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2.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comments/comment1.xml" ContentType="application/vnd.openxmlformats-officedocument.presentationml.comments+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03" r:id="rId2"/>
    <p:sldMasterId id="2147483750" r:id="rId3"/>
  </p:sldMasterIdLst>
  <p:notesMasterIdLst>
    <p:notesMasterId r:id="rId146"/>
  </p:notesMasterIdLst>
  <p:sldIdLst>
    <p:sldId id="256" r:id="rId4"/>
    <p:sldId id="821" r:id="rId5"/>
    <p:sldId id="822" r:id="rId6"/>
    <p:sldId id="823" r:id="rId7"/>
    <p:sldId id="496" r:id="rId8"/>
    <p:sldId id="498" r:id="rId9"/>
    <p:sldId id="499" r:id="rId10"/>
    <p:sldId id="500" r:id="rId11"/>
    <p:sldId id="729" r:id="rId12"/>
    <p:sldId id="501" r:id="rId13"/>
    <p:sldId id="497" r:id="rId14"/>
    <p:sldId id="257" r:id="rId15"/>
    <p:sldId id="314" r:id="rId16"/>
    <p:sldId id="502" r:id="rId17"/>
    <p:sldId id="261" r:id="rId18"/>
    <p:sldId id="316" r:id="rId19"/>
    <p:sldId id="263" r:id="rId20"/>
    <p:sldId id="317" r:id="rId21"/>
    <p:sldId id="313" r:id="rId22"/>
    <p:sldId id="482" r:id="rId23"/>
    <p:sldId id="483" r:id="rId24"/>
    <p:sldId id="480" r:id="rId25"/>
    <p:sldId id="481" r:id="rId26"/>
    <p:sldId id="318" r:id="rId27"/>
    <p:sldId id="262" r:id="rId28"/>
    <p:sldId id="732" r:id="rId29"/>
    <p:sldId id="725" r:id="rId30"/>
    <p:sldId id="726" r:id="rId31"/>
    <p:sldId id="727" r:id="rId32"/>
    <p:sldId id="774" r:id="rId33"/>
    <p:sldId id="728" r:id="rId34"/>
    <p:sldId id="776" r:id="rId35"/>
    <p:sldId id="778" r:id="rId36"/>
    <p:sldId id="779" r:id="rId37"/>
    <p:sldId id="780" r:id="rId38"/>
    <p:sldId id="810" r:id="rId39"/>
    <p:sldId id="757" r:id="rId40"/>
    <p:sldId id="678" r:id="rId41"/>
    <p:sldId id="806" r:id="rId42"/>
    <p:sldId id="807" r:id="rId43"/>
    <p:sldId id="730" r:id="rId44"/>
    <p:sldId id="808" r:id="rId45"/>
    <p:sldId id="736" r:id="rId46"/>
    <p:sldId id="737" r:id="rId47"/>
    <p:sldId id="743" r:id="rId48"/>
    <p:sldId id="738" r:id="rId49"/>
    <p:sldId id="746" r:id="rId50"/>
    <p:sldId id="740" r:id="rId51"/>
    <p:sldId id="742" r:id="rId52"/>
    <p:sldId id="767" r:id="rId53"/>
    <p:sldId id="734" r:id="rId54"/>
    <p:sldId id="809" r:id="rId55"/>
    <p:sldId id="747" r:id="rId56"/>
    <p:sldId id="805" r:id="rId57"/>
    <p:sldId id="801" r:id="rId58"/>
    <p:sldId id="467" r:id="rId59"/>
    <p:sldId id="698" r:id="rId60"/>
    <p:sldId id="699" r:id="rId61"/>
    <p:sldId id="469" r:id="rId62"/>
    <p:sldId id="700" r:id="rId63"/>
    <p:sldId id="735" r:id="rId64"/>
    <p:sldId id="800" r:id="rId65"/>
    <p:sldId id="701" r:id="rId66"/>
    <p:sldId id="815" r:id="rId67"/>
    <p:sldId id="802" r:id="rId68"/>
    <p:sldId id="803" r:id="rId69"/>
    <p:sldId id="733" r:id="rId70"/>
    <p:sldId id="258" r:id="rId71"/>
    <p:sldId id="484" r:id="rId72"/>
    <p:sldId id="487" r:id="rId73"/>
    <p:sldId id="507" r:id="rId74"/>
    <p:sldId id="493" r:id="rId75"/>
    <p:sldId id="492" r:id="rId76"/>
    <p:sldId id="523" r:id="rId77"/>
    <p:sldId id="731" r:id="rId78"/>
    <p:sldId id="490" r:id="rId79"/>
    <p:sldId id="504" r:id="rId80"/>
    <p:sldId id="495" r:id="rId81"/>
    <p:sldId id="511" r:id="rId82"/>
    <p:sldId id="520" r:id="rId83"/>
    <p:sldId id="494" r:id="rId84"/>
    <p:sldId id="508" r:id="rId85"/>
    <p:sldId id="506" r:id="rId86"/>
    <p:sldId id="516" r:id="rId87"/>
    <p:sldId id="517" r:id="rId88"/>
    <p:sldId id="804" r:id="rId89"/>
    <p:sldId id="505" r:id="rId90"/>
    <p:sldId id="512" r:id="rId91"/>
    <p:sldId id="509" r:id="rId92"/>
    <p:sldId id="514" r:id="rId93"/>
    <p:sldId id="515" r:id="rId94"/>
    <p:sldId id="529" r:id="rId95"/>
    <p:sldId id="530" r:id="rId96"/>
    <p:sldId id="525" r:id="rId97"/>
    <p:sldId id="811" r:id="rId98"/>
    <p:sldId id="812" r:id="rId99"/>
    <p:sldId id="813" r:id="rId100"/>
    <p:sldId id="825" r:id="rId101"/>
    <p:sldId id="814" r:id="rId102"/>
    <p:sldId id="259" r:id="rId103"/>
    <p:sldId id="513" r:id="rId104"/>
    <p:sldId id="521" r:id="rId105"/>
    <p:sldId id="486" r:id="rId106"/>
    <p:sldId id="527" r:id="rId107"/>
    <p:sldId id="816" r:id="rId108"/>
    <p:sldId id="839" r:id="rId109"/>
    <p:sldId id="485" r:id="rId110"/>
    <p:sldId id="838" r:id="rId111"/>
    <p:sldId id="826" r:id="rId112"/>
    <p:sldId id="827" r:id="rId113"/>
    <p:sldId id="828" r:id="rId114"/>
    <p:sldId id="829" r:id="rId115"/>
    <p:sldId id="830" r:id="rId116"/>
    <p:sldId id="831" r:id="rId117"/>
    <p:sldId id="832" r:id="rId118"/>
    <p:sldId id="833" r:id="rId119"/>
    <p:sldId id="834" r:id="rId120"/>
    <p:sldId id="835" r:id="rId121"/>
    <p:sldId id="836" r:id="rId122"/>
    <p:sldId id="837" r:id="rId123"/>
    <p:sldId id="260" r:id="rId124"/>
    <p:sldId id="526" r:id="rId125"/>
    <p:sldId id="488" r:id="rId126"/>
    <p:sldId id="824" r:id="rId127"/>
    <p:sldId id="510" r:id="rId128"/>
    <p:sldId id="817" r:id="rId129"/>
    <p:sldId id="451" r:id="rId130"/>
    <p:sldId id="452" r:id="rId131"/>
    <p:sldId id="462" r:id="rId132"/>
    <p:sldId id="453" r:id="rId133"/>
    <p:sldId id="567" r:id="rId134"/>
    <p:sldId id="818" r:id="rId135"/>
    <p:sldId id="551" r:id="rId136"/>
    <p:sldId id="819" r:id="rId137"/>
    <p:sldId id="518" r:id="rId138"/>
    <p:sldId id="820" r:id="rId139"/>
    <p:sldId id="455" r:id="rId140"/>
    <p:sldId id="457" r:id="rId141"/>
    <p:sldId id="456" r:id="rId142"/>
    <p:sldId id="531" r:id="rId143"/>
    <p:sldId id="458" r:id="rId144"/>
    <p:sldId id="459" r:id="rId14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mpix" initials="C" lastIdx="1" clrIdx="0">
    <p:extLst>
      <p:ext uri="{19B8F6BF-5375-455C-9EA6-DF929625EA0E}">
        <p15:presenceInfo xmlns:p15="http://schemas.microsoft.com/office/powerpoint/2012/main" userId="Champix"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F81BD"/>
    <a:srgbClr val="2DA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3396" autoAdjust="0"/>
  </p:normalViewPr>
  <p:slideViewPr>
    <p:cSldViewPr snapToGrid="0">
      <p:cViewPr varScale="1">
        <p:scale>
          <a:sx n="62" d="100"/>
          <a:sy n="62" d="100"/>
        </p:scale>
        <p:origin x="15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slide" Target="slides/slide130.xml"/><Relationship Id="rId138" Type="http://schemas.openxmlformats.org/officeDocument/2006/relationships/slide" Target="slides/slide135.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28" Type="http://schemas.openxmlformats.org/officeDocument/2006/relationships/slide" Target="slides/slide125.xml"/><Relationship Id="rId144" Type="http://schemas.openxmlformats.org/officeDocument/2006/relationships/slide" Target="slides/slide141.xml"/><Relationship Id="rId149" Type="http://schemas.openxmlformats.org/officeDocument/2006/relationships/viewProps" Target="viewProps.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slide" Target="slides/slide110.xml"/><Relationship Id="rId118" Type="http://schemas.openxmlformats.org/officeDocument/2006/relationships/slide" Target="slides/slide115.xml"/><Relationship Id="rId134" Type="http://schemas.openxmlformats.org/officeDocument/2006/relationships/slide" Target="slides/slide131.xml"/><Relationship Id="rId139" Type="http://schemas.openxmlformats.org/officeDocument/2006/relationships/slide" Target="slides/slide136.xml"/><Relationship Id="rId80" Type="http://schemas.openxmlformats.org/officeDocument/2006/relationships/slide" Target="slides/slide77.xml"/><Relationship Id="rId85" Type="http://schemas.openxmlformats.org/officeDocument/2006/relationships/slide" Target="slides/slide82.xml"/><Relationship Id="rId150" Type="http://schemas.openxmlformats.org/officeDocument/2006/relationships/theme" Target="theme/theme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slide" Target="slides/slide100.xml"/><Relationship Id="rId108" Type="http://schemas.openxmlformats.org/officeDocument/2006/relationships/slide" Target="slides/slide105.xml"/><Relationship Id="rId116" Type="http://schemas.openxmlformats.org/officeDocument/2006/relationships/slide" Target="slides/slide113.xml"/><Relationship Id="rId124" Type="http://schemas.openxmlformats.org/officeDocument/2006/relationships/slide" Target="slides/slide121.xml"/><Relationship Id="rId129" Type="http://schemas.openxmlformats.org/officeDocument/2006/relationships/slide" Target="slides/slide126.xml"/><Relationship Id="rId137" Type="http://schemas.openxmlformats.org/officeDocument/2006/relationships/slide" Target="slides/slide13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11" Type="http://schemas.openxmlformats.org/officeDocument/2006/relationships/slide" Target="slides/slide108.xml"/><Relationship Id="rId132" Type="http://schemas.openxmlformats.org/officeDocument/2006/relationships/slide" Target="slides/slide129.xml"/><Relationship Id="rId140" Type="http://schemas.openxmlformats.org/officeDocument/2006/relationships/slide" Target="slides/slide137.xml"/><Relationship Id="rId145" Type="http://schemas.openxmlformats.org/officeDocument/2006/relationships/slide" Target="slides/slide142.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slide" Target="slides/slide103.xml"/><Relationship Id="rId114" Type="http://schemas.openxmlformats.org/officeDocument/2006/relationships/slide" Target="slides/slide111.xml"/><Relationship Id="rId119" Type="http://schemas.openxmlformats.org/officeDocument/2006/relationships/slide" Target="slides/slide116.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30" Type="http://schemas.openxmlformats.org/officeDocument/2006/relationships/slide" Target="slides/slide127.xml"/><Relationship Id="rId135" Type="http://schemas.openxmlformats.org/officeDocument/2006/relationships/slide" Target="slides/slide132.xml"/><Relationship Id="rId143" Type="http://schemas.openxmlformats.org/officeDocument/2006/relationships/slide" Target="slides/slide140.xml"/><Relationship Id="rId148" Type="http://schemas.openxmlformats.org/officeDocument/2006/relationships/presProps" Target="presProps.xml"/><Relationship Id="rId15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120" Type="http://schemas.openxmlformats.org/officeDocument/2006/relationships/slide" Target="slides/slide117.xml"/><Relationship Id="rId125" Type="http://schemas.openxmlformats.org/officeDocument/2006/relationships/slide" Target="slides/slide122.xml"/><Relationship Id="rId141" Type="http://schemas.openxmlformats.org/officeDocument/2006/relationships/slide" Target="slides/slide138.xml"/><Relationship Id="rId146" Type="http://schemas.openxmlformats.org/officeDocument/2006/relationships/notesMaster" Target="notesMasters/notesMaster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131" Type="http://schemas.openxmlformats.org/officeDocument/2006/relationships/slide" Target="slides/slide128.xml"/><Relationship Id="rId136" Type="http://schemas.openxmlformats.org/officeDocument/2006/relationships/slide" Target="slides/slide133.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slide" Target="slides/slide123.xml"/><Relationship Id="rId147" Type="http://schemas.openxmlformats.org/officeDocument/2006/relationships/commentAuthors" Target="commentAuthor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slide" Target="slides/slide139.xml"/><Relationship Id="rId3" Type="http://schemas.openxmlformats.org/officeDocument/2006/relationships/slideMaster" Target="slideMasters/slideMaster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6-12T03:48:34.429" idx="1">
    <p:pos x="10" y="10"/>
    <p:text>Image : https://www.google.com/search?q=react+js+meme&amp;tbm=isch&amp;ved=2ahUKEwi65fPhkvvpAhUY_IUKHcV-CLAQ2-cCegQIABAA&amp;oq=react+js+meme&amp;gs_lcp=CgNpbWcQAzIECAAQEzoGCAAQBxAeOggIABAIEAcQHlD4iw5YgJAOYISbDmgAcAB4AIABVogBygGSAQEzmAEAoAEBqgELZ3dzLXdpei1pbWc&amp;sclient=img&amp;ei=O93iXvrbHZj4lwTF_aGACw&amp;bih=930&amp;biw=1920&amp;rlz=1C1CHBF_frFR846FR846#imgrc=QbYio58U-ywGLM</p:text>
    <p:extLst>
      <p:ext uri="{C676402C-5697-4E1C-873F-D02D1690AC5C}">
        <p15:threadingInfo xmlns:p15="http://schemas.microsoft.com/office/powerpoint/2012/main" timeZoneBias="-12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8D9653C-CB36-4667-83E0-8BCE506FB792}"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fr-FR"/>
        </a:p>
      </dgm:t>
    </dgm:pt>
    <dgm:pt modelId="{17A2107F-5B0F-4863-83DE-DE483523F5A7}">
      <dgm:prSet phldrT="[Texte]"/>
      <dgm:spPr/>
      <dgm:t>
        <a:bodyPr/>
        <a:lstStyle/>
        <a:p>
          <a:r>
            <a:rPr lang="fr-FR" dirty="0"/>
            <a:t>back</a:t>
          </a:r>
        </a:p>
      </dgm:t>
    </dgm:pt>
    <dgm:pt modelId="{D6563E66-BEE1-4342-95CD-8C755E237257}" type="parTrans" cxnId="{9A8DD6F9-FE79-47CF-B061-783875153F3A}">
      <dgm:prSet/>
      <dgm:spPr/>
      <dgm:t>
        <a:bodyPr/>
        <a:lstStyle/>
        <a:p>
          <a:endParaRPr lang="fr-FR"/>
        </a:p>
      </dgm:t>
    </dgm:pt>
    <dgm:pt modelId="{C27B6DE6-CFE7-49FF-AD18-0A2188B6D093}" type="sibTrans" cxnId="{9A8DD6F9-FE79-47CF-B061-783875153F3A}">
      <dgm:prSet/>
      <dgm:spPr/>
      <dgm:t>
        <a:bodyPr/>
        <a:lstStyle/>
        <a:p>
          <a:endParaRPr lang="fr-FR"/>
        </a:p>
      </dgm:t>
    </dgm:pt>
    <dgm:pt modelId="{24367D24-5C4A-485A-8BB3-421657950723}">
      <dgm:prSet phldrT="[Texte]"/>
      <dgm:spPr/>
      <dgm:t>
        <a:bodyPr/>
        <a:lstStyle/>
        <a:p>
          <a:r>
            <a:rPr lang="fr-FR" dirty="0"/>
            <a:t>Gérer l’envoi de fichiers</a:t>
          </a:r>
        </a:p>
      </dgm:t>
    </dgm:pt>
    <dgm:pt modelId="{AF1CDA8E-957D-470C-A51B-CACCD540CEB8}" type="parTrans" cxnId="{DA2418CA-CA7A-4A13-8D5D-C8AF19FCDBD5}">
      <dgm:prSet/>
      <dgm:spPr/>
      <dgm:t>
        <a:bodyPr/>
        <a:lstStyle/>
        <a:p>
          <a:endParaRPr lang="fr-FR"/>
        </a:p>
      </dgm:t>
    </dgm:pt>
    <dgm:pt modelId="{AE57E6F5-4A61-44DF-87A9-56ACA648506F}" type="sibTrans" cxnId="{DA2418CA-CA7A-4A13-8D5D-C8AF19FCDBD5}">
      <dgm:prSet/>
      <dgm:spPr/>
      <dgm:t>
        <a:bodyPr/>
        <a:lstStyle/>
        <a:p>
          <a:endParaRPr lang="fr-FR"/>
        </a:p>
      </dgm:t>
    </dgm:pt>
    <dgm:pt modelId="{B8FC5372-5F4F-4F06-B0AF-41D54C53F949}">
      <dgm:prSet phldrT="[Texte]"/>
      <dgm:spPr/>
      <dgm:t>
        <a:bodyPr/>
        <a:lstStyle/>
        <a:p>
          <a:r>
            <a:rPr lang="fr-FR" dirty="0"/>
            <a:t>Gérer l’échange de data</a:t>
          </a:r>
        </a:p>
      </dgm:t>
    </dgm:pt>
    <dgm:pt modelId="{50D89DD5-9496-42FB-AACC-05CA30B848A7}" type="parTrans" cxnId="{DFD69EE4-5031-48A9-8F6C-47BA634825F9}">
      <dgm:prSet/>
      <dgm:spPr/>
      <dgm:t>
        <a:bodyPr/>
        <a:lstStyle/>
        <a:p>
          <a:endParaRPr lang="fr-FR"/>
        </a:p>
      </dgm:t>
    </dgm:pt>
    <dgm:pt modelId="{370D7DD4-EC8D-414E-8F22-E1B10AA9D846}" type="sibTrans" cxnId="{DFD69EE4-5031-48A9-8F6C-47BA634825F9}">
      <dgm:prSet/>
      <dgm:spPr/>
      <dgm:t>
        <a:bodyPr/>
        <a:lstStyle/>
        <a:p>
          <a:endParaRPr lang="fr-FR"/>
        </a:p>
      </dgm:t>
    </dgm:pt>
    <dgm:pt modelId="{ECE00B6B-E8AB-4076-8592-059C492F2FCE}">
      <dgm:prSet phldrT="[Texte]"/>
      <dgm:spPr/>
      <dgm:t>
        <a:bodyPr/>
        <a:lstStyle/>
        <a:p>
          <a:r>
            <a:rPr lang="fr-FR" dirty="0"/>
            <a:t>front</a:t>
          </a:r>
        </a:p>
      </dgm:t>
    </dgm:pt>
    <dgm:pt modelId="{55B5A1DB-B817-4F53-A04D-6C137814E640}" type="parTrans" cxnId="{939B1006-0D06-4A0C-A8B3-3C70517C140E}">
      <dgm:prSet/>
      <dgm:spPr/>
      <dgm:t>
        <a:bodyPr/>
        <a:lstStyle/>
        <a:p>
          <a:endParaRPr lang="fr-FR"/>
        </a:p>
      </dgm:t>
    </dgm:pt>
    <dgm:pt modelId="{3C460305-94B8-43ED-BC7B-6ADFBC6FAD7B}" type="sibTrans" cxnId="{939B1006-0D06-4A0C-A8B3-3C70517C140E}">
      <dgm:prSet/>
      <dgm:spPr/>
      <dgm:t>
        <a:bodyPr/>
        <a:lstStyle/>
        <a:p>
          <a:endParaRPr lang="fr-FR"/>
        </a:p>
      </dgm:t>
    </dgm:pt>
    <dgm:pt modelId="{87199AFC-6A90-46D3-81D4-6C93F77F4C27}">
      <dgm:prSet phldrT="[Texte]"/>
      <dgm:spPr/>
      <dgm:t>
        <a:bodyPr/>
        <a:lstStyle/>
        <a:p>
          <a:r>
            <a:rPr lang="fr-FR" dirty="0"/>
            <a:t>Afficher du contenu</a:t>
          </a:r>
        </a:p>
      </dgm:t>
    </dgm:pt>
    <dgm:pt modelId="{2EC7125C-9F31-49C1-AA31-2CF1D4A86921}" type="parTrans" cxnId="{6B7E86A0-D32F-454C-A566-76066DE36C77}">
      <dgm:prSet/>
      <dgm:spPr/>
      <dgm:t>
        <a:bodyPr/>
        <a:lstStyle/>
        <a:p>
          <a:endParaRPr lang="fr-FR"/>
        </a:p>
      </dgm:t>
    </dgm:pt>
    <dgm:pt modelId="{5AF5483D-2E0F-4CD7-A9E5-3FBB84A82095}" type="sibTrans" cxnId="{6B7E86A0-D32F-454C-A566-76066DE36C77}">
      <dgm:prSet/>
      <dgm:spPr/>
      <dgm:t>
        <a:bodyPr/>
        <a:lstStyle/>
        <a:p>
          <a:endParaRPr lang="fr-FR"/>
        </a:p>
      </dgm:t>
    </dgm:pt>
    <dgm:pt modelId="{93FA8CCD-3792-4AE3-91E8-3571F2564B21}">
      <dgm:prSet phldrT="[Texte]"/>
      <dgm:spPr/>
      <dgm:t>
        <a:bodyPr/>
        <a:lstStyle/>
        <a:p>
          <a:r>
            <a:rPr lang="fr-FR" dirty="0"/>
            <a:t>Pull/push de data</a:t>
          </a:r>
        </a:p>
      </dgm:t>
    </dgm:pt>
    <dgm:pt modelId="{3AB09B9F-9091-47CC-BD63-55AAB37685A2}" type="sibTrans" cxnId="{BC751DC2-BA08-4477-B885-E357A11BE175}">
      <dgm:prSet/>
      <dgm:spPr/>
      <dgm:t>
        <a:bodyPr/>
        <a:lstStyle/>
        <a:p>
          <a:endParaRPr lang="fr-FR"/>
        </a:p>
      </dgm:t>
    </dgm:pt>
    <dgm:pt modelId="{FB7E0CED-19FC-4D29-A7B2-3A22F156537B}" type="parTrans" cxnId="{BC751DC2-BA08-4477-B885-E357A11BE175}">
      <dgm:prSet/>
      <dgm:spPr/>
      <dgm:t>
        <a:bodyPr/>
        <a:lstStyle/>
        <a:p>
          <a:endParaRPr lang="fr-FR"/>
        </a:p>
      </dgm:t>
    </dgm:pt>
    <dgm:pt modelId="{56957F6B-23B6-4175-978F-6980CA39D9F9}">
      <dgm:prSet phldrT="[Texte]"/>
      <dgm:spPr/>
      <dgm:t>
        <a:bodyPr/>
        <a:lstStyle/>
        <a:p>
          <a:r>
            <a:rPr lang="fr-FR" dirty="0"/>
            <a:t>Base de données</a:t>
          </a:r>
        </a:p>
      </dgm:t>
    </dgm:pt>
    <dgm:pt modelId="{0F8C336A-E0F5-45C3-A3A3-D13D0274F937}" type="parTrans" cxnId="{C9190A0C-EACA-4CD4-9E53-0EEB34E5E4D0}">
      <dgm:prSet/>
      <dgm:spPr/>
      <dgm:t>
        <a:bodyPr/>
        <a:lstStyle/>
        <a:p>
          <a:endParaRPr lang="fr-FR"/>
        </a:p>
      </dgm:t>
    </dgm:pt>
    <dgm:pt modelId="{379D3A03-7D73-4649-97A8-929EBE3070A4}" type="sibTrans" cxnId="{C9190A0C-EACA-4CD4-9E53-0EEB34E5E4D0}">
      <dgm:prSet/>
      <dgm:spPr/>
      <dgm:t>
        <a:bodyPr/>
        <a:lstStyle/>
        <a:p>
          <a:endParaRPr lang="fr-FR"/>
        </a:p>
      </dgm:t>
    </dgm:pt>
    <dgm:pt modelId="{F803DB2E-75A8-4629-886C-DDEE4A7E19FA}">
      <dgm:prSet phldrT="[Texte]"/>
      <dgm:spPr/>
      <dgm:t>
        <a:bodyPr/>
        <a:lstStyle/>
        <a:p>
          <a:r>
            <a:rPr lang="fr-FR" dirty="0" err="1"/>
            <a:t>sensor</a:t>
          </a:r>
          <a:endParaRPr lang="fr-FR" dirty="0"/>
        </a:p>
      </dgm:t>
    </dgm:pt>
    <dgm:pt modelId="{47345162-F208-4CBE-B9B7-6F0C8DC4E023}" type="parTrans" cxnId="{40FDB3E6-534F-4A04-B7A6-EECFF1660789}">
      <dgm:prSet/>
      <dgm:spPr/>
      <dgm:t>
        <a:bodyPr/>
        <a:lstStyle/>
        <a:p>
          <a:endParaRPr lang="fr-FR"/>
        </a:p>
      </dgm:t>
    </dgm:pt>
    <dgm:pt modelId="{096287D6-3286-4ED6-B837-801D84AB55A6}" type="sibTrans" cxnId="{40FDB3E6-534F-4A04-B7A6-EECFF1660789}">
      <dgm:prSet/>
      <dgm:spPr/>
      <dgm:t>
        <a:bodyPr/>
        <a:lstStyle/>
        <a:p>
          <a:endParaRPr lang="fr-FR"/>
        </a:p>
      </dgm:t>
    </dgm:pt>
    <dgm:pt modelId="{6B5A1D74-F2B1-4611-A267-9528600B5078}" type="pres">
      <dgm:prSet presAssocID="{48D9653C-CB36-4667-83E0-8BCE506FB792}" presName="theList" presStyleCnt="0">
        <dgm:presLayoutVars>
          <dgm:dir/>
          <dgm:animLvl val="lvl"/>
          <dgm:resizeHandles val="exact"/>
        </dgm:presLayoutVars>
      </dgm:prSet>
      <dgm:spPr/>
      <dgm:t>
        <a:bodyPr/>
        <a:lstStyle/>
        <a:p>
          <a:endParaRPr lang="fr-FR"/>
        </a:p>
      </dgm:t>
    </dgm:pt>
    <dgm:pt modelId="{7DFCD13D-D773-472D-8589-A4EFCF29857A}" type="pres">
      <dgm:prSet presAssocID="{17A2107F-5B0F-4863-83DE-DE483523F5A7}" presName="compNode" presStyleCnt="0"/>
      <dgm:spPr/>
    </dgm:pt>
    <dgm:pt modelId="{34A3A6DB-7A12-463A-84F8-C28DC2927657}" type="pres">
      <dgm:prSet presAssocID="{17A2107F-5B0F-4863-83DE-DE483523F5A7}" presName="aNode" presStyleLbl="bgShp" presStyleIdx="0" presStyleCnt="2" custLinFactNeighborX="1194"/>
      <dgm:spPr/>
      <dgm:t>
        <a:bodyPr/>
        <a:lstStyle/>
        <a:p>
          <a:endParaRPr lang="fr-FR"/>
        </a:p>
      </dgm:t>
    </dgm:pt>
    <dgm:pt modelId="{E86F8373-EDB3-4E5B-A7B8-A446517E93C4}" type="pres">
      <dgm:prSet presAssocID="{17A2107F-5B0F-4863-83DE-DE483523F5A7}" presName="textNode" presStyleLbl="bgShp" presStyleIdx="0" presStyleCnt="2"/>
      <dgm:spPr/>
      <dgm:t>
        <a:bodyPr/>
        <a:lstStyle/>
        <a:p>
          <a:endParaRPr lang="fr-FR"/>
        </a:p>
      </dgm:t>
    </dgm:pt>
    <dgm:pt modelId="{A8DBE4C3-5299-403D-AD0D-8BDC3E9CCDDE}" type="pres">
      <dgm:prSet presAssocID="{17A2107F-5B0F-4863-83DE-DE483523F5A7}" presName="compChildNode" presStyleCnt="0"/>
      <dgm:spPr/>
    </dgm:pt>
    <dgm:pt modelId="{EA7952E9-A14C-4359-876F-79F5D467A331}" type="pres">
      <dgm:prSet presAssocID="{17A2107F-5B0F-4863-83DE-DE483523F5A7}" presName="theInnerList" presStyleCnt="0"/>
      <dgm:spPr/>
    </dgm:pt>
    <dgm:pt modelId="{F95EC3C1-660A-472C-9E8F-0D71854B99A5}" type="pres">
      <dgm:prSet presAssocID="{24367D24-5C4A-485A-8BB3-421657950723}" presName="childNode" presStyleLbl="node1" presStyleIdx="0" presStyleCnt="6" custScaleX="65989" custScaleY="255244" custLinFactNeighborX="22519">
        <dgm:presLayoutVars>
          <dgm:bulletEnabled val="1"/>
        </dgm:presLayoutVars>
      </dgm:prSet>
      <dgm:spPr/>
      <dgm:t>
        <a:bodyPr/>
        <a:lstStyle/>
        <a:p>
          <a:endParaRPr lang="fr-FR"/>
        </a:p>
      </dgm:t>
    </dgm:pt>
    <dgm:pt modelId="{E4DADA27-585B-4882-8F54-F7B13AB3F8EA}" type="pres">
      <dgm:prSet presAssocID="{24367D24-5C4A-485A-8BB3-421657950723}" presName="aSpace2" presStyleCnt="0"/>
      <dgm:spPr/>
    </dgm:pt>
    <dgm:pt modelId="{82B32196-EBAE-41F2-8AD7-61E563AC7C16}" type="pres">
      <dgm:prSet presAssocID="{B8FC5372-5F4F-4F06-B0AF-41D54C53F949}" presName="childNode" presStyleLbl="node1" presStyleIdx="1" presStyleCnt="6" custScaleX="65989" custScaleY="371814" custLinFactY="104142" custLinFactNeighborX="22519" custLinFactNeighborY="200000">
        <dgm:presLayoutVars>
          <dgm:bulletEnabled val="1"/>
        </dgm:presLayoutVars>
      </dgm:prSet>
      <dgm:spPr/>
      <dgm:t>
        <a:bodyPr/>
        <a:lstStyle/>
        <a:p>
          <a:endParaRPr lang="fr-FR"/>
        </a:p>
      </dgm:t>
    </dgm:pt>
    <dgm:pt modelId="{906EC3F8-0D8B-4174-9054-B1004378D698}" type="pres">
      <dgm:prSet presAssocID="{B8FC5372-5F4F-4F06-B0AF-41D54C53F949}" presName="aSpace2" presStyleCnt="0"/>
      <dgm:spPr/>
    </dgm:pt>
    <dgm:pt modelId="{E7083118-476C-4F79-82CA-7914DAC13456}" type="pres">
      <dgm:prSet presAssocID="{56957F6B-23B6-4175-978F-6980CA39D9F9}" presName="childNode" presStyleLbl="node1" presStyleIdx="2" presStyleCnt="6" custScaleX="44306" custScaleY="256973" custLinFactY="153737" custLinFactNeighborX="-36746" custLinFactNeighborY="200000">
        <dgm:presLayoutVars>
          <dgm:bulletEnabled val="1"/>
        </dgm:presLayoutVars>
      </dgm:prSet>
      <dgm:spPr/>
      <dgm:t>
        <a:bodyPr/>
        <a:lstStyle/>
        <a:p>
          <a:endParaRPr lang="fr-FR"/>
        </a:p>
      </dgm:t>
    </dgm:pt>
    <dgm:pt modelId="{FA570068-8118-4A02-A7AF-509E380A4F28}" type="pres">
      <dgm:prSet presAssocID="{56957F6B-23B6-4175-978F-6980CA39D9F9}" presName="aSpace2" presStyleCnt="0"/>
      <dgm:spPr/>
    </dgm:pt>
    <dgm:pt modelId="{66537CDF-1BFE-4E5D-859A-2384BC110278}" type="pres">
      <dgm:prSet presAssocID="{F803DB2E-75A8-4629-886C-DDEE4A7E19FA}" presName="childNode" presStyleLbl="node1" presStyleIdx="3" presStyleCnt="6" custFlipHor="1" custScaleX="45162" custScaleY="321525" custLinFactY="-500000" custLinFactNeighborX="-37148" custLinFactNeighborY="-570514">
        <dgm:presLayoutVars>
          <dgm:bulletEnabled val="1"/>
        </dgm:presLayoutVars>
      </dgm:prSet>
      <dgm:spPr/>
      <dgm:t>
        <a:bodyPr/>
        <a:lstStyle/>
        <a:p>
          <a:endParaRPr lang="fr-FR"/>
        </a:p>
      </dgm:t>
    </dgm:pt>
    <dgm:pt modelId="{148BC741-6C3B-4AC7-9AB5-953B3D6F5554}" type="pres">
      <dgm:prSet presAssocID="{17A2107F-5B0F-4863-83DE-DE483523F5A7}" presName="aSpace" presStyleCnt="0"/>
      <dgm:spPr/>
    </dgm:pt>
    <dgm:pt modelId="{8B3BBB79-555D-4339-B2A9-A039FB6AA0BD}" type="pres">
      <dgm:prSet presAssocID="{ECE00B6B-E8AB-4076-8592-059C492F2FCE}" presName="compNode" presStyleCnt="0"/>
      <dgm:spPr/>
    </dgm:pt>
    <dgm:pt modelId="{1F9C534A-9CE1-4562-94A5-896B3D5EFA4C}" type="pres">
      <dgm:prSet presAssocID="{ECE00B6B-E8AB-4076-8592-059C492F2FCE}" presName="aNode" presStyleLbl="bgShp" presStyleIdx="1" presStyleCnt="2" custScaleX="39991"/>
      <dgm:spPr/>
      <dgm:t>
        <a:bodyPr/>
        <a:lstStyle/>
        <a:p>
          <a:endParaRPr lang="fr-FR"/>
        </a:p>
      </dgm:t>
    </dgm:pt>
    <dgm:pt modelId="{64612B84-F8CB-4779-B6FE-4A3D3CF25F99}" type="pres">
      <dgm:prSet presAssocID="{ECE00B6B-E8AB-4076-8592-059C492F2FCE}" presName="textNode" presStyleLbl="bgShp" presStyleIdx="1" presStyleCnt="2"/>
      <dgm:spPr/>
      <dgm:t>
        <a:bodyPr/>
        <a:lstStyle/>
        <a:p>
          <a:endParaRPr lang="fr-FR"/>
        </a:p>
      </dgm:t>
    </dgm:pt>
    <dgm:pt modelId="{871D775D-2748-4B87-9D43-57E5AEB70D0D}" type="pres">
      <dgm:prSet presAssocID="{ECE00B6B-E8AB-4076-8592-059C492F2FCE}" presName="compChildNode" presStyleCnt="0"/>
      <dgm:spPr/>
    </dgm:pt>
    <dgm:pt modelId="{38931DF0-4281-4543-94E2-D91D59691A32}" type="pres">
      <dgm:prSet presAssocID="{ECE00B6B-E8AB-4076-8592-059C492F2FCE}" presName="theInnerList" presStyleCnt="0"/>
      <dgm:spPr/>
    </dgm:pt>
    <dgm:pt modelId="{2E1E0B3B-0BB0-4043-AF13-76DA28290F8E}" type="pres">
      <dgm:prSet presAssocID="{87199AFC-6A90-46D3-81D4-6C93F77F4C27}" presName="childNode" presStyleLbl="node1" presStyleIdx="4" presStyleCnt="6" custScaleX="39991">
        <dgm:presLayoutVars>
          <dgm:bulletEnabled val="1"/>
        </dgm:presLayoutVars>
      </dgm:prSet>
      <dgm:spPr/>
      <dgm:t>
        <a:bodyPr/>
        <a:lstStyle/>
        <a:p>
          <a:endParaRPr lang="fr-FR"/>
        </a:p>
      </dgm:t>
    </dgm:pt>
    <dgm:pt modelId="{7C7C4E32-72CD-4B1F-8CDB-629E92A75699}" type="pres">
      <dgm:prSet presAssocID="{87199AFC-6A90-46D3-81D4-6C93F77F4C27}" presName="aSpace2" presStyleCnt="0"/>
      <dgm:spPr/>
    </dgm:pt>
    <dgm:pt modelId="{3DE2D947-5495-41B3-97B1-25AD5DAB34EB}" type="pres">
      <dgm:prSet presAssocID="{93FA8CCD-3792-4AE3-91E8-3571F2564B21}" presName="childNode" presStyleLbl="node1" presStyleIdx="5" presStyleCnt="6" custScaleX="39991">
        <dgm:presLayoutVars>
          <dgm:bulletEnabled val="1"/>
        </dgm:presLayoutVars>
      </dgm:prSet>
      <dgm:spPr/>
      <dgm:t>
        <a:bodyPr/>
        <a:lstStyle/>
        <a:p>
          <a:endParaRPr lang="fr-FR"/>
        </a:p>
      </dgm:t>
    </dgm:pt>
  </dgm:ptLst>
  <dgm:cxnLst>
    <dgm:cxn modelId="{C9190A0C-EACA-4CD4-9E53-0EEB34E5E4D0}" srcId="{17A2107F-5B0F-4863-83DE-DE483523F5A7}" destId="{56957F6B-23B6-4175-978F-6980CA39D9F9}" srcOrd="2" destOrd="0" parTransId="{0F8C336A-E0F5-45C3-A3A3-D13D0274F937}" sibTransId="{379D3A03-7D73-4649-97A8-929EBE3070A4}"/>
    <dgm:cxn modelId="{883E33F4-5C17-4AC9-AB77-B326893D8631}" type="presOf" srcId="{F803DB2E-75A8-4629-886C-DDEE4A7E19FA}" destId="{66537CDF-1BFE-4E5D-859A-2384BC110278}" srcOrd="0" destOrd="0" presId="urn:microsoft.com/office/officeart/2005/8/layout/lProcess2"/>
    <dgm:cxn modelId="{6B7E86A0-D32F-454C-A566-76066DE36C77}" srcId="{ECE00B6B-E8AB-4076-8592-059C492F2FCE}" destId="{87199AFC-6A90-46D3-81D4-6C93F77F4C27}" srcOrd="0" destOrd="0" parTransId="{2EC7125C-9F31-49C1-AA31-2CF1D4A86921}" sibTransId="{5AF5483D-2E0F-4CD7-A9E5-3FBB84A82095}"/>
    <dgm:cxn modelId="{69FA56CD-65B1-4E24-B66E-684A2F0ECE44}" type="presOf" srcId="{B8FC5372-5F4F-4F06-B0AF-41D54C53F949}" destId="{82B32196-EBAE-41F2-8AD7-61E563AC7C16}" srcOrd="0" destOrd="0" presId="urn:microsoft.com/office/officeart/2005/8/layout/lProcess2"/>
    <dgm:cxn modelId="{CB333051-6D98-40D0-AA13-D69EED949615}" type="presOf" srcId="{87199AFC-6A90-46D3-81D4-6C93F77F4C27}" destId="{2E1E0B3B-0BB0-4043-AF13-76DA28290F8E}" srcOrd="0" destOrd="0" presId="urn:microsoft.com/office/officeart/2005/8/layout/lProcess2"/>
    <dgm:cxn modelId="{DA2418CA-CA7A-4A13-8D5D-C8AF19FCDBD5}" srcId="{17A2107F-5B0F-4863-83DE-DE483523F5A7}" destId="{24367D24-5C4A-485A-8BB3-421657950723}" srcOrd="0" destOrd="0" parTransId="{AF1CDA8E-957D-470C-A51B-CACCD540CEB8}" sibTransId="{AE57E6F5-4A61-44DF-87A9-56ACA648506F}"/>
    <dgm:cxn modelId="{DFD69EE4-5031-48A9-8F6C-47BA634825F9}" srcId="{17A2107F-5B0F-4863-83DE-DE483523F5A7}" destId="{B8FC5372-5F4F-4F06-B0AF-41D54C53F949}" srcOrd="1" destOrd="0" parTransId="{50D89DD5-9496-42FB-AACC-05CA30B848A7}" sibTransId="{370D7DD4-EC8D-414E-8F22-E1B10AA9D846}"/>
    <dgm:cxn modelId="{40FDB3E6-534F-4A04-B7A6-EECFF1660789}" srcId="{17A2107F-5B0F-4863-83DE-DE483523F5A7}" destId="{F803DB2E-75A8-4629-886C-DDEE4A7E19FA}" srcOrd="3" destOrd="0" parTransId="{47345162-F208-4CBE-B9B7-6F0C8DC4E023}" sibTransId="{096287D6-3286-4ED6-B837-801D84AB55A6}"/>
    <dgm:cxn modelId="{8C3224C4-A797-4FED-A063-7738D0FA8FE5}" type="presOf" srcId="{48D9653C-CB36-4667-83E0-8BCE506FB792}" destId="{6B5A1D74-F2B1-4611-A267-9528600B5078}" srcOrd="0" destOrd="0" presId="urn:microsoft.com/office/officeart/2005/8/layout/lProcess2"/>
    <dgm:cxn modelId="{939B1006-0D06-4A0C-A8B3-3C70517C140E}" srcId="{48D9653C-CB36-4667-83E0-8BCE506FB792}" destId="{ECE00B6B-E8AB-4076-8592-059C492F2FCE}" srcOrd="1" destOrd="0" parTransId="{55B5A1DB-B817-4F53-A04D-6C137814E640}" sibTransId="{3C460305-94B8-43ED-BC7B-6ADFBC6FAD7B}"/>
    <dgm:cxn modelId="{FC46616E-12F5-4418-BA2B-01716EBF2C82}" type="presOf" srcId="{ECE00B6B-E8AB-4076-8592-059C492F2FCE}" destId="{1F9C534A-9CE1-4562-94A5-896B3D5EFA4C}" srcOrd="0" destOrd="0" presId="urn:microsoft.com/office/officeart/2005/8/layout/lProcess2"/>
    <dgm:cxn modelId="{79C06058-746B-4152-B63B-A7933594DD7C}" type="presOf" srcId="{93FA8CCD-3792-4AE3-91E8-3571F2564B21}" destId="{3DE2D947-5495-41B3-97B1-25AD5DAB34EB}" srcOrd="0" destOrd="0" presId="urn:microsoft.com/office/officeart/2005/8/layout/lProcess2"/>
    <dgm:cxn modelId="{9D12E7FA-02EA-41F5-B057-0E585C9D2439}" type="presOf" srcId="{17A2107F-5B0F-4863-83DE-DE483523F5A7}" destId="{E86F8373-EDB3-4E5B-A7B8-A446517E93C4}" srcOrd="1" destOrd="0" presId="urn:microsoft.com/office/officeart/2005/8/layout/lProcess2"/>
    <dgm:cxn modelId="{B024B329-D213-4D25-972D-9E19632DB242}" type="presOf" srcId="{24367D24-5C4A-485A-8BB3-421657950723}" destId="{F95EC3C1-660A-472C-9E8F-0D71854B99A5}" srcOrd="0" destOrd="0" presId="urn:microsoft.com/office/officeart/2005/8/layout/lProcess2"/>
    <dgm:cxn modelId="{9A8DD6F9-FE79-47CF-B061-783875153F3A}" srcId="{48D9653C-CB36-4667-83E0-8BCE506FB792}" destId="{17A2107F-5B0F-4863-83DE-DE483523F5A7}" srcOrd="0" destOrd="0" parTransId="{D6563E66-BEE1-4342-95CD-8C755E237257}" sibTransId="{C27B6DE6-CFE7-49FF-AD18-0A2188B6D093}"/>
    <dgm:cxn modelId="{C6B3EF6F-3268-4699-BB6A-EB3E3EFB53F7}" type="presOf" srcId="{56957F6B-23B6-4175-978F-6980CA39D9F9}" destId="{E7083118-476C-4F79-82CA-7914DAC13456}" srcOrd="0" destOrd="0" presId="urn:microsoft.com/office/officeart/2005/8/layout/lProcess2"/>
    <dgm:cxn modelId="{BC751DC2-BA08-4477-B885-E357A11BE175}" srcId="{ECE00B6B-E8AB-4076-8592-059C492F2FCE}" destId="{93FA8CCD-3792-4AE3-91E8-3571F2564B21}" srcOrd="1" destOrd="0" parTransId="{FB7E0CED-19FC-4D29-A7B2-3A22F156537B}" sibTransId="{3AB09B9F-9091-47CC-BD63-55AAB37685A2}"/>
    <dgm:cxn modelId="{7E960653-650E-4D6A-BD5F-3ED12FB7F9F8}" type="presOf" srcId="{17A2107F-5B0F-4863-83DE-DE483523F5A7}" destId="{34A3A6DB-7A12-463A-84F8-C28DC2927657}" srcOrd="0" destOrd="0" presId="urn:microsoft.com/office/officeart/2005/8/layout/lProcess2"/>
    <dgm:cxn modelId="{9C2F3EEA-A3D0-4DF6-B329-C240E2B54578}" type="presOf" srcId="{ECE00B6B-E8AB-4076-8592-059C492F2FCE}" destId="{64612B84-F8CB-4779-B6FE-4A3D3CF25F99}" srcOrd="1" destOrd="0" presId="urn:microsoft.com/office/officeart/2005/8/layout/lProcess2"/>
    <dgm:cxn modelId="{A75085E4-4456-44C3-8A92-3B02165ABCCD}" type="presParOf" srcId="{6B5A1D74-F2B1-4611-A267-9528600B5078}" destId="{7DFCD13D-D773-472D-8589-A4EFCF29857A}" srcOrd="0" destOrd="0" presId="urn:microsoft.com/office/officeart/2005/8/layout/lProcess2"/>
    <dgm:cxn modelId="{294365C5-0DF4-41A9-82BF-00F6413B00AD}" type="presParOf" srcId="{7DFCD13D-D773-472D-8589-A4EFCF29857A}" destId="{34A3A6DB-7A12-463A-84F8-C28DC2927657}" srcOrd="0" destOrd="0" presId="urn:microsoft.com/office/officeart/2005/8/layout/lProcess2"/>
    <dgm:cxn modelId="{9F4B88DC-CDDD-49D4-AB8E-0B43E35AC85E}" type="presParOf" srcId="{7DFCD13D-D773-472D-8589-A4EFCF29857A}" destId="{E86F8373-EDB3-4E5B-A7B8-A446517E93C4}" srcOrd="1" destOrd="0" presId="urn:microsoft.com/office/officeart/2005/8/layout/lProcess2"/>
    <dgm:cxn modelId="{A2D95A2D-86E0-4107-8CBD-6E6DB22C541E}" type="presParOf" srcId="{7DFCD13D-D773-472D-8589-A4EFCF29857A}" destId="{A8DBE4C3-5299-403D-AD0D-8BDC3E9CCDDE}" srcOrd="2" destOrd="0" presId="urn:microsoft.com/office/officeart/2005/8/layout/lProcess2"/>
    <dgm:cxn modelId="{6AF5D209-9BF8-4C7D-8673-5C80B4183EA1}" type="presParOf" srcId="{A8DBE4C3-5299-403D-AD0D-8BDC3E9CCDDE}" destId="{EA7952E9-A14C-4359-876F-79F5D467A331}" srcOrd="0" destOrd="0" presId="urn:microsoft.com/office/officeart/2005/8/layout/lProcess2"/>
    <dgm:cxn modelId="{8569DD46-97F1-4DA6-BEB6-8982CECA6BEA}" type="presParOf" srcId="{EA7952E9-A14C-4359-876F-79F5D467A331}" destId="{F95EC3C1-660A-472C-9E8F-0D71854B99A5}" srcOrd="0" destOrd="0" presId="urn:microsoft.com/office/officeart/2005/8/layout/lProcess2"/>
    <dgm:cxn modelId="{4E22A331-E558-4DF2-8A6B-49A667451752}" type="presParOf" srcId="{EA7952E9-A14C-4359-876F-79F5D467A331}" destId="{E4DADA27-585B-4882-8F54-F7B13AB3F8EA}" srcOrd="1" destOrd="0" presId="urn:microsoft.com/office/officeart/2005/8/layout/lProcess2"/>
    <dgm:cxn modelId="{BE92DDC9-4B24-461C-849C-AF934B8C79BD}" type="presParOf" srcId="{EA7952E9-A14C-4359-876F-79F5D467A331}" destId="{82B32196-EBAE-41F2-8AD7-61E563AC7C16}" srcOrd="2" destOrd="0" presId="urn:microsoft.com/office/officeart/2005/8/layout/lProcess2"/>
    <dgm:cxn modelId="{41D1784E-5D97-4E8A-85C0-A81A2D94336E}" type="presParOf" srcId="{EA7952E9-A14C-4359-876F-79F5D467A331}" destId="{906EC3F8-0D8B-4174-9054-B1004378D698}" srcOrd="3" destOrd="0" presId="urn:microsoft.com/office/officeart/2005/8/layout/lProcess2"/>
    <dgm:cxn modelId="{ADFF37C9-1775-483C-8A22-DB51BE24C1A6}" type="presParOf" srcId="{EA7952E9-A14C-4359-876F-79F5D467A331}" destId="{E7083118-476C-4F79-82CA-7914DAC13456}" srcOrd="4" destOrd="0" presId="urn:microsoft.com/office/officeart/2005/8/layout/lProcess2"/>
    <dgm:cxn modelId="{22F805CC-9B24-46F4-9D4D-AC36C4421E9C}" type="presParOf" srcId="{EA7952E9-A14C-4359-876F-79F5D467A331}" destId="{FA570068-8118-4A02-A7AF-509E380A4F28}" srcOrd="5" destOrd="0" presId="urn:microsoft.com/office/officeart/2005/8/layout/lProcess2"/>
    <dgm:cxn modelId="{D635E9C7-AA25-410F-8936-EB28D448B519}" type="presParOf" srcId="{EA7952E9-A14C-4359-876F-79F5D467A331}" destId="{66537CDF-1BFE-4E5D-859A-2384BC110278}" srcOrd="6" destOrd="0" presId="urn:microsoft.com/office/officeart/2005/8/layout/lProcess2"/>
    <dgm:cxn modelId="{07F5FF27-249D-4EB2-80E7-2C307D9E3B49}" type="presParOf" srcId="{6B5A1D74-F2B1-4611-A267-9528600B5078}" destId="{148BC741-6C3B-4AC7-9AB5-953B3D6F5554}" srcOrd="1" destOrd="0" presId="urn:microsoft.com/office/officeart/2005/8/layout/lProcess2"/>
    <dgm:cxn modelId="{A23A46E2-19CA-4181-8663-9486568B8F31}" type="presParOf" srcId="{6B5A1D74-F2B1-4611-A267-9528600B5078}" destId="{8B3BBB79-555D-4339-B2A9-A039FB6AA0BD}" srcOrd="2" destOrd="0" presId="urn:microsoft.com/office/officeart/2005/8/layout/lProcess2"/>
    <dgm:cxn modelId="{A23CBF47-5C8B-426D-9D6D-096FFF78F601}" type="presParOf" srcId="{8B3BBB79-555D-4339-B2A9-A039FB6AA0BD}" destId="{1F9C534A-9CE1-4562-94A5-896B3D5EFA4C}" srcOrd="0" destOrd="0" presId="urn:microsoft.com/office/officeart/2005/8/layout/lProcess2"/>
    <dgm:cxn modelId="{A8ACC45C-3966-4AE8-B179-43ED46C30AEE}" type="presParOf" srcId="{8B3BBB79-555D-4339-B2A9-A039FB6AA0BD}" destId="{64612B84-F8CB-4779-B6FE-4A3D3CF25F99}" srcOrd="1" destOrd="0" presId="urn:microsoft.com/office/officeart/2005/8/layout/lProcess2"/>
    <dgm:cxn modelId="{A254BB07-1F27-4A97-8AC2-F6C091EE6FF0}" type="presParOf" srcId="{8B3BBB79-555D-4339-B2A9-A039FB6AA0BD}" destId="{871D775D-2748-4B87-9D43-57E5AEB70D0D}" srcOrd="2" destOrd="0" presId="urn:microsoft.com/office/officeart/2005/8/layout/lProcess2"/>
    <dgm:cxn modelId="{FED5A49E-172C-4EF0-87A2-34133782EAD5}" type="presParOf" srcId="{871D775D-2748-4B87-9D43-57E5AEB70D0D}" destId="{38931DF0-4281-4543-94E2-D91D59691A32}" srcOrd="0" destOrd="0" presId="urn:microsoft.com/office/officeart/2005/8/layout/lProcess2"/>
    <dgm:cxn modelId="{E3CF5472-79AE-4E0A-A4B3-25019222B95A}" type="presParOf" srcId="{38931DF0-4281-4543-94E2-D91D59691A32}" destId="{2E1E0B3B-0BB0-4043-AF13-76DA28290F8E}" srcOrd="0" destOrd="0" presId="urn:microsoft.com/office/officeart/2005/8/layout/lProcess2"/>
    <dgm:cxn modelId="{600F69E1-3DA1-4B94-88DD-6FE36D2AC7ED}" type="presParOf" srcId="{38931DF0-4281-4543-94E2-D91D59691A32}" destId="{7C7C4E32-72CD-4B1F-8CDB-629E92A75699}" srcOrd="1" destOrd="0" presId="urn:microsoft.com/office/officeart/2005/8/layout/lProcess2"/>
    <dgm:cxn modelId="{9839B208-83A9-48D5-9B56-A3603B8541CC}" type="presParOf" srcId="{38931DF0-4281-4543-94E2-D91D59691A32}" destId="{3DE2D947-5495-41B3-97B1-25AD5DAB34EB}"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2C25125-C24F-4467-9BA7-DD91FAA2D321}" type="doc">
      <dgm:prSet loTypeId="urn:microsoft.com/office/officeart/2005/8/layout/target3" loCatId="list" qsTypeId="urn:microsoft.com/office/officeart/2005/8/quickstyle/simple1" qsCatId="simple" csTypeId="urn:microsoft.com/office/officeart/2005/8/colors/colorful2" csCatId="colorful" phldr="1"/>
      <dgm:spPr/>
      <dgm:t>
        <a:bodyPr/>
        <a:lstStyle/>
        <a:p>
          <a:endParaRPr lang="fr-FR"/>
        </a:p>
      </dgm:t>
    </dgm:pt>
    <dgm:pt modelId="{D3A533EE-7C19-48C7-99B3-EBEBA19B0929}">
      <dgm:prSet phldrT="[Texte]"/>
      <dgm:spPr/>
      <dgm:t>
        <a:bodyPr/>
        <a:lstStyle/>
        <a:p>
          <a:r>
            <a:rPr lang="fr-FR" dirty="0"/>
            <a:t>Document</a:t>
          </a:r>
        </a:p>
      </dgm:t>
    </dgm:pt>
    <dgm:pt modelId="{47CD094F-234D-47D1-85D1-56A3D9A27097}" type="parTrans" cxnId="{0C028B8C-6066-43D5-AAC0-647BF2DA997E}">
      <dgm:prSet/>
      <dgm:spPr/>
      <dgm:t>
        <a:bodyPr/>
        <a:lstStyle/>
        <a:p>
          <a:endParaRPr lang="fr-FR"/>
        </a:p>
      </dgm:t>
    </dgm:pt>
    <dgm:pt modelId="{3A0160AF-1D84-4730-AEA4-45A155C13EFC}" type="sibTrans" cxnId="{0C028B8C-6066-43D5-AAC0-647BF2DA997E}">
      <dgm:prSet/>
      <dgm:spPr/>
      <dgm:t>
        <a:bodyPr/>
        <a:lstStyle/>
        <a:p>
          <a:endParaRPr lang="fr-FR"/>
        </a:p>
      </dgm:t>
    </dgm:pt>
    <dgm:pt modelId="{8CDD253E-B606-4F07-8B3C-B4169187567A}">
      <dgm:prSet phldrT="[Texte]"/>
      <dgm:spPr/>
      <dgm:t>
        <a:bodyPr/>
        <a:lstStyle/>
        <a:p>
          <a:r>
            <a:rPr lang="fr-FR" dirty="0"/>
            <a:t>Page  +</a:t>
          </a:r>
        </a:p>
      </dgm:t>
    </dgm:pt>
    <dgm:pt modelId="{0B28C86B-3F88-400F-BB2A-C97D36BE4EFF}" type="parTrans" cxnId="{4DCBFAF6-43CD-440F-B3A9-C3E97824227C}">
      <dgm:prSet/>
      <dgm:spPr/>
      <dgm:t>
        <a:bodyPr/>
        <a:lstStyle/>
        <a:p>
          <a:endParaRPr lang="fr-FR"/>
        </a:p>
      </dgm:t>
    </dgm:pt>
    <dgm:pt modelId="{780BC71B-F270-4D4A-AC74-238EF2B38020}" type="sibTrans" cxnId="{4DCBFAF6-43CD-440F-B3A9-C3E97824227C}">
      <dgm:prSet/>
      <dgm:spPr/>
      <dgm:t>
        <a:bodyPr/>
        <a:lstStyle/>
        <a:p>
          <a:endParaRPr lang="fr-FR"/>
        </a:p>
      </dgm:t>
    </dgm:pt>
    <dgm:pt modelId="{B43E9F52-5022-4AFB-901B-B0E2D3D3C4F1}">
      <dgm:prSet phldrT="[Texte]"/>
      <dgm:spPr/>
      <dgm:t>
        <a:bodyPr/>
        <a:lstStyle/>
        <a:p>
          <a:r>
            <a:rPr lang="fr-FR" dirty="0" err="1"/>
            <a:t>View</a:t>
          </a:r>
          <a:r>
            <a:rPr lang="fr-FR" dirty="0"/>
            <a:t> +</a:t>
          </a:r>
        </a:p>
      </dgm:t>
    </dgm:pt>
    <dgm:pt modelId="{732DE8D4-77EA-40E3-B25E-94CC3BECEBC2}" type="parTrans" cxnId="{724B9A93-6F72-4ADA-AFC0-E057C4B0192E}">
      <dgm:prSet/>
      <dgm:spPr/>
      <dgm:t>
        <a:bodyPr/>
        <a:lstStyle/>
        <a:p>
          <a:endParaRPr lang="fr-FR"/>
        </a:p>
      </dgm:t>
    </dgm:pt>
    <dgm:pt modelId="{84DCB8DF-61D3-4FF8-86A9-6AB2FC602876}" type="sibTrans" cxnId="{724B9A93-6F72-4ADA-AFC0-E057C4B0192E}">
      <dgm:prSet/>
      <dgm:spPr/>
      <dgm:t>
        <a:bodyPr/>
        <a:lstStyle/>
        <a:p>
          <a:endParaRPr lang="fr-FR"/>
        </a:p>
      </dgm:t>
    </dgm:pt>
    <dgm:pt modelId="{FE05431F-8A40-4B07-BEFF-E8B30FAA0C7F}" type="pres">
      <dgm:prSet presAssocID="{62C25125-C24F-4467-9BA7-DD91FAA2D321}" presName="Name0" presStyleCnt="0">
        <dgm:presLayoutVars>
          <dgm:chMax val="7"/>
          <dgm:dir/>
          <dgm:animLvl val="lvl"/>
          <dgm:resizeHandles val="exact"/>
        </dgm:presLayoutVars>
      </dgm:prSet>
      <dgm:spPr/>
      <dgm:t>
        <a:bodyPr/>
        <a:lstStyle/>
        <a:p>
          <a:endParaRPr lang="fr-FR"/>
        </a:p>
      </dgm:t>
    </dgm:pt>
    <dgm:pt modelId="{4EB47DB1-734A-4DE2-B8E0-785C5A6CD948}" type="pres">
      <dgm:prSet presAssocID="{D3A533EE-7C19-48C7-99B3-EBEBA19B0929}" presName="circle1" presStyleLbl="node1" presStyleIdx="0" presStyleCnt="3"/>
      <dgm:spPr/>
    </dgm:pt>
    <dgm:pt modelId="{76AA896D-5CC7-4343-AB1A-121CD1638C67}" type="pres">
      <dgm:prSet presAssocID="{D3A533EE-7C19-48C7-99B3-EBEBA19B0929}" presName="space" presStyleCnt="0"/>
      <dgm:spPr/>
    </dgm:pt>
    <dgm:pt modelId="{586C1B5A-C1C2-480C-B62B-67C7E8B93499}" type="pres">
      <dgm:prSet presAssocID="{D3A533EE-7C19-48C7-99B3-EBEBA19B0929}" presName="rect1" presStyleLbl="alignAcc1" presStyleIdx="0" presStyleCnt="3"/>
      <dgm:spPr/>
      <dgm:t>
        <a:bodyPr/>
        <a:lstStyle/>
        <a:p>
          <a:endParaRPr lang="fr-FR"/>
        </a:p>
      </dgm:t>
    </dgm:pt>
    <dgm:pt modelId="{384D458D-3314-4882-8A05-F9E93A7EE572}" type="pres">
      <dgm:prSet presAssocID="{8CDD253E-B606-4F07-8B3C-B4169187567A}" presName="vertSpace2" presStyleLbl="node1" presStyleIdx="0" presStyleCnt="3"/>
      <dgm:spPr/>
    </dgm:pt>
    <dgm:pt modelId="{6B43E9DF-AC3B-42D2-B150-23874942EFAB}" type="pres">
      <dgm:prSet presAssocID="{8CDD253E-B606-4F07-8B3C-B4169187567A}" presName="circle2" presStyleLbl="node1" presStyleIdx="1" presStyleCnt="3" custLinFactNeighborY="7425"/>
      <dgm:spPr/>
    </dgm:pt>
    <dgm:pt modelId="{221F65DD-CFA3-4C41-9AE9-932E650181E3}" type="pres">
      <dgm:prSet presAssocID="{8CDD253E-B606-4F07-8B3C-B4169187567A}" presName="rect2" presStyleLbl="alignAcc1" presStyleIdx="1" presStyleCnt="3" custLinFactNeighborY="7425"/>
      <dgm:spPr/>
      <dgm:t>
        <a:bodyPr/>
        <a:lstStyle/>
        <a:p>
          <a:endParaRPr lang="fr-FR"/>
        </a:p>
      </dgm:t>
    </dgm:pt>
    <dgm:pt modelId="{8E135F1D-1ABD-45C1-8AED-A1FBFA2F387E}" type="pres">
      <dgm:prSet presAssocID="{B43E9F52-5022-4AFB-901B-B0E2D3D3C4F1}" presName="vertSpace3" presStyleLbl="node1" presStyleIdx="1" presStyleCnt="3"/>
      <dgm:spPr/>
    </dgm:pt>
    <dgm:pt modelId="{6EEA0726-B7EC-48CB-AE95-CFE500E555A8}" type="pres">
      <dgm:prSet presAssocID="{B43E9F52-5022-4AFB-901B-B0E2D3D3C4F1}" presName="circle3" presStyleLbl="node1" presStyleIdx="2" presStyleCnt="3" custLinFactNeighborY="32844"/>
      <dgm:spPr/>
    </dgm:pt>
    <dgm:pt modelId="{117C35D0-5FCF-47B8-9924-6B47B00F8993}" type="pres">
      <dgm:prSet presAssocID="{B43E9F52-5022-4AFB-901B-B0E2D3D3C4F1}" presName="rect3" presStyleLbl="alignAcc1" presStyleIdx="2" presStyleCnt="3" custLinFactNeighborY="32844"/>
      <dgm:spPr/>
      <dgm:t>
        <a:bodyPr/>
        <a:lstStyle/>
        <a:p>
          <a:endParaRPr lang="fr-FR"/>
        </a:p>
      </dgm:t>
    </dgm:pt>
    <dgm:pt modelId="{1CFD9EA5-6C68-4F00-945F-D70C7E2641CF}" type="pres">
      <dgm:prSet presAssocID="{D3A533EE-7C19-48C7-99B3-EBEBA19B0929}" presName="rect1ParTxNoCh" presStyleLbl="alignAcc1" presStyleIdx="2" presStyleCnt="3">
        <dgm:presLayoutVars>
          <dgm:chMax val="1"/>
          <dgm:bulletEnabled val="1"/>
        </dgm:presLayoutVars>
      </dgm:prSet>
      <dgm:spPr/>
      <dgm:t>
        <a:bodyPr/>
        <a:lstStyle/>
        <a:p>
          <a:endParaRPr lang="fr-FR"/>
        </a:p>
      </dgm:t>
    </dgm:pt>
    <dgm:pt modelId="{D2A8D0E4-222E-4123-9969-7B33F2A2C439}" type="pres">
      <dgm:prSet presAssocID="{8CDD253E-B606-4F07-8B3C-B4169187567A}" presName="rect2ParTxNoCh" presStyleLbl="alignAcc1" presStyleIdx="2" presStyleCnt="3">
        <dgm:presLayoutVars>
          <dgm:chMax val="1"/>
          <dgm:bulletEnabled val="1"/>
        </dgm:presLayoutVars>
      </dgm:prSet>
      <dgm:spPr/>
      <dgm:t>
        <a:bodyPr/>
        <a:lstStyle/>
        <a:p>
          <a:endParaRPr lang="fr-FR"/>
        </a:p>
      </dgm:t>
    </dgm:pt>
    <dgm:pt modelId="{C4ADCB5E-8C06-48D3-8C6C-B7773B79A5F5}" type="pres">
      <dgm:prSet presAssocID="{B43E9F52-5022-4AFB-901B-B0E2D3D3C4F1}" presName="rect3ParTxNoCh" presStyleLbl="alignAcc1" presStyleIdx="2" presStyleCnt="3">
        <dgm:presLayoutVars>
          <dgm:chMax val="1"/>
          <dgm:bulletEnabled val="1"/>
        </dgm:presLayoutVars>
      </dgm:prSet>
      <dgm:spPr/>
      <dgm:t>
        <a:bodyPr/>
        <a:lstStyle/>
        <a:p>
          <a:endParaRPr lang="fr-FR"/>
        </a:p>
      </dgm:t>
    </dgm:pt>
  </dgm:ptLst>
  <dgm:cxnLst>
    <dgm:cxn modelId="{9E93D546-9923-4F21-84D4-60E5DD201DE1}" type="presOf" srcId="{8CDD253E-B606-4F07-8B3C-B4169187567A}" destId="{221F65DD-CFA3-4C41-9AE9-932E650181E3}" srcOrd="0" destOrd="0" presId="urn:microsoft.com/office/officeart/2005/8/layout/target3"/>
    <dgm:cxn modelId="{724B9A93-6F72-4ADA-AFC0-E057C4B0192E}" srcId="{62C25125-C24F-4467-9BA7-DD91FAA2D321}" destId="{B43E9F52-5022-4AFB-901B-B0E2D3D3C4F1}" srcOrd="2" destOrd="0" parTransId="{732DE8D4-77EA-40E3-B25E-94CC3BECEBC2}" sibTransId="{84DCB8DF-61D3-4FF8-86A9-6AB2FC602876}"/>
    <dgm:cxn modelId="{42A36959-AE3E-47F9-B2F3-FA45DF1FA5DB}" type="presOf" srcId="{D3A533EE-7C19-48C7-99B3-EBEBA19B0929}" destId="{1CFD9EA5-6C68-4F00-945F-D70C7E2641CF}" srcOrd="1" destOrd="0" presId="urn:microsoft.com/office/officeart/2005/8/layout/target3"/>
    <dgm:cxn modelId="{E05FC733-EA82-4103-84BB-0A8B179AD8A2}" type="presOf" srcId="{62C25125-C24F-4467-9BA7-DD91FAA2D321}" destId="{FE05431F-8A40-4B07-BEFF-E8B30FAA0C7F}" srcOrd="0" destOrd="0" presId="urn:microsoft.com/office/officeart/2005/8/layout/target3"/>
    <dgm:cxn modelId="{3753D626-2516-4C18-93C8-A0DE6A613D4A}" type="presOf" srcId="{8CDD253E-B606-4F07-8B3C-B4169187567A}" destId="{D2A8D0E4-222E-4123-9969-7B33F2A2C439}" srcOrd="1" destOrd="0" presId="urn:microsoft.com/office/officeart/2005/8/layout/target3"/>
    <dgm:cxn modelId="{5C304EA4-CB27-4537-B05D-17D23EDC2546}" type="presOf" srcId="{D3A533EE-7C19-48C7-99B3-EBEBA19B0929}" destId="{586C1B5A-C1C2-480C-B62B-67C7E8B93499}" srcOrd="0" destOrd="0" presId="urn:microsoft.com/office/officeart/2005/8/layout/target3"/>
    <dgm:cxn modelId="{4DCBFAF6-43CD-440F-B3A9-C3E97824227C}" srcId="{62C25125-C24F-4467-9BA7-DD91FAA2D321}" destId="{8CDD253E-B606-4F07-8B3C-B4169187567A}" srcOrd="1" destOrd="0" parTransId="{0B28C86B-3F88-400F-BB2A-C97D36BE4EFF}" sibTransId="{780BC71B-F270-4D4A-AC74-238EF2B38020}"/>
    <dgm:cxn modelId="{0C028B8C-6066-43D5-AAC0-647BF2DA997E}" srcId="{62C25125-C24F-4467-9BA7-DD91FAA2D321}" destId="{D3A533EE-7C19-48C7-99B3-EBEBA19B0929}" srcOrd="0" destOrd="0" parTransId="{47CD094F-234D-47D1-85D1-56A3D9A27097}" sibTransId="{3A0160AF-1D84-4730-AEA4-45A155C13EFC}"/>
    <dgm:cxn modelId="{E63591C1-BCB6-4278-A29E-9E315949C1AE}" type="presOf" srcId="{B43E9F52-5022-4AFB-901B-B0E2D3D3C4F1}" destId="{C4ADCB5E-8C06-48D3-8C6C-B7773B79A5F5}" srcOrd="1" destOrd="0" presId="urn:microsoft.com/office/officeart/2005/8/layout/target3"/>
    <dgm:cxn modelId="{6403F0EB-3EAE-40C0-85EB-F9AF4CA53745}" type="presOf" srcId="{B43E9F52-5022-4AFB-901B-B0E2D3D3C4F1}" destId="{117C35D0-5FCF-47B8-9924-6B47B00F8993}" srcOrd="0" destOrd="0" presId="urn:microsoft.com/office/officeart/2005/8/layout/target3"/>
    <dgm:cxn modelId="{A0FDB0E7-8EDC-4EB1-BD0B-04B20C8F852A}" type="presParOf" srcId="{FE05431F-8A40-4B07-BEFF-E8B30FAA0C7F}" destId="{4EB47DB1-734A-4DE2-B8E0-785C5A6CD948}" srcOrd="0" destOrd="0" presId="urn:microsoft.com/office/officeart/2005/8/layout/target3"/>
    <dgm:cxn modelId="{C4FD5566-1FEE-45C1-85B8-59B8EBB59CDC}" type="presParOf" srcId="{FE05431F-8A40-4B07-BEFF-E8B30FAA0C7F}" destId="{76AA896D-5CC7-4343-AB1A-121CD1638C67}" srcOrd="1" destOrd="0" presId="urn:microsoft.com/office/officeart/2005/8/layout/target3"/>
    <dgm:cxn modelId="{D6214062-6111-4838-AD2F-D01E1A0C8888}" type="presParOf" srcId="{FE05431F-8A40-4B07-BEFF-E8B30FAA0C7F}" destId="{586C1B5A-C1C2-480C-B62B-67C7E8B93499}" srcOrd="2" destOrd="0" presId="urn:microsoft.com/office/officeart/2005/8/layout/target3"/>
    <dgm:cxn modelId="{9FCC7754-1FAF-4FF6-AB87-317492AC5908}" type="presParOf" srcId="{FE05431F-8A40-4B07-BEFF-E8B30FAA0C7F}" destId="{384D458D-3314-4882-8A05-F9E93A7EE572}" srcOrd="3" destOrd="0" presId="urn:microsoft.com/office/officeart/2005/8/layout/target3"/>
    <dgm:cxn modelId="{22372C77-CF24-4335-9CA4-E6A26051DF68}" type="presParOf" srcId="{FE05431F-8A40-4B07-BEFF-E8B30FAA0C7F}" destId="{6B43E9DF-AC3B-42D2-B150-23874942EFAB}" srcOrd="4" destOrd="0" presId="urn:microsoft.com/office/officeart/2005/8/layout/target3"/>
    <dgm:cxn modelId="{4CD7589C-C9C4-4E66-AAD0-80252854A9B6}" type="presParOf" srcId="{FE05431F-8A40-4B07-BEFF-E8B30FAA0C7F}" destId="{221F65DD-CFA3-4C41-9AE9-932E650181E3}" srcOrd="5" destOrd="0" presId="urn:microsoft.com/office/officeart/2005/8/layout/target3"/>
    <dgm:cxn modelId="{0E5FD5EF-603C-4DF8-BFED-40592727BEF0}" type="presParOf" srcId="{FE05431F-8A40-4B07-BEFF-E8B30FAA0C7F}" destId="{8E135F1D-1ABD-45C1-8AED-A1FBFA2F387E}" srcOrd="6" destOrd="0" presId="urn:microsoft.com/office/officeart/2005/8/layout/target3"/>
    <dgm:cxn modelId="{0DD41C97-4773-4BCE-AF29-D40BC9ADE703}" type="presParOf" srcId="{FE05431F-8A40-4B07-BEFF-E8B30FAA0C7F}" destId="{6EEA0726-B7EC-48CB-AE95-CFE500E555A8}" srcOrd="7" destOrd="0" presId="urn:microsoft.com/office/officeart/2005/8/layout/target3"/>
    <dgm:cxn modelId="{08EBC461-7A49-4DE3-999C-41DCE787114F}" type="presParOf" srcId="{FE05431F-8A40-4B07-BEFF-E8B30FAA0C7F}" destId="{117C35D0-5FCF-47B8-9924-6B47B00F8993}" srcOrd="8" destOrd="0" presId="urn:microsoft.com/office/officeart/2005/8/layout/target3"/>
    <dgm:cxn modelId="{9702A3CF-66DD-4544-9BBF-F7D289DD0BAC}" type="presParOf" srcId="{FE05431F-8A40-4B07-BEFF-E8B30FAA0C7F}" destId="{1CFD9EA5-6C68-4F00-945F-D70C7E2641CF}" srcOrd="9" destOrd="0" presId="urn:microsoft.com/office/officeart/2005/8/layout/target3"/>
    <dgm:cxn modelId="{AB0830C8-F913-4120-AD38-3D985DB79BB9}" type="presParOf" srcId="{FE05431F-8A40-4B07-BEFF-E8B30FAA0C7F}" destId="{D2A8D0E4-222E-4123-9969-7B33F2A2C439}" srcOrd="10" destOrd="0" presId="urn:microsoft.com/office/officeart/2005/8/layout/target3"/>
    <dgm:cxn modelId="{BC0CF04A-2183-4611-82AB-6DCF698F69B7}" type="presParOf" srcId="{FE05431F-8A40-4B07-BEFF-E8B30FAA0C7F}" destId="{C4ADCB5E-8C06-48D3-8C6C-B7773B79A5F5}" srcOrd="11"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A3A6DB-7A12-463A-84F8-C28DC2927657}">
      <dsp:nvSpPr>
        <dsp:cNvPr id="0" name=""/>
        <dsp:cNvSpPr/>
      </dsp:nvSpPr>
      <dsp:spPr>
        <a:xfrm>
          <a:off x="50335" y="0"/>
          <a:ext cx="4113350" cy="230747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fr-FR" sz="3200" kern="1200" dirty="0"/>
            <a:t>back</a:t>
          </a:r>
        </a:p>
      </dsp:txBody>
      <dsp:txXfrm>
        <a:off x="50335" y="0"/>
        <a:ext cx="4113350" cy="692243"/>
      </dsp:txXfrm>
    </dsp:sp>
    <dsp:sp modelId="{F95EC3C1-660A-472C-9E8F-0D71854B99A5}">
      <dsp:nvSpPr>
        <dsp:cNvPr id="0" name=""/>
        <dsp:cNvSpPr/>
      </dsp:nvSpPr>
      <dsp:spPr>
        <a:xfrm>
          <a:off x="1713182" y="692775"/>
          <a:ext cx="2171487" cy="30562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fr-FR" sz="1500" kern="1200" dirty="0"/>
            <a:t>Gérer l’envoi de fichiers</a:t>
          </a:r>
        </a:p>
      </dsp:txBody>
      <dsp:txXfrm>
        <a:off x="1722134" y="701727"/>
        <a:ext cx="2153583" cy="287724"/>
      </dsp:txXfrm>
    </dsp:sp>
    <dsp:sp modelId="{82B32196-EBAE-41F2-8AD7-61E563AC7C16}">
      <dsp:nvSpPr>
        <dsp:cNvPr id="0" name=""/>
        <dsp:cNvSpPr/>
      </dsp:nvSpPr>
      <dsp:spPr>
        <a:xfrm>
          <a:off x="1713182" y="1178368"/>
          <a:ext cx="2171487" cy="44520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fr-FR" sz="1500" kern="1200" dirty="0"/>
            <a:t>Gérer l’échange de data</a:t>
          </a:r>
        </a:p>
      </dsp:txBody>
      <dsp:txXfrm>
        <a:off x="1726222" y="1191408"/>
        <a:ext cx="2145407" cy="419129"/>
      </dsp:txXfrm>
    </dsp:sp>
    <dsp:sp modelId="{E7083118-476C-4F79-82CA-7914DAC13456}">
      <dsp:nvSpPr>
        <dsp:cNvPr id="0" name=""/>
        <dsp:cNvSpPr/>
      </dsp:nvSpPr>
      <dsp:spPr>
        <a:xfrm>
          <a:off x="119719" y="1701384"/>
          <a:ext cx="1457968" cy="30769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fr-FR" sz="1500" kern="1200" dirty="0"/>
            <a:t>Base de données</a:t>
          </a:r>
        </a:p>
      </dsp:txBody>
      <dsp:txXfrm>
        <a:off x="128731" y="1710396"/>
        <a:ext cx="1439944" cy="289675"/>
      </dsp:txXfrm>
    </dsp:sp>
    <dsp:sp modelId="{66537CDF-1BFE-4E5D-859A-2384BC110278}">
      <dsp:nvSpPr>
        <dsp:cNvPr id="0" name=""/>
        <dsp:cNvSpPr/>
      </dsp:nvSpPr>
      <dsp:spPr>
        <a:xfrm flipH="1">
          <a:off x="92407" y="1102781"/>
          <a:ext cx="1486137" cy="38499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fr-FR" sz="1500" kern="1200" dirty="0" err="1"/>
            <a:t>sensor</a:t>
          </a:r>
          <a:endParaRPr lang="fr-FR" sz="1500" kern="1200" dirty="0"/>
        </a:p>
      </dsp:txBody>
      <dsp:txXfrm>
        <a:off x="103683" y="1114057"/>
        <a:ext cx="1463585" cy="362441"/>
      </dsp:txXfrm>
    </dsp:sp>
    <dsp:sp modelId="{1F9C534A-9CE1-4562-94A5-896B3D5EFA4C}">
      <dsp:nvSpPr>
        <dsp:cNvPr id="0" name=""/>
        <dsp:cNvSpPr/>
      </dsp:nvSpPr>
      <dsp:spPr>
        <a:xfrm>
          <a:off x="4423074" y="0"/>
          <a:ext cx="1644970" cy="230747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fr-FR" sz="3200" kern="1200" dirty="0"/>
            <a:t>front</a:t>
          </a:r>
        </a:p>
      </dsp:txBody>
      <dsp:txXfrm>
        <a:off x="4423074" y="0"/>
        <a:ext cx="1644970" cy="692243"/>
      </dsp:txXfrm>
    </dsp:sp>
    <dsp:sp modelId="{2E1E0B3B-0BB0-4043-AF13-76DA28290F8E}">
      <dsp:nvSpPr>
        <dsp:cNvPr id="0" name=""/>
        <dsp:cNvSpPr/>
      </dsp:nvSpPr>
      <dsp:spPr>
        <a:xfrm>
          <a:off x="4587571" y="692919"/>
          <a:ext cx="1315976" cy="6957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fr-FR" sz="1500" kern="1200" dirty="0"/>
            <a:t>Afficher du contenu</a:t>
          </a:r>
        </a:p>
      </dsp:txBody>
      <dsp:txXfrm>
        <a:off x="4607948" y="713296"/>
        <a:ext cx="1275222" cy="654982"/>
      </dsp:txXfrm>
    </dsp:sp>
    <dsp:sp modelId="{3DE2D947-5495-41B3-97B1-25AD5DAB34EB}">
      <dsp:nvSpPr>
        <dsp:cNvPr id="0" name=""/>
        <dsp:cNvSpPr/>
      </dsp:nvSpPr>
      <dsp:spPr>
        <a:xfrm>
          <a:off x="4587571" y="1495691"/>
          <a:ext cx="1315976" cy="6957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fr-FR" sz="1500" kern="1200" dirty="0"/>
            <a:t>Pull/push de data</a:t>
          </a:r>
        </a:p>
      </dsp:txBody>
      <dsp:txXfrm>
        <a:off x="4607948" y="1516068"/>
        <a:ext cx="1275222" cy="6549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audio1.wav>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jpeg>
</file>

<file path=ppt/media/image45.png>
</file>

<file path=ppt/media/image46.gif>
</file>

<file path=ppt/media/image47.png>
</file>

<file path=ppt/media/image48.jpeg>
</file>

<file path=ppt/media/image49.jpeg>
</file>

<file path=ppt/media/image5.png>
</file>

<file path=ppt/media/image50.png>
</file>

<file path=ppt/media/image51.png>
</file>

<file path=ppt/media/image52.png>
</file>

<file path=ppt/media/image53.png>
</file>

<file path=ppt/media/image54.png>
</file>

<file path=ppt/media/image55.gif>
</file>

<file path=ppt/media/image56.png>
</file>

<file path=ppt/media/image57.png>
</file>

<file path=ppt/media/image58.png>
</file>

<file path=ppt/media/image59.png>
</file>

<file path=ppt/media/image6.png>
</file>

<file path=ppt/media/image60.jpeg>
</file>

<file path=ppt/media/image61.jpeg>
</file>

<file path=ppt/media/image62.png>
</file>

<file path=ppt/media/image63.jpe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jpeg>
</file>

<file path=ppt/media/image72.jpeg>
</file>

<file path=ppt/media/image73.png>
</file>

<file path=ppt/media/image74.gif>
</file>

<file path=ppt/media/image75.png>
</file>

<file path=ppt/media/image76.png>
</file>

<file path=ppt/media/image77.jpeg>
</file>

<file path=ppt/media/image78.png>
</file>

<file path=ppt/media/image79.jpeg>
</file>

<file path=ppt/media/image8.png>
</file>

<file path=ppt/media/image80.png>
</file>

<file path=ppt/media/image81.jpeg>
</file>

<file path=ppt/media/image82.jpeg>
</file>

<file path=ppt/media/image83.jpeg>
</file>

<file path=ppt/media/image84.jpeg>
</file>

<file path=ppt/media/image85.jpeg>
</file>

<file path=ppt/media/image86.jpeg>
</file>

<file path=ppt/media/image87.png>
</file>

<file path=ppt/media/image88.png>
</file>

<file path=ppt/media/image89.png>
</file>

<file path=ppt/media/image9.png>
</file>

<file path=ppt/media/image90.jpe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99CA92-14CE-4219-A066-575A2A2AA1E0}" type="datetimeFigureOut">
              <a:rPr lang="fr-FR" smtClean="0"/>
              <a:t>11/09/2023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3AD29E-BFB6-4815-B580-52E0FFE6B461}" type="slidenum">
              <a:rPr lang="fr-FR" smtClean="0"/>
              <a:t>‹N°›</a:t>
            </a:fld>
            <a:endParaRPr lang="fr-FR"/>
          </a:p>
        </p:txBody>
      </p:sp>
    </p:spTree>
    <p:extLst>
      <p:ext uri="{BB962C8B-B14F-4D97-AF65-F5344CB8AC3E}">
        <p14:creationId xmlns:p14="http://schemas.microsoft.com/office/powerpoint/2010/main" val="1334043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ev.to/arminbro/generate-react-cli-1ooh"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3" Type="http://schemas.openxmlformats.org/officeDocument/2006/relationships/hyperlink" Target="https://www.codementor.io/@randyfindley/how-to-build-an-electron-app-using-create-react-app-and-electron-builder-ss1k0sfer" TargetMode="External"/><Relationship Id="rId2" Type="http://schemas.openxmlformats.org/officeDocument/2006/relationships/slide" Target="../slides/slide107.xml"/><Relationship Id="rId1" Type="http://schemas.openxmlformats.org/officeDocument/2006/relationships/notesMaster" Target="../notesMasters/notesMaster1.xml"/><Relationship Id="rId4" Type="http://schemas.openxmlformats.org/officeDocument/2006/relationships/hyperlink" Target="https://dev.to/jsmanifest/create-your-first-react-desktop-application-in-electron-with-hot-reload-4jj5" TargetMode="Externa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3" Type="http://schemas.openxmlformats.org/officeDocument/2006/relationships/hyperlink" Target="https://medium.com/free-code-camp/react-for-beginners-building-a-meme-maker-with-react-7164d3d3e55f" TargetMode="External"/><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developer.mozilla.org/fr/docs/Web/JavaScript/Reference/Litt%C3%A9raux_gabarits"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www.typescriptlang.org/docs/handbook/basic-types.html"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www.typescriptlang.org/docs/handbook/basic-types.html"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www.typescriptlang.org/docs/handbook/tsconfig-json.html"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3" Type="http://schemas.openxmlformats.org/officeDocument/2006/relationships/hyperlink" Target="https://developer.mozilla.org/fr/docs/Web/API/Fetch_API/Using_Fetch" TargetMode="External"/><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3" Type="http://schemas.openxmlformats.org/officeDocument/2006/relationships/hyperlink" Target="https://fr.wikipedia.org/wiki/Moelle_spinale" TargetMode="External"/><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3" Type="http://schemas.openxmlformats.org/officeDocument/2006/relationships/hyperlink" Target="https://fr.reactjs.org/docs/react-component.html#shouldcomponentupdate" TargetMode="External"/><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3" Type="http://schemas.openxmlformats.org/officeDocument/2006/relationships/hyperlink" Target="https://projects.wojtekmaj.pl/react-lifecycle-methods-diagram/" TargetMode="External"/><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ebpack.js.org/"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babeljs.io/" TargetMode="External"/></Relationships>
</file>

<file path=ppt/notesSlides/_rels/notesSlide90.xml.rels><?xml version="1.0" encoding="UTF-8" standalone="yes"?>
<Relationships xmlns="http://schemas.openxmlformats.org/package/2006/relationships"><Relationship Id="rId3" Type="http://schemas.openxmlformats.org/officeDocument/2006/relationships/hyperlink" Target="https://www.npmjs.com/package/prop-types" TargetMode="External"/><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3" Type="http://schemas.openxmlformats.org/officeDocument/2006/relationships/hyperlink" Target="https://reacttraining.com/react-router/web/api/HashRouter" TargetMode="External"/><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3" Type="http://schemas.openxmlformats.org/officeDocument/2006/relationships/hyperlink" Target="https://reacttraining.com/react-router/web/example/url-params" TargetMode="External"/><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a:t>
            </a:fld>
            <a:endParaRPr lang="fr-FR"/>
          </a:p>
        </p:txBody>
      </p:sp>
    </p:spTree>
    <p:extLst>
      <p:ext uri="{BB962C8B-B14F-4D97-AF65-F5344CB8AC3E}">
        <p14:creationId xmlns:p14="http://schemas.microsoft.com/office/powerpoint/2010/main" val="982170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 article traitant de l’outil de génération : </a:t>
            </a:r>
            <a:r>
              <a:rPr lang="fr-FR" dirty="0">
                <a:hlinkClick r:id="rId3"/>
              </a:rPr>
              <a:t>https://dev.to/arminbro/generate-react-cli-1ooh</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a:t>
            </a:fld>
            <a:endParaRPr lang="fr-FR"/>
          </a:p>
        </p:txBody>
      </p:sp>
    </p:spTree>
    <p:extLst>
      <p:ext uri="{BB962C8B-B14F-4D97-AF65-F5344CB8AC3E}">
        <p14:creationId xmlns:p14="http://schemas.microsoft.com/office/powerpoint/2010/main" val="2199306068"/>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103</a:t>
            </a:fld>
            <a:endParaRPr lang="fr-FR"/>
          </a:p>
        </p:txBody>
      </p:sp>
    </p:spTree>
    <p:extLst>
      <p:ext uri="{BB962C8B-B14F-4D97-AF65-F5344CB8AC3E}">
        <p14:creationId xmlns:p14="http://schemas.microsoft.com/office/powerpoint/2010/main" val="101691909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104</a:t>
            </a:fld>
            <a:endParaRPr lang="fr-FR"/>
          </a:p>
        </p:txBody>
      </p:sp>
    </p:spTree>
    <p:extLst>
      <p:ext uri="{BB962C8B-B14F-4D97-AF65-F5344CB8AC3E}">
        <p14:creationId xmlns:p14="http://schemas.microsoft.com/office/powerpoint/2010/main" val="149891144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*facultatif</a:t>
            </a: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105</a:t>
            </a:fld>
            <a:endParaRPr lang="fr-FR"/>
          </a:p>
        </p:txBody>
      </p:sp>
    </p:spTree>
    <p:extLst>
      <p:ext uri="{BB962C8B-B14F-4D97-AF65-F5344CB8AC3E}">
        <p14:creationId xmlns:p14="http://schemas.microsoft.com/office/powerpoint/2010/main" val="158133183"/>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hlinkClick r:id="rId3"/>
              </a:rPr>
              <a:t>https://www.codementor.io/@randyfindley/how-to-build-an-electron-app-using-create-react-app-and-electron-builder-ss1k0sfer</a:t>
            </a:r>
            <a:endParaRPr lang="fr-FR" dirty="0"/>
          </a:p>
          <a:p>
            <a:endParaRPr lang="fr-FR" dirty="0"/>
          </a:p>
          <a:p>
            <a:r>
              <a:rPr lang="fr-FR" dirty="0">
                <a:hlinkClick r:id="rId4"/>
              </a:rPr>
              <a:t>https://dev.to/jsmanifest/create-your-first-react-desktop-application-in-electron-with-hot-reload-4jj5</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107</a:t>
            </a:fld>
            <a:endParaRPr lang="fr-FR"/>
          </a:p>
        </p:txBody>
      </p:sp>
    </p:spTree>
    <p:extLst>
      <p:ext uri="{BB962C8B-B14F-4D97-AF65-F5344CB8AC3E}">
        <p14:creationId xmlns:p14="http://schemas.microsoft.com/office/powerpoint/2010/main" val="202183861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Modele</a:t>
            </a:r>
            <a:r>
              <a:rPr lang="fr-FR" dirty="0"/>
              <a:t> de format de page déjà définit : </a:t>
            </a:r>
            <a:r>
              <a:rPr lang="pt-BR" b="0" dirty="0">
                <a:solidFill>
                  <a:srgbClr val="6A9955"/>
                </a:solidFill>
                <a:effectLst/>
                <a:latin typeface="Consolas" panose="020B06090202040302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pt-BR" b="0" dirty="0">
                <a:solidFill>
                  <a:srgbClr val="6A9955"/>
                </a:solidFill>
                <a:effectLst/>
                <a:latin typeface="Consolas" panose="020B0609020204030204" pitchFamily="49" charset="0"/>
              </a:rPr>
              <a:t>- EXECUTIVE, FOLIO, LEGAL, LETTER, TABLOID, 4A0, 2A0, </a:t>
            </a:r>
          </a:p>
          <a:p>
            <a:pPr marL="0" marR="0" lvl="0" indent="0" algn="l" defTabSz="914400" rtl="0" eaLnBrk="1" fontAlgn="auto" latinLnBrk="0" hangingPunct="1">
              <a:lnSpc>
                <a:spcPct val="100000"/>
              </a:lnSpc>
              <a:spcBef>
                <a:spcPts val="0"/>
              </a:spcBef>
              <a:spcAft>
                <a:spcPts val="0"/>
              </a:spcAft>
              <a:buClrTx/>
              <a:buSzTx/>
              <a:buFontTx/>
              <a:buNone/>
              <a:tabLst/>
              <a:defRPr/>
            </a:pPr>
            <a:r>
              <a:rPr lang="pt-BR" b="0" dirty="0">
                <a:solidFill>
                  <a:srgbClr val="6A9955"/>
                </a:solidFill>
                <a:effectLst/>
                <a:latin typeface="Consolas" panose="020B0609020204030204" pitchFamily="49" charset="0"/>
              </a:rPr>
              <a:t>-A series : A0, A1, A2, A3, A4, A5, A6, A7, A8, A9, A10.</a:t>
            </a:r>
          </a:p>
          <a:p>
            <a:pPr marL="0" marR="0" lvl="0" indent="0" algn="l" defTabSz="914400" rtl="0" eaLnBrk="1" fontAlgn="auto" latinLnBrk="0" hangingPunct="1">
              <a:lnSpc>
                <a:spcPct val="100000"/>
              </a:lnSpc>
              <a:spcBef>
                <a:spcPts val="0"/>
              </a:spcBef>
              <a:spcAft>
                <a:spcPts val="0"/>
              </a:spcAft>
              <a:buClrTx/>
              <a:buSzTx/>
              <a:buFontTx/>
              <a:buNone/>
              <a:tabLst/>
              <a:defRPr/>
            </a:pPr>
            <a:r>
              <a:rPr lang="pt-BR" b="0" dirty="0">
                <a:solidFill>
                  <a:srgbClr val="6A9955"/>
                </a:solidFill>
                <a:effectLst/>
                <a:latin typeface="Consolas" panose="020B0609020204030204" pitchFamily="49" charset="0"/>
              </a:rPr>
              <a:t>-B series : B0, B1, B2, B3, B4, B5, B6, B7, B8, B9, B10.</a:t>
            </a:r>
          </a:p>
          <a:p>
            <a:pPr marL="0" marR="0" lvl="0" indent="0" algn="l" defTabSz="914400" rtl="0" eaLnBrk="1" fontAlgn="auto" latinLnBrk="0" hangingPunct="1">
              <a:lnSpc>
                <a:spcPct val="100000"/>
              </a:lnSpc>
              <a:spcBef>
                <a:spcPts val="0"/>
              </a:spcBef>
              <a:spcAft>
                <a:spcPts val="0"/>
              </a:spcAft>
              <a:buClrTx/>
              <a:buSzTx/>
              <a:buFontTx/>
              <a:buNone/>
              <a:tabLst/>
              <a:defRPr/>
            </a:pPr>
            <a:r>
              <a:rPr lang="pt-BR" b="0" dirty="0">
                <a:solidFill>
                  <a:srgbClr val="6A9955"/>
                </a:solidFill>
                <a:effectLst/>
                <a:latin typeface="Consolas" panose="020B0609020204030204" pitchFamily="49" charset="0"/>
              </a:rPr>
              <a:t>-C series : C0, C1, C2, C3, C4, C5, C6, C7, C8, C9, C10, </a:t>
            </a:r>
          </a:p>
          <a:p>
            <a:pPr marL="0" marR="0" lvl="0" indent="0" algn="l" defTabSz="914400" rtl="0" eaLnBrk="1" fontAlgn="auto" latinLnBrk="0" hangingPunct="1">
              <a:lnSpc>
                <a:spcPct val="100000"/>
              </a:lnSpc>
              <a:spcBef>
                <a:spcPts val="0"/>
              </a:spcBef>
              <a:spcAft>
                <a:spcPts val="0"/>
              </a:spcAft>
              <a:buClrTx/>
              <a:buSzTx/>
              <a:buFontTx/>
              <a:buNone/>
              <a:tabLst/>
              <a:defRPr/>
            </a:pPr>
            <a:r>
              <a:rPr lang="pt-BR" b="0" dirty="0">
                <a:solidFill>
                  <a:srgbClr val="6A9955"/>
                </a:solidFill>
                <a:effectLst/>
                <a:latin typeface="Consolas" panose="020B0609020204030204" pitchFamily="49" charset="0"/>
              </a:rPr>
              <a:t>RA0,RA1,RA2,RA3,RA4,SRA0,SRA1,SRA2,SRA3,SRA4,ID1</a:t>
            </a:r>
            <a:endParaRPr lang="pt-BR" b="0" dirty="0">
              <a:solidFill>
                <a:srgbClr val="D4D4D4"/>
              </a:solidFill>
              <a:effectLst/>
              <a:latin typeface="Consolas" panose="020B0609020204030204" pitchFamily="49" charset="0"/>
            </a:endParaRPr>
          </a:p>
          <a:p>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115</a:t>
            </a:fld>
            <a:endParaRPr lang="fr-FR"/>
          </a:p>
        </p:txBody>
      </p:sp>
    </p:spTree>
    <p:extLst>
      <p:ext uri="{BB962C8B-B14F-4D97-AF65-F5344CB8AC3E}">
        <p14:creationId xmlns:p14="http://schemas.microsoft.com/office/powerpoint/2010/main" val="419384678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b="1" dirty="0"/>
              <a:t>Form type		Description					Example</a:t>
            </a:r>
          </a:p>
          <a:p>
            <a:r>
              <a:rPr lang="en-US" dirty="0">
                <a:effectLst/>
                <a:latin typeface="Source Sans Pro" panose="020B0503030403020204" pitchFamily="34" charset="0"/>
              </a:rPr>
              <a:t>String		Valid image URL or filesystem path (Node only)		www.react-pdf.org/test.jpg</a:t>
            </a:r>
          </a:p>
          <a:p>
            <a:endParaRPr lang="en-US" dirty="0">
              <a:effectLst/>
              <a:latin typeface="Source Sans Pro" panose="020B0503030403020204" pitchFamily="34" charset="0"/>
            </a:endParaRPr>
          </a:p>
          <a:p>
            <a:r>
              <a:rPr lang="en-US" dirty="0">
                <a:effectLst/>
                <a:latin typeface="Source Sans Pro" panose="020B0503030403020204" pitchFamily="34" charset="0"/>
              </a:rPr>
              <a:t>URL 		</a:t>
            </a:r>
            <a:r>
              <a:rPr lang="en-US" dirty="0" err="1">
                <a:effectLst/>
                <a:latin typeface="Source Sans Pro" panose="020B0503030403020204" pitchFamily="34" charset="0"/>
              </a:rPr>
              <a:t>objectEnables</a:t>
            </a:r>
            <a:r>
              <a:rPr lang="en-US" dirty="0">
                <a:effectLst/>
                <a:latin typeface="Source Sans Pro" panose="020B0503030403020204" pitchFamily="34" charset="0"/>
              </a:rPr>
              <a:t> to pass extra parameters on how to fetch images	{ </a:t>
            </a:r>
            <a:r>
              <a:rPr lang="en-US" dirty="0" err="1">
                <a:effectLst/>
                <a:latin typeface="Source Sans Pro" panose="020B0503030403020204" pitchFamily="34" charset="0"/>
              </a:rPr>
              <a:t>uri</a:t>
            </a:r>
            <a:r>
              <a:rPr lang="en-US" dirty="0">
                <a:effectLst/>
                <a:latin typeface="Source Sans Pro" panose="020B0503030403020204" pitchFamily="34" charset="0"/>
              </a:rPr>
              <a:t>: valid-</a:t>
            </a:r>
            <a:r>
              <a:rPr lang="en-US" dirty="0" err="1">
                <a:effectLst/>
                <a:latin typeface="Source Sans Pro" panose="020B0503030403020204" pitchFamily="34" charset="0"/>
              </a:rPr>
              <a:t>url</a:t>
            </a:r>
            <a:r>
              <a:rPr lang="en-US" dirty="0">
                <a:effectLst/>
                <a:latin typeface="Source Sans Pro" panose="020B0503030403020204" pitchFamily="34" charset="0"/>
              </a:rPr>
              <a:t>, method: 'GET', headers: {}, body: ‘’ }</a:t>
            </a:r>
          </a:p>
          <a:p>
            <a:endParaRPr lang="en-US" dirty="0">
              <a:effectLst/>
              <a:latin typeface="Source Sans Pro" panose="020B0503030403020204" pitchFamily="34" charset="0"/>
            </a:endParaRPr>
          </a:p>
          <a:p>
            <a:r>
              <a:rPr lang="en-US" dirty="0" err="1">
                <a:effectLst/>
                <a:latin typeface="Source Sans Pro" panose="020B0503030403020204" pitchFamily="34" charset="0"/>
              </a:rPr>
              <a:t>BufferRenders</a:t>
            </a:r>
            <a:r>
              <a:rPr lang="en-US" dirty="0">
                <a:effectLst/>
                <a:latin typeface="Source Sans Pro" panose="020B0503030403020204" pitchFamily="34" charset="0"/>
              </a:rPr>
              <a:t> 		image directly from Buffer. Image format (</a:t>
            </a:r>
            <a:r>
              <a:rPr lang="en-US" dirty="0" err="1">
                <a:effectLst/>
                <a:latin typeface="Source Sans Pro" panose="020B0503030403020204" pitchFamily="34" charset="0"/>
              </a:rPr>
              <a:t>png</a:t>
            </a:r>
            <a:r>
              <a:rPr lang="en-US" dirty="0">
                <a:effectLst/>
                <a:latin typeface="Source Sans Pro" panose="020B0503030403020204" pitchFamily="34" charset="0"/>
              </a:rPr>
              <a:t> or jpg) 		Buffer</a:t>
            </a:r>
          </a:p>
          <a:p>
            <a:r>
              <a:rPr lang="en-US" dirty="0">
                <a:effectLst/>
                <a:latin typeface="Source Sans Pro" panose="020B0503030403020204" pitchFamily="34" charset="0"/>
              </a:rPr>
              <a:t>		will be guessed based on Buffer.</a:t>
            </a:r>
          </a:p>
          <a:p>
            <a:endParaRPr lang="en-US" dirty="0">
              <a:effectLst/>
              <a:latin typeface="Source Sans Pro" panose="020B0503030403020204" pitchFamily="34" charset="0"/>
            </a:endParaRPr>
          </a:p>
          <a:p>
            <a:r>
              <a:rPr lang="en-US" dirty="0">
                <a:effectLst/>
                <a:latin typeface="Source Sans Pro" panose="020B0503030403020204" pitchFamily="34" charset="0"/>
              </a:rPr>
              <a:t>Data buffer		Renders buffer image via the </a:t>
            </a:r>
            <a:r>
              <a:rPr lang="en-US" i="1" dirty="0">
                <a:effectLst/>
                <a:latin typeface="Source Sans Pro" panose="020B0503030403020204" pitchFamily="34" charset="0"/>
              </a:rPr>
              <a:t>data</a:t>
            </a:r>
            <a:r>
              <a:rPr lang="en-US" dirty="0">
                <a:effectLst/>
                <a:latin typeface="Source Sans Pro" panose="020B0503030403020204" pitchFamily="34" charset="0"/>
              </a:rPr>
              <a:t> key. It's also recommended to 	{ data: Buffer, format: '</a:t>
            </a:r>
            <a:r>
              <a:rPr lang="en-US" dirty="0" err="1">
                <a:effectLst/>
                <a:latin typeface="Source Sans Pro" panose="020B0503030403020204" pitchFamily="34" charset="0"/>
              </a:rPr>
              <a:t>png</a:t>
            </a:r>
            <a:r>
              <a:rPr lang="en-US" dirty="0">
                <a:effectLst/>
                <a:latin typeface="Source Sans Pro" panose="020B0503030403020204" pitchFamily="34" charset="0"/>
              </a:rPr>
              <a:t>' \| 'jpg' }</a:t>
            </a:r>
          </a:p>
          <a:p>
            <a:r>
              <a:rPr lang="en-US" dirty="0">
                <a:effectLst/>
                <a:latin typeface="Source Sans Pro" panose="020B0503030403020204" pitchFamily="34" charset="0"/>
              </a:rPr>
              <a:t>		provide the image </a:t>
            </a:r>
            <a:r>
              <a:rPr lang="en-US" i="1" dirty="0">
                <a:effectLst/>
                <a:latin typeface="Source Sans Pro" panose="020B0503030403020204" pitchFamily="34" charset="0"/>
              </a:rPr>
              <a:t>format</a:t>
            </a:r>
            <a:r>
              <a:rPr lang="en-US" dirty="0">
                <a:effectLst/>
                <a:latin typeface="Source Sans Pro" panose="020B0503030403020204" pitchFamily="34" charset="0"/>
              </a:rPr>
              <a:t> so the engine knows how to </a:t>
            </a:r>
            <a:r>
              <a:rPr lang="en-US" dirty="0" err="1">
                <a:effectLst/>
                <a:latin typeface="Source Sans Pro" panose="020B0503030403020204" pitchFamily="34" charset="0"/>
              </a:rPr>
              <a:t>proccess</a:t>
            </a:r>
            <a:r>
              <a:rPr lang="en-US" dirty="0">
                <a:effectLst/>
                <a:latin typeface="Source Sans Pro" panose="020B0503030403020204" pitchFamily="34" charset="0"/>
              </a:rPr>
              <a:t> it</a:t>
            </a:r>
          </a:p>
          <a:p>
            <a:endParaRPr lang="en-US" dirty="0">
              <a:effectLst/>
              <a:latin typeface="Source Sans Pro" panose="020B0503030403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Source Sans Pro" panose="020B0503030403020204" pitchFamily="34" charset="0"/>
              </a:rPr>
              <a:t>Function		A function that returns (can also return a promise that resolves to) 	() =&gt; String \| Promise&lt;String&gt;</a:t>
            </a:r>
          </a:p>
          <a:p>
            <a:r>
              <a:rPr lang="en-US" dirty="0">
                <a:effectLst/>
                <a:latin typeface="Source Sans Pro" panose="020B0503030403020204" pitchFamily="34" charset="0"/>
              </a:rPr>
              <a:t>		any of the above formats</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117</a:t>
            </a:fld>
            <a:endParaRPr lang="fr-FR"/>
          </a:p>
        </p:txBody>
      </p:sp>
    </p:spTree>
    <p:extLst>
      <p:ext uri="{BB962C8B-B14F-4D97-AF65-F5344CB8AC3E}">
        <p14:creationId xmlns:p14="http://schemas.microsoft.com/office/powerpoint/2010/main" val="422171155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u="sng" dirty="0"/>
              <a:t>Method pour </a:t>
            </a:r>
            <a:r>
              <a:rPr lang="fr-FR" b="1" u="sng" dirty="0" err="1"/>
              <a:t>craco</a:t>
            </a:r>
            <a:r>
              <a:rPr lang="fr-FR" b="1" u="sng" dirty="0"/>
              <a:t> &amp; CRA :</a:t>
            </a:r>
            <a:r>
              <a:rPr lang="fr-FR" dirty="0"/>
              <a:t> https://dev.to/przpiw/react-pdf-rendering-4g7b</a:t>
            </a: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120</a:t>
            </a:fld>
            <a:endParaRPr lang="fr-FR"/>
          </a:p>
        </p:txBody>
      </p:sp>
    </p:spTree>
    <p:extLst>
      <p:ext uri="{BB962C8B-B14F-4D97-AF65-F5344CB8AC3E}">
        <p14:creationId xmlns:p14="http://schemas.microsoft.com/office/powerpoint/2010/main" val="78285107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121</a:t>
            </a:fld>
            <a:endParaRPr lang="fr-FR"/>
          </a:p>
        </p:txBody>
      </p:sp>
    </p:spTree>
    <p:extLst>
      <p:ext uri="{BB962C8B-B14F-4D97-AF65-F5344CB8AC3E}">
        <p14:creationId xmlns:p14="http://schemas.microsoft.com/office/powerpoint/2010/main" val="67057629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1ere </a:t>
            </a:r>
            <a:r>
              <a:rPr lang="fr-FR" dirty="0" err="1"/>
              <a:t>intialisation</a:t>
            </a:r>
            <a:r>
              <a:rPr lang="fr-FR" dirty="0"/>
              <a:t> :</a:t>
            </a:r>
          </a:p>
          <a:p>
            <a:r>
              <a:rPr lang="en-US" dirty="0"/>
              <a:t>? Does this project use TypeScript? No</a:t>
            </a:r>
          </a:p>
          <a:p>
            <a:r>
              <a:rPr lang="en-US" dirty="0"/>
              <a:t>? Does this project use CSS modules? Yes</a:t>
            </a:r>
          </a:p>
          <a:p>
            <a:r>
              <a:rPr lang="en-US" dirty="0"/>
              <a:t>? Does this project use a CSS Preprocessor? css</a:t>
            </a:r>
          </a:p>
          <a:p>
            <a:r>
              <a:rPr lang="en-US" dirty="0"/>
              <a:t>? What testing library does your project use? Testing Library</a:t>
            </a:r>
          </a:p>
          <a:p>
            <a:r>
              <a:rPr lang="en-US" dirty="0"/>
              <a:t>? Set the default path directory to where your components will be generated in? </a:t>
            </a:r>
            <a:r>
              <a:rPr lang="en-US" dirty="0" err="1"/>
              <a:t>src</a:t>
            </a:r>
            <a:r>
              <a:rPr lang="en-US" dirty="0"/>
              <a:t>/App/components</a:t>
            </a:r>
          </a:p>
          <a:p>
            <a:r>
              <a:rPr lang="en-US" dirty="0"/>
              <a:t>? Would you like to create a corresponding stylesheet file with each component you generate? Yes</a:t>
            </a:r>
          </a:p>
          <a:p>
            <a:r>
              <a:rPr lang="en-US" dirty="0"/>
              <a:t>? Would you like to create a corresponding test file with each component you generate? Yes</a:t>
            </a:r>
          </a:p>
          <a:p>
            <a:r>
              <a:rPr lang="en-US" dirty="0"/>
              <a:t>? Would you like to create a corresponding story with each component you generate? Yes</a:t>
            </a:r>
          </a:p>
          <a:p>
            <a:r>
              <a:rPr lang="en-US" dirty="0"/>
              <a:t>? Would you like to create a corresponding lazy file (a file that lazy-loads your </a:t>
            </a:r>
            <a:r>
              <a:rPr lang="en-US" dirty="0" err="1"/>
              <a:t>compone</a:t>
            </a:r>
            <a:endParaRPr lang="en-US" dirty="0"/>
          </a:p>
          <a:p>
            <a:r>
              <a:rPr lang="en-US" dirty="0" err="1"/>
              <a:t>nt</a:t>
            </a:r>
            <a:r>
              <a:rPr lang="en-US" dirty="0"/>
              <a:t> out of the box and enables code splitting: https://reactjs.org/docs/code-splitting.htm</a:t>
            </a:r>
          </a:p>
          <a:p>
            <a:r>
              <a:rPr lang="en-US" dirty="0" err="1"/>
              <a:t>l#code-splitting</a:t>
            </a:r>
            <a:r>
              <a:rPr lang="en-US" dirty="0"/>
              <a:t>) with each component you generate? Yes</a:t>
            </a:r>
          </a:p>
          <a:p>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122</a:t>
            </a:fld>
            <a:endParaRPr lang="fr-FR"/>
          </a:p>
        </p:txBody>
      </p:sp>
    </p:spTree>
    <p:extLst>
      <p:ext uri="{BB962C8B-B14F-4D97-AF65-F5344CB8AC3E}">
        <p14:creationId xmlns:p14="http://schemas.microsoft.com/office/powerpoint/2010/main" val="86191991"/>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123</a:t>
            </a:fld>
            <a:endParaRPr lang="fr-FR"/>
          </a:p>
        </p:txBody>
      </p:sp>
    </p:spTree>
    <p:extLst>
      <p:ext uri="{BB962C8B-B14F-4D97-AF65-F5344CB8AC3E}">
        <p14:creationId xmlns:p14="http://schemas.microsoft.com/office/powerpoint/2010/main" val="22257755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a:t>
            </a:fld>
            <a:endParaRPr lang="fr-FR"/>
          </a:p>
        </p:txBody>
      </p:sp>
    </p:spTree>
    <p:extLst>
      <p:ext uri="{BB962C8B-B14F-4D97-AF65-F5344CB8AC3E}">
        <p14:creationId xmlns:p14="http://schemas.microsoft.com/office/powerpoint/2010/main" val="2877896384"/>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hlinkClick r:id="rId3"/>
              </a:rPr>
              <a:t>https://medium.com/free-code-camp/react-for-beginners-building-a-meme-maker-with-react-7164d3d3e55f</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125</a:t>
            </a:fld>
            <a:endParaRPr lang="fr-FR"/>
          </a:p>
        </p:txBody>
      </p:sp>
    </p:spTree>
    <p:extLst>
      <p:ext uri="{BB962C8B-B14F-4D97-AF65-F5344CB8AC3E}">
        <p14:creationId xmlns:p14="http://schemas.microsoft.com/office/powerpoint/2010/main" val="299203288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6330A7-20E3-4400-A84D-CF377201F116}" type="slidenum">
              <a:rPr kumimoji="0" lang="fr-FR"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fr-FR" sz="13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9134911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90" name="Rectangle 2"/>
          <p:cNvSpPr>
            <a:spLocks noGrp="1" noRot="1" noChangeAspect="1" noChangeArrowheads="1" noTextEdit="1"/>
          </p:cNvSpPr>
          <p:nvPr>
            <p:ph type="sldImg"/>
          </p:nvPr>
        </p:nvSpPr>
        <p:spPr>
          <a:ln/>
        </p:spPr>
      </p:sp>
      <p:sp>
        <p:nvSpPr>
          <p:cNvPr id="421891" name="Rectangle 3"/>
          <p:cNvSpPr>
            <a:spLocks noGrp="1" noChangeArrowheads="1"/>
          </p:cNvSpPr>
          <p:nvPr>
            <p:ph type="body" idx="1"/>
          </p:nvPr>
        </p:nvSpPr>
        <p:spPr>
          <a:noFill/>
        </p:spPr>
        <p:txBody>
          <a:bodyPr/>
          <a:lstStyle/>
          <a:p>
            <a:pPr eaLnBrk="1" hangingPunct="1"/>
            <a:endParaRPr lang="fr-FR"/>
          </a:p>
        </p:txBody>
      </p:sp>
    </p:spTree>
    <p:extLst>
      <p:ext uri="{BB962C8B-B14F-4D97-AF65-F5344CB8AC3E}">
        <p14:creationId xmlns:p14="http://schemas.microsoft.com/office/powerpoint/2010/main" val="2329496846"/>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Rectangle 2"/>
          <p:cNvSpPr>
            <a:spLocks noGrp="1" noRot="1" noChangeAspect="1" noChangeArrowheads="1" noTextEdit="1"/>
          </p:cNvSpPr>
          <p:nvPr>
            <p:ph type="sldImg"/>
          </p:nvPr>
        </p:nvSpPr>
        <p:spPr>
          <a:ln/>
        </p:spPr>
      </p:sp>
      <p:sp>
        <p:nvSpPr>
          <p:cNvPr id="422915" name="Rectangle 3"/>
          <p:cNvSpPr>
            <a:spLocks noGrp="1" noChangeArrowheads="1"/>
          </p:cNvSpPr>
          <p:nvPr>
            <p:ph type="body" idx="1"/>
          </p:nvPr>
        </p:nvSpPr>
        <p:spPr>
          <a:noFill/>
        </p:spPr>
        <p:txBody>
          <a:bodyPr/>
          <a:lstStyle/>
          <a:p>
            <a:pPr eaLnBrk="1" hangingPunct="1"/>
            <a:endParaRPr lang="fr-FR"/>
          </a:p>
        </p:txBody>
      </p:sp>
    </p:spTree>
    <p:extLst>
      <p:ext uri="{BB962C8B-B14F-4D97-AF65-F5344CB8AC3E}">
        <p14:creationId xmlns:p14="http://schemas.microsoft.com/office/powerpoint/2010/main" val="3580864141"/>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1" u="sng" dirty="0"/>
              <a:t>HOW TO : </a:t>
            </a:r>
            <a:r>
              <a:rPr lang="fr-FR" dirty="0"/>
              <a:t>https://zlib.net/zlib_how.html</a:t>
            </a:r>
          </a:p>
          <a:p>
            <a:r>
              <a:rPr lang="fr-FR" b="1" u="sng" dirty="0"/>
              <a:t>ZLIB :</a:t>
            </a:r>
            <a:r>
              <a:rPr lang="fr-FR" dirty="0"/>
              <a:t> https://zlib.net/</a:t>
            </a:r>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6330A7-20E3-4400-A84D-CF377201F116}" type="slidenum">
              <a:rPr kumimoji="0" lang="fr-FR"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fr-FR" sz="13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6143498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8" name="Rectangle 2"/>
          <p:cNvSpPr>
            <a:spLocks noGrp="1" noRot="1" noChangeAspect="1" noChangeArrowheads="1" noTextEdit="1"/>
          </p:cNvSpPr>
          <p:nvPr>
            <p:ph type="sldImg"/>
          </p:nvPr>
        </p:nvSpPr>
        <p:spPr>
          <a:ln/>
        </p:spPr>
      </p:sp>
      <p:sp>
        <p:nvSpPr>
          <p:cNvPr id="423939" name="Rectangle 3"/>
          <p:cNvSpPr>
            <a:spLocks noGrp="1" noChangeArrowheads="1"/>
          </p:cNvSpPr>
          <p:nvPr>
            <p:ph type="body" idx="1"/>
          </p:nvPr>
        </p:nvSpPr>
        <p:spPr>
          <a:noFill/>
        </p:spPr>
        <p:txBody>
          <a:bodyPr/>
          <a:lstStyle/>
          <a:p>
            <a:pPr eaLnBrk="1" hangingPunct="1"/>
            <a:r>
              <a:rPr lang="fr-FR" sz="1050" b="1" dirty="0">
                <a:ea typeface="MS Mincho" pitchFamily="49" charset="-128"/>
              </a:rPr>
              <a:t>Exemple simple de code SVG :</a:t>
            </a:r>
          </a:p>
          <a:p>
            <a:pPr eaLnBrk="1" hangingPunct="1"/>
            <a:r>
              <a:rPr lang="fr-FR" sz="1050" dirty="0">
                <a:ea typeface="MS Mincho" pitchFamily="49" charset="-128"/>
              </a:rPr>
              <a:t>&lt;</a:t>
            </a:r>
            <a:r>
              <a:rPr lang="fr-FR" sz="1050" dirty="0" err="1">
                <a:ea typeface="MS Mincho" pitchFamily="49" charset="-128"/>
              </a:rPr>
              <a:t>svg</a:t>
            </a:r>
            <a:r>
              <a:rPr lang="fr-FR" sz="1050" dirty="0">
                <a:ea typeface="MS Mincho" pitchFamily="49" charset="-128"/>
              </a:rPr>
              <a:t> </a:t>
            </a:r>
            <a:r>
              <a:rPr lang="fr-FR" sz="1050" dirty="0" err="1">
                <a:ea typeface="MS Mincho" pitchFamily="49" charset="-128"/>
              </a:rPr>
              <a:t>width</a:t>
            </a:r>
            <a:r>
              <a:rPr lang="fr-FR" sz="1050" dirty="0">
                <a:ea typeface="MS Mincho" pitchFamily="49" charset="-128"/>
              </a:rPr>
              <a:t>="200" </a:t>
            </a:r>
            <a:r>
              <a:rPr lang="fr-FR" sz="1050" dirty="0" err="1">
                <a:ea typeface="MS Mincho" pitchFamily="49" charset="-128"/>
              </a:rPr>
              <a:t>height</a:t>
            </a:r>
            <a:r>
              <a:rPr lang="fr-FR" sz="1050" dirty="0">
                <a:ea typeface="MS Mincho" pitchFamily="49" charset="-128"/>
              </a:rPr>
              <a:t>="200" </a:t>
            </a:r>
            <a:r>
              <a:rPr lang="fr-FR" sz="1050" dirty="0" err="1">
                <a:ea typeface="MS Mincho" pitchFamily="49" charset="-128"/>
              </a:rPr>
              <a:t>viewBox</a:t>
            </a:r>
            <a:r>
              <a:rPr lang="fr-FR" sz="1050" dirty="0">
                <a:ea typeface="MS Mincho" pitchFamily="49" charset="-128"/>
              </a:rPr>
              <a:t>="0 0 500 </a:t>
            </a:r>
            <a:r>
              <a:rPr lang="fr-FR" sz="1050" dirty="0" err="1">
                <a:ea typeface="MS Mincho" pitchFamily="49" charset="-128"/>
              </a:rPr>
              <a:t>500</a:t>
            </a:r>
            <a:r>
              <a:rPr lang="fr-FR" sz="1050" dirty="0">
                <a:ea typeface="MS Mincho" pitchFamily="49" charset="-128"/>
              </a:rPr>
              <a:t>" version="1.1"&gt;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title</a:t>
            </a:r>
            <a:r>
              <a:rPr lang="fr-FR" sz="1050" dirty="0">
                <a:ea typeface="MS Mincho" pitchFamily="49" charset="-128"/>
              </a:rPr>
              <a:t>&gt; exemple SVG &lt;/</a:t>
            </a:r>
            <a:r>
              <a:rPr lang="fr-FR" sz="1050" dirty="0" err="1">
                <a:ea typeface="MS Mincho" pitchFamily="49" charset="-128"/>
              </a:rPr>
              <a:t>title</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desc</a:t>
            </a:r>
            <a:r>
              <a:rPr lang="fr-FR" sz="1050" dirty="0">
                <a:ea typeface="MS Mincho" pitchFamily="49" charset="-128"/>
              </a:rPr>
              <a:t>&gt; Ceci est un exemple de SVG de base &lt;/</a:t>
            </a:r>
            <a:r>
              <a:rPr lang="fr-FR" sz="1050" dirty="0" err="1">
                <a:ea typeface="MS Mincho" pitchFamily="49" charset="-128"/>
              </a:rPr>
              <a:t>desc</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defs</a:t>
            </a:r>
            <a:r>
              <a:rPr lang="fr-FR" sz="1050" dirty="0">
                <a:ea typeface="MS Mincho" pitchFamily="49" charset="-128"/>
              </a:rPr>
              <a:t>&gt;&lt;/</a:t>
            </a:r>
            <a:r>
              <a:rPr lang="fr-FR" sz="1050" dirty="0" err="1">
                <a:ea typeface="MS Mincho" pitchFamily="49" charset="-128"/>
              </a:rPr>
              <a:t>defs</a:t>
            </a:r>
            <a:r>
              <a:rPr lang="fr-FR" sz="1050" dirty="0">
                <a:ea typeface="MS Mincho" pitchFamily="49" charset="-128"/>
              </a:rPr>
              <a:t>&gt;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&gt;</a:t>
            </a:r>
          </a:p>
          <a:p>
            <a:pPr eaLnBrk="1" hangingPunct="1"/>
            <a:endParaRPr lang="fr-FR" sz="1050" dirty="0">
              <a:ea typeface="MS Mincho" pitchFamily="49" charset="-128"/>
            </a:endParaRPr>
          </a:p>
          <a:p>
            <a:pPr eaLnBrk="1" hangingPunct="1"/>
            <a:endParaRPr lang="fr-FR" sz="1050" dirty="0"/>
          </a:p>
        </p:txBody>
      </p:sp>
    </p:spTree>
    <p:extLst>
      <p:ext uri="{BB962C8B-B14F-4D97-AF65-F5344CB8AC3E}">
        <p14:creationId xmlns:p14="http://schemas.microsoft.com/office/powerpoint/2010/main" val="387413575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sz="1050"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6330A7-20E3-4400-A84D-CF377201F116}" type="slidenum">
              <a:rPr kumimoji="0" lang="fr-FR"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fr-FR" sz="13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3539019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2"/>
          <p:cNvSpPr>
            <a:spLocks noGrp="1" noRot="1" noChangeAspect="1" noChangeArrowheads="1" noTextEdit="1"/>
          </p:cNvSpPr>
          <p:nvPr>
            <p:ph type="sldImg"/>
          </p:nvPr>
        </p:nvSpPr>
        <p:spPr>
          <a:ln/>
        </p:spPr>
      </p:sp>
      <p:sp>
        <p:nvSpPr>
          <p:cNvPr id="424963" name="Rectangle 3"/>
          <p:cNvSpPr>
            <a:spLocks noGrp="1" noChangeArrowheads="1"/>
          </p:cNvSpPr>
          <p:nvPr>
            <p:ph type="body" idx="1"/>
          </p:nvPr>
        </p:nvSpPr>
        <p:spPr>
          <a:noFill/>
        </p:spPr>
        <p:txBody>
          <a:bodyPr>
            <a:normAutofit/>
          </a:bodyPr>
          <a:lstStyle/>
          <a:p>
            <a:pPr eaLnBrk="1" hangingPunct="1"/>
            <a:r>
              <a:rPr lang="fr-FR" sz="1050" b="1" dirty="0">
                <a:ea typeface="MS Mincho" pitchFamily="49" charset="-128"/>
              </a:rPr>
              <a:t>Formes SVG de base :</a:t>
            </a:r>
          </a:p>
          <a:p>
            <a:pPr eaLnBrk="1" hangingPunct="1"/>
            <a:r>
              <a:rPr lang="fr-FR" sz="1050" dirty="0">
                <a:ea typeface="MS Mincho" pitchFamily="49" charset="-128"/>
              </a:rPr>
              <a:t>&lt;?</a:t>
            </a:r>
            <a:r>
              <a:rPr lang="fr-FR" sz="1050" dirty="0" err="1">
                <a:ea typeface="MS Mincho" pitchFamily="49" charset="-128"/>
              </a:rPr>
              <a:t>xml</a:t>
            </a:r>
            <a:r>
              <a:rPr lang="fr-FR" sz="1050" dirty="0">
                <a:ea typeface="MS Mincho" pitchFamily="49" charset="-128"/>
              </a:rPr>
              <a:t> version="1.0" </a:t>
            </a:r>
            <a:r>
              <a:rPr lang="fr-FR" sz="1050" dirty="0" err="1">
                <a:ea typeface="MS Mincho" pitchFamily="49" charset="-128"/>
              </a:rPr>
              <a:t>encoding</a:t>
            </a:r>
            <a:r>
              <a:rPr lang="fr-FR" sz="1050" dirty="0">
                <a:ea typeface="MS Mincho" pitchFamily="49" charset="-128"/>
              </a:rPr>
              <a:t>="ISO-8859-1"?&gt;</a:t>
            </a:r>
            <a:br>
              <a:rPr lang="fr-FR" sz="1050" dirty="0">
                <a:ea typeface="MS Mincho" pitchFamily="49" charset="-128"/>
              </a:rPr>
            </a:br>
            <a:r>
              <a:rPr lang="fr-FR" sz="1050" dirty="0">
                <a:ea typeface="MS Mincho" pitchFamily="49" charset="-128"/>
              </a:rPr>
              <a:t>&lt;!DOCTYPE </a:t>
            </a:r>
            <a:r>
              <a:rPr lang="fr-FR" sz="1050" dirty="0" err="1">
                <a:ea typeface="MS Mincho" pitchFamily="49" charset="-128"/>
              </a:rPr>
              <a:t>svg</a:t>
            </a:r>
            <a:r>
              <a:rPr lang="fr-FR" sz="1050" dirty="0">
                <a:ea typeface="MS Mincho" pitchFamily="49" charset="-128"/>
              </a:rPr>
              <a:t> PUBLIC "-//W3C//DTD SVG 1.1//EN" "http://www.w3.org/Graphics/SVG/1.1/DTD/svg11.dtd"&gt;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 </a:t>
            </a:r>
            <a:r>
              <a:rPr lang="fr-FR" sz="1050" dirty="0" err="1">
                <a:ea typeface="MS Mincho" pitchFamily="49" charset="-128"/>
              </a:rPr>
              <a:t>width</a:t>
            </a:r>
            <a:r>
              <a:rPr lang="fr-FR" sz="1050" dirty="0">
                <a:ea typeface="MS Mincho" pitchFamily="49" charset="-128"/>
              </a:rPr>
              <a:t>="500" </a:t>
            </a:r>
            <a:r>
              <a:rPr lang="fr-FR" sz="1050" dirty="0" err="1">
                <a:ea typeface="MS Mincho" pitchFamily="49" charset="-128"/>
              </a:rPr>
              <a:t>height</a:t>
            </a:r>
            <a:r>
              <a:rPr lang="fr-FR" sz="1050" dirty="0">
                <a:ea typeface="MS Mincho" pitchFamily="49" charset="-128"/>
              </a:rPr>
              <a:t>="500" </a:t>
            </a:r>
            <a:r>
              <a:rPr lang="fr-FR" sz="1050" dirty="0" err="1">
                <a:ea typeface="MS Mincho" pitchFamily="49" charset="-128"/>
              </a:rPr>
              <a:t>viewBox</a:t>
            </a:r>
            <a:r>
              <a:rPr lang="fr-FR" sz="1050" dirty="0">
                <a:ea typeface="MS Mincho" pitchFamily="49" charset="-128"/>
              </a:rPr>
              <a:t>="0 0 500 </a:t>
            </a:r>
            <a:r>
              <a:rPr lang="fr-FR" sz="1050" dirty="0" err="1">
                <a:ea typeface="MS Mincho" pitchFamily="49" charset="-128"/>
              </a:rPr>
              <a:t>500</a:t>
            </a:r>
            <a:r>
              <a:rPr lang="fr-FR" sz="1050" dirty="0">
                <a:ea typeface="MS Mincho" pitchFamily="49" charset="-128"/>
              </a:rPr>
              <a:t>" version="1.1" </a:t>
            </a:r>
            <a:r>
              <a:rPr lang="fr-FR" sz="1050" dirty="0" err="1">
                <a:ea typeface="MS Mincho" pitchFamily="49" charset="-128"/>
              </a:rPr>
              <a:t>xmlns</a:t>
            </a:r>
            <a:r>
              <a:rPr lang="fr-FR" sz="1050" dirty="0">
                <a:ea typeface="MS Mincho" pitchFamily="49" charset="-128"/>
              </a:rPr>
              <a:t>="http://www.w3.org/2000/svg"&gt;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title</a:t>
            </a:r>
            <a:r>
              <a:rPr lang="fr-FR" sz="1050" dirty="0">
                <a:ea typeface="MS Mincho" pitchFamily="49" charset="-128"/>
              </a:rPr>
              <a:t>&gt; exemple SVG &lt;/</a:t>
            </a:r>
            <a:r>
              <a:rPr lang="fr-FR" sz="1050" dirty="0" err="1">
                <a:ea typeface="MS Mincho" pitchFamily="49" charset="-128"/>
              </a:rPr>
              <a:t>title</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desc</a:t>
            </a:r>
            <a:r>
              <a:rPr lang="fr-FR" sz="1050" dirty="0">
                <a:ea typeface="MS Mincho" pitchFamily="49" charset="-128"/>
              </a:rPr>
              <a:t>&gt; Ceci est un exemple de SVG de base &lt;/</a:t>
            </a:r>
            <a:r>
              <a:rPr lang="fr-FR" sz="1050" dirty="0" err="1">
                <a:ea typeface="MS Mincho" pitchFamily="49" charset="-128"/>
              </a:rPr>
              <a:t>desc</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circle</a:t>
            </a:r>
            <a:r>
              <a:rPr lang="fr-FR" sz="1050" dirty="0">
                <a:ea typeface="MS Mincho" pitchFamily="49" charset="-128"/>
              </a:rPr>
              <a:t> r="100px" </a:t>
            </a:r>
            <a:r>
              <a:rPr lang="fr-FR" sz="1050" dirty="0" err="1">
                <a:ea typeface="MS Mincho" pitchFamily="49" charset="-128"/>
              </a:rPr>
              <a:t>cx</a:t>
            </a:r>
            <a:r>
              <a:rPr lang="fr-FR" sz="1050" dirty="0">
                <a:ea typeface="MS Mincho" pitchFamily="49" charset="-128"/>
              </a:rPr>
              <a:t>="350px" </a:t>
            </a:r>
            <a:r>
              <a:rPr lang="fr-FR" sz="1050" dirty="0" err="1">
                <a:ea typeface="MS Mincho" pitchFamily="49" charset="-128"/>
              </a:rPr>
              <a:t>cy</a:t>
            </a:r>
            <a:r>
              <a:rPr lang="fr-FR" sz="1050" dirty="0">
                <a:ea typeface="MS Mincho" pitchFamily="49" charset="-128"/>
              </a:rPr>
              <a:t>="350px" /&gt;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rect</a:t>
            </a:r>
            <a:r>
              <a:rPr lang="fr-FR" sz="1050" dirty="0">
                <a:ea typeface="MS Mincho" pitchFamily="49" charset="-128"/>
              </a:rPr>
              <a:t> x="50" y="50" </a:t>
            </a:r>
            <a:r>
              <a:rPr lang="fr-FR" sz="1050" dirty="0" err="1">
                <a:ea typeface="MS Mincho" pitchFamily="49" charset="-128"/>
              </a:rPr>
              <a:t>width</a:t>
            </a:r>
            <a:r>
              <a:rPr lang="fr-FR" sz="1050" dirty="0">
                <a:ea typeface="MS Mincho" pitchFamily="49" charset="-128"/>
              </a:rPr>
              <a:t>="200" </a:t>
            </a:r>
            <a:r>
              <a:rPr lang="fr-FR" sz="1050" dirty="0" err="1">
                <a:ea typeface="MS Mincho" pitchFamily="49" charset="-128"/>
              </a:rPr>
              <a:t>height</a:t>
            </a:r>
            <a:r>
              <a:rPr lang="fr-FR" sz="1050" dirty="0">
                <a:ea typeface="MS Mincho" pitchFamily="49" charset="-128"/>
              </a:rPr>
              <a:t>="100" style="</a:t>
            </a:r>
            <a:r>
              <a:rPr lang="fr-FR" sz="1050" dirty="0" err="1">
                <a:ea typeface="MS Mincho" pitchFamily="49" charset="-128"/>
              </a:rPr>
              <a:t>fill:red</a:t>
            </a:r>
            <a:r>
              <a:rPr lang="fr-FR" sz="1050" dirty="0">
                <a:ea typeface="MS Mincho" pitchFamily="49" charset="-128"/>
              </a:rPr>
              <a:t>; </a:t>
            </a:r>
            <a:r>
              <a:rPr lang="fr-FR" sz="1050" dirty="0" err="1">
                <a:ea typeface="MS Mincho" pitchFamily="49" charset="-128"/>
              </a:rPr>
              <a:t>stroke:blue</a:t>
            </a:r>
            <a:r>
              <a:rPr lang="fr-FR" sz="1050" dirty="0">
                <a:ea typeface="MS Mincho" pitchFamily="49" charset="-128"/>
              </a:rPr>
              <a:t>; stroke-</a:t>
            </a:r>
            <a:r>
              <a:rPr lang="fr-FR" sz="1050" dirty="0" err="1">
                <a:ea typeface="MS Mincho" pitchFamily="49" charset="-128"/>
              </a:rPr>
              <a:t>width</a:t>
            </a:r>
            <a:r>
              <a:rPr lang="fr-FR" sz="1050" dirty="0">
                <a:ea typeface="MS Mincho" pitchFamily="49" charset="-128"/>
              </a:rPr>
              <a:t>:10" /&gt;</a:t>
            </a:r>
            <a:br>
              <a:rPr lang="fr-FR" sz="1050" dirty="0">
                <a:ea typeface="MS Mincho" pitchFamily="49" charset="-128"/>
              </a:rPr>
            </a:br>
            <a:r>
              <a:rPr lang="fr-FR" sz="1050" dirty="0">
                <a:ea typeface="MS Mincho" pitchFamily="49" charset="-128"/>
              </a:rPr>
              <a:t>  &lt;ellipse </a:t>
            </a:r>
            <a:r>
              <a:rPr lang="fr-FR" sz="1050" dirty="0" err="1">
                <a:ea typeface="MS Mincho" pitchFamily="49" charset="-128"/>
              </a:rPr>
              <a:t>cx</a:t>
            </a:r>
            <a:r>
              <a:rPr lang="fr-FR" sz="1050" dirty="0">
                <a:ea typeface="MS Mincho" pitchFamily="49" charset="-128"/>
              </a:rPr>
              <a:t>="100" </a:t>
            </a:r>
            <a:r>
              <a:rPr lang="fr-FR" sz="1050" dirty="0" err="1">
                <a:ea typeface="MS Mincho" pitchFamily="49" charset="-128"/>
              </a:rPr>
              <a:t>cy</a:t>
            </a:r>
            <a:r>
              <a:rPr lang="fr-FR" sz="1050" dirty="0">
                <a:ea typeface="MS Mincho" pitchFamily="49" charset="-128"/>
              </a:rPr>
              <a:t>="300" </a:t>
            </a:r>
            <a:r>
              <a:rPr lang="fr-FR" sz="1050" dirty="0" err="1">
                <a:ea typeface="MS Mincho" pitchFamily="49" charset="-128"/>
              </a:rPr>
              <a:t>rx</a:t>
            </a:r>
            <a:r>
              <a:rPr lang="fr-FR" sz="1050" dirty="0">
                <a:ea typeface="MS Mincho" pitchFamily="49" charset="-128"/>
              </a:rPr>
              <a:t>="50" </a:t>
            </a:r>
            <a:r>
              <a:rPr lang="fr-FR" sz="1050" dirty="0" err="1">
                <a:ea typeface="MS Mincho" pitchFamily="49" charset="-128"/>
              </a:rPr>
              <a:t>ry</a:t>
            </a:r>
            <a:r>
              <a:rPr lang="fr-FR" sz="1050" dirty="0">
                <a:ea typeface="MS Mincho" pitchFamily="49" charset="-128"/>
              </a:rPr>
              <a:t>="100" style="</a:t>
            </a:r>
            <a:r>
              <a:rPr lang="fr-FR" sz="1050" dirty="0" err="1">
                <a:ea typeface="MS Mincho" pitchFamily="49" charset="-128"/>
              </a:rPr>
              <a:t>fill</a:t>
            </a:r>
            <a:r>
              <a:rPr lang="fr-FR" sz="1050" dirty="0">
                <a:ea typeface="MS Mincho" pitchFamily="49" charset="-128"/>
              </a:rPr>
              <a:t>:#00ff00; </a:t>
            </a:r>
            <a:r>
              <a:rPr lang="fr-FR" sz="1050" dirty="0" err="1">
                <a:ea typeface="MS Mincho" pitchFamily="49" charset="-128"/>
              </a:rPr>
              <a:t>stroke:black</a:t>
            </a:r>
            <a:r>
              <a:rPr lang="fr-FR" sz="1050" dirty="0">
                <a:ea typeface="MS Mincho" pitchFamily="49" charset="-128"/>
              </a:rPr>
              <a:t>; stroke-</a:t>
            </a:r>
            <a:r>
              <a:rPr lang="fr-FR" sz="1050" dirty="0" err="1">
                <a:ea typeface="MS Mincho" pitchFamily="49" charset="-128"/>
              </a:rPr>
              <a:t>width</a:t>
            </a:r>
            <a:r>
              <a:rPr lang="fr-FR" sz="1050" dirty="0">
                <a:ea typeface="MS Mincho" pitchFamily="49" charset="-128"/>
              </a:rPr>
              <a:t>:1" /&gt;</a:t>
            </a:r>
            <a:br>
              <a:rPr lang="fr-FR" sz="1050" dirty="0">
                <a:ea typeface="MS Mincho" pitchFamily="49" charset="-128"/>
              </a:rPr>
            </a:br>
            <a:r>
              <a:rPr lang="fr-FR" sz="1050" dirty="0">
                <a:ea typeface="MS Mincho" pitchFamily="49" charset="-128"/>
              </a:rPr>
              <a:t>  &lt;line x1="400" y1="50" x2="350" y2="300" style="</a:t>
            </a:r>
            <a:r>
              <a:rPr lang="fr-FR" sz="1050" dirty="0" err="1">
                <a:ea typeface="MS Mincho" pitchFamily="49" charset="-128"/>
              </a:rPr>
              <a:t>stroke:red</a:t>
            </a:r>
            <a:r>
              <a:rPr lang="fr-FR" sz="1050" dirty="0">
                <a:ea typeface="MS Mincho" pitchFamily="49" charset="-128"/>
              </a:rPr>
              <a:t>; stroke-</a:t>
            </a:r>
            <a:r>
              <a:rPr lang="fr-FR" sz="1050" dirty="0" err="1">
                <a:ea typeface="MS Mincho" pitchFamily="49" charset="-128"/>
              </a:rPr>
              <a:t>width</a:t>
            </a:r>
            <a:r>
              <a:rPr lang="fr-FR" sz="1050" dirty="0">
                <a:ea typeface="MS Mincho" pitchFamily="49" charset="-128"/>
              </a:rPr>
              <a:t>:3" /&gt;</a:t>
            </a:r>
            <a:br>
              <a:rPr lang="fr-FR" sz="1050" dirty="0">
                <a:ea typeface="MS Mincho" pitchFamily="49" charset="-128"/>
              </a:rPr>
            </a:br>
            <a:r>
              <a:rPr lang="fr-FR" sz="1050" dirty="0">
                <a:ea typeface="MS Mincho" pitchFamily="49" charset="-128"/>
              </a:rPr>
              <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&gt;</a:t>
            </a:r>
          </a:p>
          <a:p>
            <a:pPr eaLnBrk="1" hangingPunct="1"/>
            <a:endParaRPr lang="fr-FR" sz="1050" dirty="0">
              <a:ea typeface="MS Mincho" pitchFamily="49" charset="-128"/>
            </a:endParaRPr>
          </a:p>
        </p:txBody>
      </p:sp>
    </p:spTree>
    <p:extLst>
      <p:ext uri="{BB962C8B-B14F-4D97-AF65-F5344CB8AC3E}">
        <p14:creationId xmlns:p14="http://schemas.microsoft.com/office/powerpoint/2010/main" val="224152437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92500" lnSpcReduction="20000"/>
          </a:bodyPr>
          <a:lstStyle/>
          <a:p>
            <a:r>
              <a:rPr lang="fr-FR" sz="1050" dirty="0">
                <a:ea typeface="MS Mincho" pitchFamily="49" charset="-128"/>
              </a:rPr>
              <a:t>&lt;?</a:t>
            </a:r>
            <a:r>
              <a:rPr lang="fr-FR" sz="1050" dirty="0" err="1">
                <a:ea typeface="MS Mincho" pitchFamily="49" charset="-128"/>
              </a:rPr>
              <a:t>xml</a:t>
            </a:r>
            <a:r>
              <a:rPr lang="fr-FR" sz="1050" dirty="0">
                <a:ea typeface="MS Mincho" pitchFamily="49" charset="-128"/>
              </a:rPr>
              <a:t> version="1.0" </a:t>
            </a:r>
            <a:r>
              <a:rPr lang="fr-FR" sz="1050" dirty="0" err="1">
                <a:ea typeface="MS Mincho" pitchFamily="49" charset="-128"/>
              </a:rPr>
              <a:t>encoding</a:t>
            </a:r>
            <a:r>
              <a:rPr lang="fr-FR" sz="1050" dirty="0">
                <a:ea typeface="MS Mincho" pitchFamily="49" charset="-128"/>
              </a:rPr>
              <a:t>="ISO-8859-1"?&gt;</a:t>
            </a:r>
            <a:br>
              <a:rPr lang="fr-FR" sz="1050" dirty="0">
                <a:ea typeface="MS Mincho" pitchFamily="49" charset="-128"/>
              </a:rPr>
            </a:br>
            <a:r>
              <a:rPr lang="fr-FR" sz="1050" dirty="0">
                <a:ea typeface="MS Mincho" pitchFamily="49" charset="-128"/>
              </a:rPr>
              <a:t>&lt;!DOCTYPE </a:t>
            </a:r>
            <a:r>
              <a:rPr lang="fr-FR" sz="1050" dirty="0" err="1">
                <a:ea typeface="MS Mincho" pitchFamily="49" charset="-128"/>
              </a:rPr>
              <a:t>svg</a:t>
            </a:r>
            <a:r>
              <a:rPr lang="fr-FR" sz="1050" dirty="0">
                <a:ea typeface="MS Mincho" pitchFamily="49" charset="-128"/>
              </a:rPr>
              <a:t> PUBLIC "-//W3C//DTD SVG 1.1//EN" "http://www.w3.org/Graphics/SVG/1.1/DTD/svg11.dtd"&gt;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 </a:t>
            </a:r>
            <a:r>
              <a:rPr lang="fr-FR" sz="1050" dirty="0" err="1">
                <a:ea typeface="MS Mincho" pitchFamily="49" charset="-128"/>
              </a:rPr>
              <a:t>width</a:t>
            </a:r>
            <a:r>
              <a:rPr lang="fr-FR" sz="1050" dirty="0">
                <a:ea typeface="MS Mincho" pitchFamily="49" charset="-128"/>
              </a:rPr>
              <a:t>="500" </a:t>
            </a:r>
            <a:r>
              <a:rPr lang="fr-FR" sz="1050" dirty="0" err="1">
                <a:ea typeface="MS Mincho" pitchFamily="49" charset="-128"/>
              </a:rPr>
              <a:t>height</a:t>
            </a:r>
            <a:r>
              <a:rPr lang="fr-FR" sz="1050" dirty="0">
                <a:ea typeface="MS Mincho" pitchFamily="49" charset="-128"/>
              </a:rPr>
              <a:t>="500" </a:t>
            </a:r>
            <a:r>
              <a:rPr lang="fr-FR" sz="1050" dirty="0" err="1">
                <a:ea typeface="MS Mincho" pitchFamily="49" charset="-128"/>
              </a:rPr>
              <a:t>viewBox</a:t>
            </a:r>
            <a:r>
              <a:rPr lang="fr-FR" sz="1050" dirty="0">
                <a:ea typeface="MS Mincho" pitchFamily="49" charset="-128"/>
              </a:rPr>
              <a:t>="0 0 500 </a:t>
            </a:r>
            <a:r>
              <a:rPr lang="fr-FR" sz="1050" dirty="0" err="1">
                <a:ea typeface="MS Mincho" pitchFamily="49" charset="-128"/>
              </a:rPr>
              <a:t>500</a:t>
            </a:r>
            <a:r>
              <a:rPr lang="fr-FR" sz="1050" dirty="0">
                <a:ea typeface="MS Mincho" pitchFamily="49" charset="-128"/>
              </a:rPr>
              <a:t>" version="1.1" </a:t>
            </a:r>
            <a:r>
              <a:rPr lang="fr-FR" sz="1050" dirty="0" err="1">
                <a:ea typeface="MS Mincho" pitchFamily="49" charset="-128"/>
              </a:rPr>
              <a:t>xmlns</a:t>
            </a:r>
            <a:r>
              <a:rPr lang="fr-FR" sz="1050" dirty="0">
                <a:ea typeface="MS Mincho" pitchFamily="49" charset="-128"/>
              </a:rPr>
              <a:t>="http://www.w3.org/2000/svg"&gt;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title</a:t>
            </a:r>
            <a:r>
              <a:rPr lang="fr-FR" sz="1050" dirty="0">
                <a:ea typeface="MS Mincho" pitchFamily="49" charset="-128"/>
              </a:rPr>
              <a:t>&gt; exemple SVG &lt;/</a:t>
            </a:r>
            <a:r>
              <a:rPr lang="fr-FR" sz="1050" dirty="0" err="1">
                <a:ea typeface="MS Mincho" pitchFamily="49" charset="-128"/>
              </a:rPr>
              <a:t>title</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desc</a:t>
            </a:r>
            <a:r>
              <a:rPr lang="fr-FR" sz="1050" dirty="0">
                <a:ea typeface="MS Mincho" pitchFamily="49" charset="-128"/>
              </a:rPr>
              <a:t>&gt; Ceci est un exemple de SVG de base &lt;/</a:t>
            </a:r>
            <a:r>
              <a:rPr lang="fr-FR" sz="1050" dirty="0" err="1">
                <a:ea typeface="MS Mincho" pitchFamily="49" charset="-128"/>
              </a:rPr>
              <a:t>desc</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polygon</a:t>
            </a:r>
            <a:r>
              <a:rPr lang="fr-FR" sz="1050" dirty="0">
                <a:ea typeface="MS Mincho" pitchFamily="49" charset="-128"/>
              </a:rPr>
              <a:t> points="170,170 220,170 220,220 170,220" style="</a:t>
            </a:r>
            <a:r>
              <a:rPr lang="fr-FR" sz="1050" dirty="0" err="1">
                <a:ea typeface="MS Mincho" pitchFamily="49" charset="-128"/>
              </a:rPr>
              <a:t>fill:blue</a:t>
            </a:r>
            <a:r>
              <a:rPr lang="fr-FR" sz="1050" dirty="0">
                <a:ea typeface="MS Mincho" pitchFamily="49" charset="-128"/>
              </a:rPr>
              <a:t>; </a:t>
            </a:r>
            <a:r>
              <a:rPr lang="fr-FR" sz="1050" dirty="0" err="1">
                <a:ea typeface="MS Mincho" pitchFamily="49" charset="-128"/>
              </a:rPr>
              <a:t>stroke:black</a:t>
            </a:r>
            <a:r>
              <a:rPr lang="fr-FR" sz="1050" dirty="0">
                <a:ea typeface="MS Mincho" pitchFamily="49" charset="-128"/>
              </a:rPr>
              <a:t>; stroke-</a:t>
            </a:r>
            <a:r>
              <a:rPr lang="fr-FR" sz="1050" dirty="0" err="1">
                <a:ea typeface="MS Mincho" pitchFamily="49" charset="-128"/>
              </a:rPr>
              <a:t>width</a:t>
            </a:r>
            <a:r>
              <a:rPr lang="fr-FR" sz="1050" dirty="0">
                <a:ea typeface="MS Mincho" pitchFamily="49" charset="-128"/>
              </a:rPr>
              <a:t>:1" /&gt;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polyline</a:t>
            </a:r>
            <a:r>
              <a:rPr lang="fr-FR" sz="1050" dirty="0">
                <a:ea typeface="MS Mincho" pitchFamily="49" charset="-128"/>
              </a:rPr>
              <a:t> points="225,225 275,225 275,275 225,275" style="</a:t>
            </a:r>
            <a:r>
              <a:rPr lang="fr-FR" sz="1050" dirty="0" err="1">
                <a:ea typeface="MS Mincho" pitchFamily="49" charset="-128"/>
              </a:rPr>
              <a:t>fill:none</a:t>
            </a:r>
            <a:r>
              <a:rPr lang="fr-FR" sz="1050" dirty="0">
                <a:ea typeface="MS Mincho" pitchFamily="49" charset="-128"/>
              </a:rPr>
              <a:t>; </a:t>
            </a:r>
            <a:r>
              <a:rPr lang="fr-FR" sz="1050" dirty="0" err="1">
                <a:ea typeface="MS Mincho" pitchFamily="49" charset="-128"/>
              </a:rPr>
              <a:t>stroke:black</a:t>
            </a:r>
            <a:r>
              <a:rPr lang="fr-FR" sz="1050" dirty="0">
                <a:ea typeface="MS Mincho" pitchFamily="49" charset="-128"/>
              </a:rPr>
              <a:t>; stroke-</a:t>
            </a:r>
            <a:r>
              <a:rPr lang="fr-FR" sz="1050" dirty="0" err="1">
                <a:ea typeface="MS Mincho" pitchFamily="49" charset="-128"/>
              </a:rPr>
              <a:t>width</a:t>
            </a:r>
            <a:r>
              <a:rPr lang="fr-FR" sz="1050" dirty="0">
                <a:ea typeface="MS Mincho" pitchFamily="49" charset="-128"/>
              </a:rPr>
              <a:t>:1" /&gt;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path</a:t>
            </a:r>
            <a:r>
              <a:rPr lang="fr-FR" sz="1050" dirty="0">
                <a:ea typeface="MS Mincho" pitchFamily="49" charset="-128"/>
              </a:rPr>
              <a:t> style="</a:t>
            </a:r>
            <a:r>
              <a:rPr lang="fr-FR" sz="1050" dirty="0" err="1">
                <a:ea typeface="MS Mincho" pitchFamily="49" charset="-128"/>
              </a:rPr>
              <a:t>fill:red;opacity</a:t>
            </a:r>
            <a:r>
              <a:rPr lang="fr-FR" sz="1050" dirty="0">
                <a:ea typeface="MS Mincho" pitchFamily="49" charset="-128"/>
              </a:rPr>
              <a:t>:0.5;</a:t>
            </a:r>
            <a:r>
              <a:rPr lang="fr-FR" sz="1050" dirty="0" err="1">
                <a:ea typeface="MS Mincho" pitchFamily="49" charset="-128"/>
              </a:rPr>
              <a:t>stroke:black</a:t>
            </a:r>
            <a:r>
              <a:rPr lang="fr-FR" sz="1050" dirty="0">
                <a:ea typeface="MS Mincho" pitchFamily="49" charset="-128"/>
              </a:rPr>
              <a:t>; stroke-</a:t>
            </a:r>
            <a:r>
              <a:rPr lang="fr-FR" sz="1050" dirty="0" err="1">
                <a:ea typeface="MS Mincho" pitchFamily="49" charset="-128"/>
              </a:rPr>
              <a:t>width</a:t>
            </a:r>
            <a:r>
              <a:rPr lang="fr-FR" sz="1050" dirty="0">
                <a:ea typeface="MS Mincho" pitchFamily="49" charset="-128"/>
              </a:rPr>
              <a:t>:1;" d="M100,100 H200</a:t>
            </a:r>
            <a:br>
              <a:rPr lang="fr-FR" sz="1050" dirty="0">
                <a:ea typeface="MS Mincho" pitchFamily="49" charset="-128"/>
              </a:rPr>
            </a:br>
            <a:r>
              <a:rPr lang="fr-FR" sz="1050" dirty="0">
                <a:ea typeface="MS Mincho" pitchFamily="49" charset="-128"/>
              </a:rPr>
              <a:t>    C153 334 151 334 151 334</a:t>
            </a:r>
            <a:br>
              <a:rPr lang="fr-FR" sz="1050" dirty="0">
                <a:ea typeface="MS Mincho" pitchFamily="49" charset="-128"/>
              </a:rPr>
            </a:br>
            <a:r>
              <a:rPr lang="fr-FR" sz="1050" dirty="0">
                <a:ea typeface="MS Mincho" pitchFamily="49" charset="-128"/>
              </a:rPr>
              <a:t>    C151 339 153 344 156 344</a:t>
            </a:r>
            <a:br>
              <a:rPr lang="fr-FR" sz="1050" dirty="0">
                <a:ea typeface="MS Mincho" pitchFamily="49" charset="-128"/>
              </a:rPr>
            </a:br>
            <a:r>
              <a:rPr lang="fr-FR" sz="1050" dirty="0">
                <a:ea typeface="MS Mincho" pitchFamily="49" charset="-128"/>
              </a:rPr>
              <a:t>    C164 344 171 339 171 334</a:t>
            </a:r>
            <a:br>
              <a:rPr lang="fr-FR" sz="1050" dirty="0">
                <a:ea typeface="MS Mincho" pitchFamily="49" charset="-128"/>
              </a:rPr>
            </a:br>
            <a:r>
              <a:rPr lang="fr-FR" sz="1050" dirty="0">
                <a:ea typeface="MS Mincho" pitchFamily="49" charset="-128"/>
              </a:rPr>
              <a:t>    C171 322 164 314 156 314</a:t>
            </a:r>
            <a:br>
              <a:rPr lang="fr-FR" sz="1050" dirty="0">
                <a:ea typeface="MS Mincho" pitchFamily="49" charset="-128"/>
              </a:rPr>
            </a:br>
            <a:r>
              <a:rPr lang="fr-FR" sz="1050" dirty="0">
                <a:ea typeface="MS Mincho" pitchFamily="49" charset="-128"/>
              </a:rPr>
              <a:t>    C142 314 131 322 131 334</a:t>
            </a:r>
            <a:br>
              <a:rPr lang="fr-FR" sz="1050" dirty="0">
                <a:ea typeface="MS Mincho" pitchFamily="49" charset="-128"/>
              </a:rPr>
            </a:br>
            <a:r>
              <a:rPr lang="fr-FR" sz="1050" dirty="0">
                <a:ea typeface="MS Mincho" pitchFamily="49" charset="-128"/>
              </a:rPr>
              <a:t>    C131 350 142 364 156 364</a:t>
            </a:r>
            <a:br>
              <a:rPr lang="fr-FR" sz="1050" dirty="0">
                <a:ea typeface="MS Mincho" pitchFamily="49" charset="-128"/>
              </a:rPr>
            </a:br>
            <a:r>
              <a:rPr lang="fr-FR" sz="1050" dirty="0">
                <a:ea typeface="MS Mincho" pitchFamily="49" charset="-128"/>
              </a:rPr>
              <a:t>    C175 364 191 350 191 334</a:t>
            </a:r>
            <a:br>
              <a:rPr lang="fr-FR" sz="1050" dirty="0">
                <a:ea typeface="MS Mincho" pitchFamily="49" charset="-128"/>
              </a:rPr>
            </a:br>
            <a:r>
              <a:rPr lang="fr-FR" sz="1050" dirty="0">
                <a:ea typeface="MS Mincho" pitchFamily="49" charset="-128"/>
              </a:rPr>
              <a:t>    C191 311 175 294 156 294</a:t>
            </a:r>
            <a:br>
              <a:rPr lang="fr-FR" sz="1050" dirty="0">
                <a:ea typeface="MS Mincho" pitchFamily="49" charset="-128"/>
              </a:rPr>
            </a:br>
            <a:r>
              <a:rPr lang="fr-FR" sz="1050" dirty="0">
                <a:ea typeface="MS Mincho" pitchFamily="49" charset="-128"/>
              </a:rPr>
              <a:t>    C131 294 111 311 111 334</a:t>
            </a:r>
            <a:br>
              <a:rPr lang="fr-FR" sz="1050" dirty="0">
                <a:ea typeface="MS Mincho" pitchFamily="49" charset="-128"/>
              </a:rPr>
            </a:br>
            <a:r>
              <a:rPr lang="fr-FR" sz="1050" dirty="0">
                <a:ea typeface="MS Mincho" pitchFamily="49" charset="-128"/>
              </a:rPr>
              <a:t>    C111 361 131 384 156 384</a:t>
            </a:r>
            <a:br>
              <a:rPr lang="fr-FR" sz="1050" dirty="0">
                <a:ea typeface="MS Mincho" pitchFamily="49" charset="-128"/>
              </a:rPr>
            </a:br>
            <a:r>
              <a:rPr lang="fr-FR" sz="1050" dirty="0">
                <a:ea typeface="MS Mincho" pitchFamily="49" charset="-128"/>
              </a:rPr>
              <a:t>    C186 384 211 361 211 334</a:t>
            </a:r>
            <a:br>
              <a:rPr lang="fr-FR" sz="1050" dirty="0">
                <a:ea typeface="MS Mincho" pitchFamily="49" charset="-128"/>
              </a:rPr>
            </a:br>
            <a:r>
              <a:rPr lang="fr-FR" sz="1050" dirty="0">
                <a:ea typeface="MS Mincho" pitchFamily="49" charset="-128"/>
              </a:rPr>
              <a:t>    C211 300 186 274 156 274" /&gt;</a:t>
            </a:r>
          </a:p>
          <a:p>
            <a:r>
              <a:rPr lang="fr-FR" sz="1050" dirty="0">
                <a:ea typeface="MS Mincho" pitchFamily="49" charset="-128"/>
              </a:rPr>
              <a:t>&lt;/</a:t>
            </a:r>
            <a:r>
              <a:rPr lang="fr-FR" sz="1050" dirty="0" err="1">
                <a:ea typeface="MS Mincho" pitchFamily="49" charset="-128"/>
              </a:rPr>
              <a:t>svg</a:t>
            </a:r>
            <a:r>
              <a:rPr lang="fr-FR" sz="1050" dirty="0">
                <a:ea typeface="MS Mincho" pitchFamily="49" charset="-128"/>
              </a:rPr>
              <a:t>&gt;</a:t>
            </a:r>
          </a:p>
          <a:p>
            <a:pPr eaLnBrk="1" hangingPunct="1"/>
            <a:r>
              <a:rPr lang="fr-FR" sz="1050" b="1" dirty="0">
                <a:ea typeface="MS Mincho" pitchFamily="49" charset="-128"/>
              </a:rPr>
              <a:t>Remarques :</a:t>
            </a:r>
          </a:p>
          <a:p>
            <a:pPr eaLnBrk="1" hangingPunct="1"/>
            <a:r>
              <a:rPr lang="fr-FR" sz="1050" dirty="0">
                <a:ea typeface="MS Mincho" pitchFamily="49" charset="-128"/>
              </a:rPr>
              <a:t>Notez le code de l'expression d (data) de &lt;</a:t>
            </a:r>
            <a:r>
              <a:rPr lang="fr-FR" sz="1050" dirty="0" err="1">
                <a:ea typeface="MS Mincho" pitchFamily="49" charset="-128"/>
              </a:rPr>
              <a:t>path</a:t>
            </a:r>
            <a:r>
              <a:rPr lang="fr-FR" sz="1050" dirty="0">
                <a:ea typeface="MS Mincho" pitchFamily="49" charset="-128"/>
              </a:rPr>
              <a:t>&gt;, il s'agit de coordonnées de courbes de </a:t>
            </a:r>
            <a:r>
              <a:rPr lang="fr-FR" sz="1050" dirty="0" err="1">
                <a:ea typeface="MS Mincho" pitchFamily="49" charset="-128"/>
              </a:rPr>
              <a:t>bézier</a:t>
            </a:r>
            <a:r>
              <a:rPr lang="fr-FR" sz="1050" dirty="0">
                <a:ea typeface="MS Mincho" pitchFamily="49" charset="-128"/>
              </a:rPr>
              <a:t> (définition de points et tangentes) !</a:t>
            </a:r>
            <a:endParaRPr lang="fr-FR" sz="1050" dirty="0"/>
          </a:p>
          <a:p>
            <a:endParaRPr lang="fr-FR" sz="1050"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6330A7-20E3-4400-A84D-CF377201F116}" type="slidenum">
              <a:rPr kumimoji="0" lang="fr-FR"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fr-FR" sz="13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64892701"/>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2"/>
          <p:cNvSpPr>
            <a:spLocks noGrp="1" noRot="1" noChangeAspect="1" noChangeArrowheads="1" noTextEdit="1"/>
          </p:cNvSpPr>
          <p:nvPr>
            <p:ph type="sldImg"/>
          </p:nvPr>
        </p:nvSpPr>
        <p:spPr>
          <a:ln/>
        </p:spPr>
      </p:sp>
      <p:sp>
        <p:nvSpPr>
          <p:cNvPr id="424963" name="Rectangle 3"/>
          <p:cNvSpPr>
            <a:spLocks noGrp="1" noChangeArrowheads="1"/>
          </p:cNvSpPr>
          <p:nvPr>
            <p:ph type="body" idx="1"/>
          </p:nvPr>
        </p:nvSpPr>
        <p:spPr>
          <a:noFill/>
        </p:spPr>
        <p:txBody>
          <a:bodyPr>
            <a:normAutofit/>
          </a:bodyPr>
          <a:lstStyle/>
          <a:p>
            <a:pPr eaLnBrk="1" hangingPunct="1"/>
            <a:endParaRPr lang="fr-FR" sz="1050" dirty="0">
              <a:ea typeface="MS Mincho" pitchFamily="49" charset="-128"/>
            </a:endParaRPr>
          </a:p>
        </p:txBody>
      </p:sp>
    </p:spTree>
    <p:extLst>
      <p:ext uri="{BB962C8B-B14F-4D97-AF65-F5344CB8AC3E}">
        <p14:creationId xmlns:p14="http://schemas.microsoft.com/office/powerpoint/2010/main" val="11284126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12</a:t>
            </a:fld>
            <a:endParaRPr lang="fr-FR"/>
          </a:p>
        </p:txBody>
      </p:sp>
    </p:spTree>
    <p:extLst>
      <p:ext uri="{BB962C8B-B14F-4D97-AF65-F5344CB8AC3E}">
        <p14:creationId xmlns:p14="http://schemas.microsoft.com/office/powerpoint/2010/main" val="2448961078"/>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6330A7-20E3-4400-A84D-CF377201F116}" type="slidenum">
              <a:rPr kumimoji="0" lang="fr-FR"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fr-FR" sz="13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33029490"/>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986" name="Rectangle 2050"/>
          <p:cNvSpPr>
            <a:spLocks noGrp="1" noRot="1" noChangeAspect="1" noChangeArrowheads="1" noTextEdit="1"/>
          </p:cNvSpPr>
          <p:nvPr>
            <p:ph type="sldImg"/>
          </p:nvPr>
        </p:nvSpPr>
        <p:spPr>
          <a:ln/>
        </p:spPr>
      </p:sp>
      <p:sp>
        <p:nvSpPr>
          <p:cNvPr id="425987" name="Rectangle 2051"/>
          <p:cNvSpPr>
            <a:spLocks noGrp="1" noChangeArrowheads="1"/>
          </p:cNvSpPr>
          <p:nvPr>
            <p:ph type="body" idx="1"/>
          </p:nvPr>
        </p:nvSpPr>
        <p:spPr>
          <a:noFill/>
        </p:spPr>
        <p:txBody>
          <a:bodyPr/>
          <a:lstStyle/>
          <a:p>
            <a:pPr eaLnBrk="1" hangingPunct="1"/>
            <a:r>
              <a:rPr lang="fr-FR" sz="1050" b="1" dirty="0">
                <a:latin typeface="Arial Unicode MS" pitchFamily="34" charset="-128"/>
                <a:ea typeface="MS Mincho" pitchFamily="49" charset="-128"/>
              </a:rPr>
              <a:t>Exemple de cr</a:t>
            </a:r>
            <a:r>
              <a:rPr lang="fr-FR" sz="1050" b="1" dirty="0">
                <a:ea typeface="MS Mincho" pitchFamily="49" charset="-128"/>
              </a:rPr>
              <a:t>é</a:t>
            </a:r>
            <a:r>
              <a:rPr lang="fr-FR" sz="1050" b="1" dirty="0">
                <a:latin typeface="Arial Unicode MS" pitchFamily="34" charset="-128"/>
                <a:ea typeface="MS Mincho" pitchFamily="49" charset="-128"/>
              </a:rPr>
              <a:t>ation et d'utilisation de symbole :</a:t>
            </a:r>
            <a:br>
              <a:rPr lang="fr-FR" sz="1050" b="1" dirty="0">
                <a:latin typeface="Arial Unicode MS" pitchFamily="34" charset="-128"/>
                <a:ea typeface="MS Mincho" pitchFamily="49" charset="-128"/>
              </a:rPr>
            </a:br>
            <a:r>
              <a:rPr lang="fr-FR" sz="1050" dirty="0">
                <a:latin typeface="Arial Unicode MS" pitchFamily="34" charset="-128"/>
                <a:ea typeface="MS Mincho" pitchFamily="49" charset="-128"/>
              </a:rPr>
              <a:t>&lt;</a:t>
            </a:r>
            <a:r>
              <a:rPr lang="fr-FR" sz="1050" dirty="0" err="1">
                <a:latin typeface="Arial Unicode MS" pitchFamily="34" charset="-128"/>
                <a:ea typeface="MS Mincho" pitchFamily="49" charset="-128"/>
              </a:rPr>
              <a:t>defs</a:t>
            </a:r>
            <a:r>
              <a:rPr lang="fr-FR" sz="1050" dirty="0">
                <a:latin typeface="Arial Unicode MS" pitchFamily="34" charset="-128"/>
                <a:ea typeface="MS Mincho" pitchFamily="49" charset="-128"/>
              </a:rPr>
              <a:t>&gt;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  &lt;</a:t>
            </a:r>
            <a:r>
              <a:rPr lang="fr-FR" sz="1050" dirty="0" err="1">
                <a:latin typeface="Arial Unicode MS" pitchFamily="34" charset="-128"/>
                <a:ea typeface="MS Mincho" pitchFamily="49" charset="-128"/>
              </a:rPr>
              <a:t>symbol</a:t>
            </a:r>
            <a:r>
              <a:rPr lang="fr-FR" sz="1050" dirty="0">
                <a:latin typeface="Arial Unicode MS" pitchFamily="34" charset="-128"/>
                <a:ea typeface="MS Mincho" pitchFamily="49" charset="-128"/>
              </a:rPr>
              <a:t> id="croix" </a:t>
            </a:r>
            <a:r>
              <a:rPr lang="fr-FR" sz="1050" dirty="0" err="1">
                <a:latin typeface="Arial Unicode MS" pitchFamily="34" charset="-128"/>
                <a:ea typeface="MS Mincho" pitchFamily="49" charset="-128"/>
              </a:rPr>
              <a:t>height</a:t>
            </a:r>
            <a:r>
              <a:rPr lang="fr-FR" sz="1050" dirty="0">
                <a:latin typeface="Arial Unicode MS" pitchFamily="34" charset="-128"/>
                <a:ea typeface="MS Mincho" pitchFamily="49" charset="-128"/>
              </a:rPr>
              <a:t>="25" </a:t>
            </a:r>
            <a:r>
              <a:rPr lang="fr-FR" sz="1050" dirty="0" err="1">
                <a:latin typeface="Arial Unicode MS" pitchFamily="34" charset="-128"/>
                <a:ea typeface="MS Mincho" pitchFamily="49" charset="-128"/>
              </a:rPr>
              <a:t>width</a:t>
            </a:r>
            <a:r>
              <a:rPr lang="fr-FR" sz="1050" dirty="0">
                <a:latin typeface="Arial Unicode MS" pitchFamily="34" charset="-128"/>
                <a:ea typeface="MS Mincho" pitchFamily="49" charset="-128"/>
              </a:rPr>
              <a:t>="25"&gt;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    &lt;g </a:t>
            </a:r>
            <a:r>
              <a:rPr lang="fr-FR" sz="1050" dirty="0" err="1">
                <a:latin typeface="Arial Unicode MS" pitchFamily="34" charset="-128"/>
                <a:ea typeface="MS Mincho" pitchFamily="49" charset="-128"/>
              </a:rPr>
              <a:t>fill</a:t>
            </a:r>
            <a:r>
              <a:rPr lang="fr-FR" sz="1050" dirty="0">
                <a:latin typeface="Arial Unicode MS" pitchFamily="34" charset="-128"/>
                <a:ea typeface="MS Mincho" pitchFamily="49" charset="-128"/>
              </a:rPr>
              <a:t>="</a:t>
            </a:r>
            <a:r>
              <a:rPr lang="fr-FR" sz="1050" dirty="0" err="1">
                <a:latin typeface="Arial Unicode MS" pitchFamily="34" charset="-128"/>
                <a:ea typeface="MS Mincho" pitchFamily="49" charset="-128"/>
              </a:rPr>
              <a:t>red</a:t>
            </a:r>
            <a:r>
              <a:rPr lang="fr-FR" sz="1050" dirty="0">
                <a:latin typeface="Arial Unicode MS" pitchFamily="34" charset="-128"/>
                <a:ea typeface="MS Mincho" pitchFamily="49" charset="-128"/>
              </a:rPr>
              <a:t>" stroke="none"&gt;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      &lt;</a:t>
            </a:r>
            <a:r>
              <a:rPr lang="fr-FR" sz="1050" dirty="0" err="1">
                <a:latin typeface="Arial Unicode MS" pitchFamily="34" charset="-128"/>
                <a:ea typeface="MS Mincho" pitchFamily="49" charset="-128"/>
              </a:rPr>
              <a:t>rect</a:t>
            </a:r>
            <a:r>
              <a:rPr lang="fr-FR" sz="1050" dirty="0">
                <a:latin typeface="Arial Unicode MS" pitchFamily="34" charset="-128"/>
                <a:ea typeface="MS Mincho" pitchFamily="49" charset="-128"/>
              </a:rPr>
              <a:t> x="10" </a:t>
            </a:r>
            <a:r>
              <a:rPr lang="fr-FR" sz="1050" dirty="0" err="1">
                <a:latin typeface="Arial Unicode MS" pitchFamily="34" charset="-128"/>
                <a:ea typeface="MS Mincho" pitchFamily="49" charset="-128"/>
              </a:rPr>
              <a:t>width</a:t>
            </a:r>
            <a:r>
              <a:rPr lang="fr-FR" sz="1050" dirty="0">
                <a:latin typeface="Arial Unicode MS" pitchFamily="34" charset="-128"/>
                <a:ea typeface="MS Mincho" pitchFamily="49" charset="-128"/>
              </a:rPr>
              <a:t>="10" </a:t>
            </a:r>
            <a:r>
              <a:rPr lang="fr-FR" sz="1050" dirty="0" err="1">
                <a:latin typeface="Arial Unicode MS" pitchFamily="34" charset="-128"/>
                <a:ea typeface="MS Mincho" pitchFamily="49" charset="-128"/>
              </a:rPr>
              <a:t>height</a:t>
            </a:r>
            <a:r>
              <a:rPr lang="fr-FR" sz="1050" dirty="0">
                <a:latin typeface="Arial Unicode MS" pitchFamily="34" charset="-128"/>
                <a:ea typeface="MS Mincho" pitchFamily="49" charset="-128"/>
              </a:rPr>
              <a:t>="25"/&gt;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      &lt;</a:t>
            </a:r>
            <a:r>
              <a:rPr lang="fr-FR" sz="1050" dirty="0" err="1">
                <a:latin typeface="Arial Unicode MS" pitchFamily="34" charset="-128"/>
                <a:ea typeface="MS Mincho" pitchFamily="49" charset="-128"/>
              </a:rPr>
              <a:t>rect</a:t>
            </a:r>
            <a:r>
              <a:rPr lang="fr-FR" sz="1050" dirty="0">
                <a:latin typeface="Arial Unicode MS" pitchFamily="34" charset="-128"/>
                <a:ea typeface="MS Mincho" pitchFamily="49" charset="-128"/>
              </a:rPr>
              <a:t> y="10" </a:t>
            </a:r>
            <a:r>
              <a:rPr lang="fr-FR" sz="1050" dirty="0" err="1">
                <a:latin typeface="Arial Unicode MS" pitchFamily="34" charset="-128"/>
                <a:ea typeface="MS Mincho" pitchFamily="49" charset="-128"/>
              </a:rPr>
              <a:t>width</a:t>
            </a:r>
            <a:r>
              <a:rPr lang="fr-FR" sz="1050" dirty="0">
                <a:latin typeface="Arial Unicode MS" pitchFamily="34" charset="-128"/>
                <a:ea typeface="MS Mincho" pitchFamily="49" charset="-128"/>
              </a:rPr>
              <a:t>="25" </a:t>
            </a:r>
            <a:r>
              <a:rPr lang="fr-FR" sz="1050" dirty="0" err="1">
                <a:latin typeface="Arial Unicode MS" pitchFamily="34" charset="-128"/>
                <a:ea typeface="MS Mincho" pitchFamily="49" charset="-128"/>
              </a:rPr>
              <a:t>height</a:t>
            </a:r>
            <a:r>
              <a:rPr lang="fr-FR" sz="1050" dirty="0">
                <a:latin typeface="Arial Unicode MS" pitchFamily="34" charset="-128"/>
                <a:ea typeface="MS Mincho" pitchFamily="49" charset="-128"/>
              </a:rPr>
              <a:t>="10"/&gt;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    &lt;/g&gt;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  &lt;/</a:t>
            </a:r>
            <a:r>
              <a:rPr lang="fr-FR" sz="1050" dirty="0" err="1">
                <a:latin typeface="Arial Unicode MS" pitchFamily="34" charset="-128"/>
                <a:ea typeface="MS Mincho" pitchFamily="49" charset="-128"/>
              </a:rPr>
              <a:t>symbol</a:t>
            </a:r>
            <a:r>
              <a:rPr lang="fr-FR" sz="1050" dirty="0">
                <a:latin typeface="Arial Unicode MS" pitchFamily="34" charset="-128"/>
                <a:ea typeface="MS Mincho" pitchFamily="49" charset="-128"/>
              </a:rPr>
              <a:t>&gt;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&lt;/</a:t>
            </a:r>
            <a:r>
              <a:rPr lang="fr-FR" sz="1050" dirty="0" err="1">
                <a:latin typeface="Arial Unicode MS" pitchFamily="34" charset="-128"/>
                <a:ea typeface="MS Mincho" pitchFamily="49" charset="-128"/>
              </a:rPr>
              <a:t>defs</a:t>
            </a:r>
            <a:r>
              <a:rPr lang="fr-FR" sz="1050" dirty="0">
                <a:latin typeface="Arial Unicode MS" pitchFamily="34" charset="-128"/>
                <a:ea typeface="MS Mincho" pitchFamily="49" charset="-128"/>
              </a:rPr>
              <a:t>&gt;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&lt;use </a:t>
            </a:r>
            <a:r>
              <a:rPr lang="fr-FR" sz="1050" dirty="0" err="1">
                <a:latin typeface="Arial Unicode MS" pitchFamily="34" charset="-128"/>
                <a:ea typeface="MS Mincho" pitchFamily="49" charset="-128"/>
              </a:rPr>
              <a:t>xlink:href</a:t>
            </a:r>
            <a:r>
              <a:rPr lang="fr-FR" sz="1050" dirty="0">
                <a:latin typeface="Arial Unicode MS" pitchFamily="34" charset="-128"/>
                <a:ea typeface="MS Mincho" pitchFamily="49" charset="-128"/>
              </a:rPr>
              <a:t>="# croix " x="150" y="100"/&gt;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&lt;use </a:t>
            </a:r>
            <a:r>
              <a:rPr lang="fr-FR" sz="1050" dirty="0" err="1">
                <a:latin typeface="Arial Unicode MS" pitchFamily="34" charset="-128"/>
                <a:ea typeface="MS Mincho" pitchFamily="49" charset="-128"/>
              </a:rPr>
              <a:t>xlink:href</a:t>
            </a:r>
            <a:r>
              <a:rPr lang="fr-FR" sz="1050" dirty="0">
                <a:latin typeface="Arial Unicode MS" pitchFamily="34" charset="-128"/>
                <a:ea typeface="MS Mincho" pitchFamily="49" charset="-128"/>
              </a:rPr>
              <a:t>="# croix " x="250" y="0"/&gt;</a:t>
            </a:r>
            <a:br>
              <a:rPr lang="fr-FR" sz="1050" dirty="0">
                <a:latin typeface="Arial Unicode MS" pitchFamily="34" charset="-128"/>
                <a:ea typeface="MS Mincho" pitchFamily="49" charset="-128"/>
              </a:rPr>
            </a:br>
            <a:r>
              <a:rPr lang="fr-FR" sz="1050" dirty="0">
                <a:latin typeface="Arial Unicode MS" pitchFamily="34" charset="-128"/>
                <a:ea typeface="MS Mincho" pitchFamily="49" charset="-128"/>
              </a:rPr>
              <a:t>&lt;use </a:t>
            </a:r>
            <a:r>
              <a:rPr lang="fr-FR" sz="1050" dirty="0" err="1">
                <a:latin typeface="Arial Unicode MS" pitchFamily="34" charset="-128"/>
                <a:ea typeface="MS Mincho" pitchFamily="49" charset="-128"/>
              </a:rPr>
              <a:t>xlink:href</a:t>
            </a:r>
            <a:r>
              <a:rPr lang="fr-FR" sz="1050" dirty="0">
                <a:latin typeface="Arial Unicode MS" pitchFamily="34" charset="-128"/>
                <a:ea typeface="MS Mincho" pitchFamily="49" charset="-128"/>
              </a:rPr>
              <a:t>="# croix " x="300" y="300"/&gt; </a:t>
            </a:r>
            <a:endParaRPr lang="fr-FR" sz="1050" dirty="0"/>
          </a:p>
        </p:txBody>
      </p:sp>
    </p:spTree>
    <p:extLst>
      <p:ext uri="{BB962C8B-B14F-4D97-AF65-F5344CB8AC3E}">
        <p14:creationId xmlns:p14="http://schemas.microsoft.com/office/powerpoint/2010/main" val="373211522"/>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034" name="Rectangle 2"/>
          <p:cNvSpPr>
            <a:spLocks noGrp="1" noRot="1" noChangeAspect="1" noChangeArrowheads="1" noTextEdit="1"/>
          </p:cNvSpPr>
          <p:nvPr>
            <p:ph type="sldImg"/>
          </p:nvPr>
        </p:nvSpPr>
        <p:spPr>
          <a:ln/>
        </p:spPr>
      </p:sp>
      <p:sp>
        <p:nvSpPr>
          <p:cNvPr id="428035" name="Rectangle 3"/>
          <p:cNvSpPr>
            <a:spLocks noGrp="1" noChangeArrowheads="1"/>
          </p:cNvSpPr>
          <p:nvPr>
            <p:ph type="body" idx="1"/>
          </p:nvPr>
        </p:nvSpPr>
        <p:spPr>
          <a:noFill/>
        </p:spPr>
        <p:txBody>
          <a:bodyPr>
            <a:normAutofit fontScale="92500" lnSpcReduction="10000"/>
          </a:bodyPr>
          <a:lstStyle/>
          <a:p>
            <a:pPr eaLnBrk="1" hangingPunct="1"/>
            <a:r>
              <a:rPr lang="fr-FR" sz="1050" b="1" dirty="0">
                <a:ea typeface="MS Mincho" pitchFamily="49" charset="-128"/>
              </a:rPr>
              <a:t>Exemples de gradient :</a:t>
            </a:r>
            <a:br>
              <a:rPr lang="fr-FR" sz="1050" b="1" dirty="0">
                <a:ea typeface="MS Mincho" pitchFamily="49" charset="-128"/>
              </a:rPr>
            </a:br>
            <a:r>
              <a:rPr lang="fr-FR" sz="1050" dirty="0">
                <a:ea typeface="MS Mincho" pitchFamily="49" charset="-128"/>
              </a:rPr>
              <a:t>&lt;?</a:t>
            </a:r>
            <a:r>
              <a:rPr lang="fr-FR" sz="1050" dirty="0" err="1">
                <a:ea typeface="MS Mincho" pitchFamily="49" charset="-128"/>
              </a:rPr>
              <a:t>xml</a:t>
            </a:r>
            <a:r>
              <a:rPr lang="fr-FR" sz="1050" dirty="0">
                <a:ea typeface="MS Mincho" pitchFamily="49" charset="-128"/>
              </a:rPr>
              <a:t> version="1.0" </a:t>
            </a:r>
            <a:r>
              <a:rPr lang="fr-FR" sz="1050" dirty="0" err="1">
                <a:ea typeface="MS Mincho" pitchFamily="49" charset="-128"/>
              </a:rPr>
              <a:t>encoding</a:t>
            </a:r>
            <a:r>
              <a:rPr lang="fr-FR" sz="1050" dirty="0">
                <a:ea typeface="MS Mincho" pitchFamily="49" charset="-128"/>
              </a:rPr>
              <a:t>="ISO-8859-1"?&gt;</a:t>
            </a:r>
            <a:br>
              <a:rPr lang="fr-FR" sz="1050" dirty="0">
                <a:ea typeface="MS Mincho" pitchFamily="49" charset="-128"/>
              </a:rPr>
            </a:br>
            <a:r>
              <a:rPr lang="fr-FR" sz="1050" dirty="0">
                <a:ea typeface="MS Mincho" pitchFamily="49" charset="-128"/>
              </a:rPr>
              <a:t>&lt;!DOCTYPE </a:t>
            </a:r>
            <a:r>
              <a:rPr lang="fr-FR" sz="1050" dirty="0" err="1">
                <a:ea typeface="MS Mincho" pitchFamily="49" charset="-128"/>
              </a:rPr>
              <a:t>svg</a:t>
            </a:r>
            <a:r>
              <a:rPr lang="fr-FR" sz="1050" dirty="0">
                <a:ea typeface="MS Mincho" pitchFamily="49" charset="-128"/>
              </a:rPr>
              <a:t> PUBLIC "-//W3C//DTD SVG 1.1//EN" "http://www.w3.org/Graphics/SVG/1.1/DTD/svg11.dtd"&gt;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 </a:t>
            </a:r>
            <a:r>
              <a:rPr lang="fr-FR" sz="1050" dirty="0" err="1">
                <a:ea typeface="MS Mincho" pitchFamily="49" charset="-128"/>
              </a:rPr>
              <a:t>width</a:t>
            </a:r>
            <a:r>
              <a:rPr lang="fr-FR" sz="1050" dirty="0">
                <a:ea typeface="MS Mincho" pitchFamily="49" charset="-128"/>
              </a:rPr>
              <a:t>="500" </a:t>
            </a:r>
            <a:r>
              <a:rPr lang="fr-FR" sz="1050" dirty="0" err="1">
                <a:ea typeface="MS Mincho" pitchFamily="49" charset="-128"/>
              </a:rPr>
              <a:t>height</a:t>
            </a:r>
            <a:r>
              <a:rPr lang="fr-FR" sz="1050" dirty="0">
                <a:ea typeface="MS Mincho" pitchFamily="49" charset="-128"/>
              </a:rPr>
              <a:t>="500" </a:t>
            </a:r>
            <a:r>
              <a:rPr lang="fr-FR" sz="1050" dirty="0" err="1">
                <a:ea typeface="MS Mincho" pitchFamily="49" charset="-128"/>
              </a:rPr>
              <a:t>viewBox</a:t>
            </a:r>
            <a:r>
              <a:rPr lang="fr-FR" sz="1050" dirty="0">
                <a:ea typeface="MS Mincho" pitchFamily="49" charset="-128"/>
              </a:rPr>
              <a:t>="0 0 500 </a:t>
            </a:r>
            <a:r>
              <a:rPr lang="fr-FR" sz="1050" dirty="0" err="1">
                <a:ea typeface="MS Mincho" pitchFamily="49" charset="-128"/>
              </a:rPr>
              <a:t>500</a:t>
            </a:r>
            <a:r>
              <a:rPr lang="fr-FR" sz="1050" dirty="0">
                <a:ea typeface="MS Mincho" pitchFamily="49" charset="-128"/>
              </a:rPr>
              <a:t>" version="1.1" </a:t>
            </a:r>
            <a:r>
              <a:rPr lang="fr-FR" sz="1050" dirty="0" err="1">
                <a:ea typeface="MS Mincho" pitchFamily="49" charset="-128"/>
              </a:rPr>
              <a:t>xmlns</a:t>
            </a:r>
            <a:r>
              <a:rPr lang="fr-FR" sz="1050" dirty="0">
                <a:ea typeface="MS Mincho" pitchFamily="49" charset="-128"/>
              </a:rPr>
              <a:t>="http://www.w3.org/2000/svg"&gt;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title</a:t>
            </a:r>
            <a:r>
              <a:rPr lang="fr-FR" sz="1050" dirty="0">
                <a:ea typeface="MS Mincho" pitchFamily="49" charset="-128"/>
              </a:rPr>
              <a:t>&gt; exemple SVG &lt;/</a:t>
            </a:r>
            <a:r>
              <a:rPr lang="fr-FR" sz="1050" dirty="0" err="1">
                <a:ea typeface="MS Mincho" pitchFamily="49" charset="-128"/>
              </a:rPr>
              <a:t>title</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desc</a:t>
            </a:r>
            <a:r>
              <a:rPr lang="fr-FR" sz="1050" dirty="0">
                <a:ea typeface="MS Mincho" pitchFamily="49" charset="-128"/>
              </a:rPr>
              <a:t>&gt; Ceci est un exemple de SVG de base &lt;/</a:t>
            </a:r>
            <a:r>
              <a:rPr lang="fr-FR" sz="1050" dirty="0" err="1">
                <a:ea typeface="MS Mincho" pitchFamily="49" charset="-128"/>
              </a:rPr>
              <a:t>desc</a:t>
            </a:r>
            <a:r>
              <a:rPr lang="fr-FR" sz="1050" dirty="0">
                <a:ea typeface="MS Mincho" pitchFamily="49" charset="-128"/>
              </a:rPr>
              <a:t>&gt;</a:t>
            </a:r>
            <a:br>
              <a:rPr lang="fr-FR" sz="1050" dirty="0">
                <a:ea typeface="MS Mincho" pitchFamily="49" charset="-128"/>
              </a:rPr>
            </a:br>
            <a:r>
              <a:rPr lang="fr-FR" sz="1050" dirty="0">
                <a:ea typeface="MS Mincho" pitchFamily="49" charset="-128"/>
              </a:rPr>
              <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defs</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linearGradient</a:t>
            </a:r>
            <a:r>
              <a:rPr lang="fr-FR" sz="1050" dirty="0">
                <a:ea typeface="MS Mincho" pitchFamily="49" charset="-128"/>
              </a:rPr>
              <a:t> id="</a:t>
            </a:r>
            <a:r>
              <a:rPr lang="fr-FR" sz="1050" dirty="0" err="1">
                <a:ea typeface="MS Mincho" pitchFamily="49" charset="-128"/>
              </a:rPr>
              <a:t>lingrad</a:t>
            </a:r>
            <a:r>
              <a:rPr lang="fr-FR" sz="1050" dirty="0">
                <a:ea typeface="MS Mincho" pitchFamily="49" charset="-128"/>
              </a:rPr>
              <a:t>" x1="30%" y1="0%" x2="90%" y2="0%"&gt;</a:t>
            </a:r>
            <a:br>
              <a:rPr lang="fr-FR" sz="1050" dirty="0">
                <a:ea typeface="MS Mincho" pitchFamily="49" charset="-128"/>
              </a:rPr>
            </a:br>
            <a:r>
              <a:rPr lang="fr-FR" sz="1050" dirty="0">
                <a:ea typeface="MS Mincho" pitchFamily="49" charset="-128"/>
              </a:rPr>
              <a:t>      &lt;stop offset="0%" style="</a:t>
            </a:r>
            <a:r>
              <a:rPr lang="fr-FR" sz="1050" dirty="0" err="1">
                <a:ea typeface="MS Mincho" pitchFamily="49" charset="-128"/>
              </a:rPr>
              <a:t>stop-color:rgb</a:t>
            </a:r>
            <a:r>
              <a:rPr lang="fr-FR" sz="1050" dirty="0">
                <a:ea typeface="MS Mincho" pitchFamily="49" charset="-128"/>
              </a:rPr>
              <a:t>(255,255,0); stop-</a:t>
            </a:r>
            <a:r>
              <a:rPr lang="fr-FR" sz="1050" dirty="0" err="1">
                <a:ea typeface="MS Mincho" pitchFamily="49" charset="-128"/>
              </a:rPr>
              <a:t>opacity</a:t>
            </a:r>
            <a:r>
              <a:rPr lang="fr-FR" sz="1050" dirty="0">
                <a:ea typeface="MS Mincho" pitchFamily="49" charset="-128"/>
              </a:rPr>
              <a:t>:1"/&gt;</a:t>
            </a:r>
            <a:br>
              <a:rPr lang="fr-FR" sz="1050" dirty="0">
                <a:ea typeface="MS Mincho" pitchFamily="49" charset="-128"/>
              </a:rPr>
            </a:br>
            <a:r>
              <a:rPr lang="fr-FR" sz="1050" dirty="0">
                <a:ea typeface="MS Mincho" pitchFamily="49" charset="-128"/>
              </a:rPr>
              <a:t>      &lt;stop offset="100%" style="stop-</a:t>
            </a:r>
            <a:r>
              <a:rPr lang="fr-FR" sz="1050" dirty="0" err="1">
                <a:ea typeface="MS Mincho" pitchFamily="49" charset="-128"/>
              </a:rPr>
              <a:t>color</a:t>
            </a:r>
            <a:r>
              <a:rPr lang="fr-FR" sz="1050" dirty="0">
                <a:ea typeface="MS Mincho" pitchFamily="49" charset="-128"/>
              </a:rPr>
              <a:t>:#FF0000; stop-</a:t>
            </a:r>
            <a:r>
              <a:rPr lang="fr-FR" sz="1050" dirty="0" err="1">
                <a:ea typeface="MS Mincho" pitchFamily="49" charset="-128"/>
              </a:rPr>
              <a:t>opacity</a:t>
            </a:r>
            <a:r>
              <a:rPr lang="fr-FR" sz="1050" dirty="0">
                <a:ea typeface="MS Mincho" pitchFamily="49" charset="-128"/>
              </a:rPr>
              <a:t>:1"/&gt;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linearGradient</a:t>
            </a:r>
            <a:r>
              <a:rPr lang="fr-FR" sz="1050" dirty="0">
                <a:ea typeface="MS Mincho" pitchFamily="49" charset="-128"/>
              </a:rPr>
              <a:t>&gt; </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defs</a:t>
            </a:r>
            <a:r>
              <a:rPr lang="fr-FR" sz="1050" dirty="0">
                <a:ea typeface="MS Mincho" pitchFamily="49" charset="-128"/>
              </a:rPr>
              <a:t>&gt;</a:t>
            </a:r>
            <a:br>
              <a:rPr lang="fr-FR" sz="1050" dirty="0">
                <a:ea typeface="MS Mincho" pitchFamily="49" charset="-128"/>
              </a:rPr>
            </a:br>
            <a:r>
              <a:rPr lang="fr-FR" sz="1050" dirty="0">
                <a:ea typeface="MS Mincho" pitchFamily="49" charset="-128"/>
              </a:rPr>
              <a:t/>
            </a:r>
            <a:br>
              <a:rPr lang="fr-FR" sz="1050" dirty="0">
                <a:ea typeface="MS Mincho" pitchFamily="49" charset="-128"/>
              </a:rPr>
            </a:br>
            <a:r>
              <a:rPr lang="fr-FR" sz="1050" dirty="0">
                <a:ea typeface="MS Mincho" pitchFamily="49" charset="-128"/>
              </a:rPr>
              <a:t>  &lt;</a:t>
            </a:r>
            <a:r>
              <a:rPr lang="fr-FR" sz="1050" dirty="0" err="1">
                <a:ea typeface="MS Mincho" pitchFamily="49" charset="-128"/>
              </a:rPr>
              <a:t>circle</a:t>
            </a:r>
            <a:r>
              <a:rPr lang="fr-FR" sz="1050" dirty="0">
                <a:ea typeface="MS Mincho" pitchFamily="49" charset="-128"/>
              </a:rPr>
              <a:t> r="100px" </a:t>
            </a:r>
            <a:r>
              <a:rPr lang="fr-FR" sz="1050" dirty="0" err="1">
                <a:ea typeface="MS Mincho" pitchFamily="49" charset="-128"/>
              </a:rPr>
              <a:t>cx</a:t>
            </a:r>
            <a:r>
              <a:rPr lang="fr-FR" sz="1050" dirty="0">
                <a:ea typeface="MS Mincho" pitchFamily="49" charset="-128"/>
              </a:rPr>
              <a:t>="350px" </a:t>
            </a:r>
            <a:r>
              <a:rPr lang="fr-FR" sz="1050" dirty="0" err="1">
                <a:ea typeface="MS Mincho" pitchFamily="49" charset="-128"/>
              </a:rPr>
              <a:t>cy</a:t>
            </a:r>
            <a:r>
              <a:rPr lang="fr-FR" sz="1050" dirty="0">
                <a:ea typeface="MS Mincho" pitchFamily="49" charset="-128"/>
              </a:rPr>
              <a:t>="350px" style="</a:t>
            </a:r>
            <a:r>
              <a:rPr lang="fr-FR" sz="1050" dirty="0" err="1">
                <a:ea typeface="MS Mincho" pitchFamily="49" charset="-128"/>
              </a:rPr>
              <a:t>fill:url</a:t>
            </a:r>
            <a:r>
              <a:rPr lang="fr-FR" sz="1050" dirty="0">
                <a:ea typeface="MS Mincho" pitchFamily="49" charset="-128"/>
              </a:rPr>
              <a:t>(#</a:t>
            </a:r>
            <a:r>
              <a:rPr lang="fr-FR" sz="1050" dirty="0" err="1">
                <a:ea typeface="MS Mincho" pitchFamily="49" charset="-128"/>
              </a:rPr>
              <a:t>lingrad</a:t>
            </a:r>
            <a:r>
              <a:rPr lang="fr-FR" sz="1050" dirty="0">
                <a:ea typeface="MS Mincho" pitchFamily="49" charset="-128"/>
              </a:rPr>
              <a:t>);" /&gt;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rect</a:t>
            </a:r>
            <a:r>
              <a:rPr lang="fr-FR" sz="1050" dirty="0">
                <a:ea typeface="MS Mincho" pitchFamily="49" charset="-128"/>
              </a:rPr>
              <a:t> x="50" y="50" </a:t>
            </a:r>
            <a:r>
              <a:rPr lang="fr-FR" sz="1050" dirty="0" err="1">
                <a:ea typeface="MS Mincho" pitchFamily="49" charset="-128"/>
              </a:rPr>
              <a:t>width</a:t>
            </a:r>
            <a:r>
              <a:rPr lang="fr-FR" sz="1050" dirty="0">
                <a:ea typeface="MS Mincho" pitchFamily="49" charset="-128"/>
              </a:rPr>
              <a:t>="200" </a:t>
            </a:r>
            <a:r>
              <a:rPr lang="fr-FR" sz="1050" dirty="0" err="1">
                <a:ea typeface="MS Mincho" pitchFamily="49" charset="-128"/>
              </a:rPr>
              <a:t>height</a:t>
            </a:r>
            <a:r>
              <a:rPr lang="fr-FR" sz="1050" dirty="0">
                <a:ea typeface="MS Mincho" pitchFamily="49" charset="-128"/>
              </a:rPr>
              <a:t>="100" style="</a:t>
            </a:r>
            <a:r>
              <a:rPr lang="fr-FR" sz="1050" dirty="0" err="1">
                <a:ea typeface="MS Mincho" pitchFamily="49" charset="-128"/>
              </a:rPr>
              <a:t>fill:url</a:t>
            </a:r>
            <a:r>
              <a:rPr lang="fr-FR" sz="1050" dirty="0">
                <a:ea typeface="MS Mincho" pitchFamily="49" charset="-128"/>
              </a:rPr>
              <a:t>(#</a:t>
            </a:r>
            <a:r>
              <a:rPr lang="fr-FR" sz="1050" dirty="0" err="1">
                <a:ea typeface="MS Mincho" pitchFamily="49" charset="-128"/>
              </a:rPr>
              <a:t>lingrad</a:t>
            </a:r>
            <a:r>
              <a:rPr lang="fr-FR" sz="1050" dirty="0">
                <a:ea typeface="MS Mincho" pitchFamily="49" charset="-128"/>
              </a:rPr>
              <a:t>); </a:t>
            </a:r>
            <a:r>
              <a:rPr lang="fr-FR" sz="1050" dirty="0" err="1">
                <a:ea typeface="MS Mincho" pitchFamily="49" charset="-128"/>
              </a:rPr>
              <a:t>stroke:blue</a:t>
            </a:r>
            <a:r>
              <a:rPr lang="fr-FR" sz="1050" dirty="0">
                <a:ea typeface="MS Mincho" pitchFamily="49" charset="-128"/>
              </a:rPr>
              <a:t>; stroke-</a:t>
            </a:r>
            <a:r>
              <a:rPr lang="fr-FR" sz="1050" dirty="0" err="1">
                <a:ea typeface="MS Mincho" pitchFamily="49" charset="-128"/>
              </a:rPr>
              <a:t>width</a:t>
            </a:r>
            <a:r>
              <a:rPr lang="fr-FR" sz="1050" dirty="0">
                <a:ea typeface="MS Mincho" pitchFamily="49" charset="-128"/>
              </a:rPr>
              <a:t>:10;" /&gt;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&gt;</a:t>
            </a:r>
          </a:p>
          <a:p>
            <a:pPr eaLnBrk="1" hangingPunct="1"/>
            <a:endParaRPr lang="fr-FR" sz="1050" dirty="0">
              <a:ea typeface="MS Mincho" pitchFamily="49" charset="-128"/>
            </a:endParaRPr>
          </a:p>
          <a:p>
            <a:pPr eaLnBrk="1" hangingPunct="1"/>
            <a:r>
              <a:rPr lang="fr-FR" sz="1050" b="1" dirty="0">
                <a:ea typeface="MS Mincho" pitchFamily="49" charset="-128"/>
              </a:rPr>
              <a:t>Exemples de codes combinés :</a:t>
            </a:r>
          </a:p>
          <a:p>
            <a:pPr eaLnBrk="1" hangingPunct="1"/>
            <a:r>
              <a:rPr lang="fr-FR" sz="1050" dirty="0">
                <a:ea typeface="MS Mincho" pitchFamily="49" charset="-128"/>
              </a:rPr>
              <a:t>http://www.w3schools.com/svg/svg_examples.asp</a:t>
            </a:r>
          </a:p>
          <a:p>
            <a:pPr eaLnBrk="1" hangingPunct="1"/>
            <a:r>
              <a:rPr lang="fr-FR" sz="1050" b="1" dirty="0">
                <a:ea typeface="MS Mincho" pitchFamily="49" charset="-128"/>
              </a:rPr>
              <a:t>Pour connaître presque tous les éléments SVG :</a:t>
            </a:r>
          </a:p>
          <a:p>
            <a:pPr eaLnBrk="1" hangingPunct="1"/>
            <a:r>
              <a:rPr lang="fr-FR" sz="1050" dirty="0">
                <a:ea typeface="MS Mincho" pitchFamily="49" charset="-128"/>
              </a:rPr>
              <a:t>http://www.w3schools.com/svg/svg_reference.asp</a:t>
            </a:r>
            <a:endParaRPr lang="fr-FR" sz="1050" dirty="0"/>
          </a:p>
        </p:txBody>
      </p:sp>
    </p:spTree>
    <p:extLst>
      <p:ext uri="{BB962C8B-B14F-4D97-AF65-F5344CB8AC3E}">
        <p14:creationId xmlns:p14="http://schemas.microsoft.com/office/powerpoint/2010/main" val="255828545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010" name="Rectangle 2"/>
          <p:cNvSpPr>
            <a:spLocks noGrp="1" noRot="1" noChangeAspect="1" noChangeArrowheads="1" noTextEdit="1"/>
          </p:cNvSpPr>
          <p:nvPr>
            <p:ph type="sldImg"/>
          </p:nvPr>
        </p:nvSpPr>
        <p:spPr>
          <a:ln/>
        </p:spPr>
      </p:sp>
      <p:sp>
        <p:nvSpPr>
          <p:cNvPr id="427011" name="Rectangle 3"/>
          <p:cNvSpPr>
            <a:spLocks noGrp="1" noChangeArrowheads="1"/>
          </p:cNvSpPr>
          <p:nvPr>
            <p:ph type="body" idx="1"/>
          </p:nvPr>
        </p:nvSpPr>
        <p:spPr>
          <a:noFill/>
        </p:spPr>
        <p:txBody>
          <a:bodyPr/>
          <a:lstStyle/>
          <a:p>
            <a:pPr eaLnBrk="1" hangingPunct="1"/>
            <a:endParaRPr lang="fr-FR" sz="1050" dirty="0"/>
          </a:p>
        </p:txBody>
      </p:sp>
    </p:spTree>
    <p:extLst>
      <p:ext uri="{BB962C8B-B14F-4D97-AF65-F5344CB8AC3E}">
        <p14:creationId xmlns:p14="http://schemas.microsoft.com/office/powerpoint/2010/main" val="1772015900"/>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010" name="Rectangle 2"/>
          <p:cNvSpPr>
            <a:spLocks noGrp="1" noRot="1" noChangeAspect="1" noChangeArrowheads="1" noTextEdit="1"/>
          </p:cNvSpPr>
          <p:nvPr>
            <p:ph type="sldImg"/>
          </p:nvPr>
        </p:nvSpPr>
        <p:spPr>
          <a:ln/>
        </p:spPr>
      </p:sp>
      <p:sp>
        <p:nvSpPr>
          <p:cNvPr id="427011" name="Rectangle 3"/>
          <p:cNvSpPr>
            <a:spLocks noGrp="1" noChangeArrowheads="1"/>
          </p:cNvSpPr>
          <p:nvPr>
            <p:ph type="body" idx="1"/>
          </p:nvPr>
        </p:nvSpPr>
        <p:spPr>
          <a:noFill/>
        </p:spPr>
        <p:txBody>
          <a:bodyPr/>
          <a:lstStyle/>
          <a:p>
            <a:pPr eaLnBrk="1" hangingPunct="1"/>
            <a:r>
              <a:rPr lang="fr-FR" sz="1050" b="1" dirty="0">
                <a:ea typeface="MS Mincho" pitchFamily="49" charset="-128"/>
              </a:rPr>
              <a:t>Exemples de filtres :</a:t>
            </a:r>
            <a:br>
              <a:rPr lang="fr-FR" sz="1050" b="1" dirty="0">
                <a:ea typeface="MS Mincho" pitchFamily="49" charset="-128"/>
              </a:rPr>
            </a:br>
            <a:r>
              <a:rPr lang="fr-FR" sz="1050" dirty="0">
                <a:ea typeface="MS Mincho" pitchFamily="49" charset="-128"/>
              </a:rPr>
              <a:t>&lt;?</a:t>
            </a:r>
            <a:r>
              <a:rPr lang="fr-FR" sz="1050" dirty="0" err="1">
                <a:ea typeface="MS Mincho" pitchFamily="49" charset="-128"/>
              </a:rPr>
              <a:t>xml</a:t>
            </a:r>
            <a:r>
              <a:rPr lang="fr-FR" sz="1050" dirty="0">
                <a:ea typeface="MS Mincho" pitchFamily="49" charset="-128"/>
              </a:rPr>
              <a:t> version="1.0" </a:t>
            </a:r>
            <a:r>
              <a:rPr lang="fr-FR" sz="1050" dirty="0" err="1">
                <a:ea typeface="MS Mincho" pitchFamily="49" charset="-128"/>
              </a:rPr>
              <a:t>encoding</a:t>
            </a:r>
            <a:r>
              <a:rPr lang="fr-FR" sz="1050" dirty="0">
                <a:ea typeface="MS Mincho" pitchFamily="49" charset="-128"/>
              </a:rPr>
              <a:t>="ISO-8859-1"?&gt;</a:t>
            </a:r>
            <a:br>
              <a:rPr lang="fr-FR" sz="1050" dirty="0">
                <a:ea typeface="MS Mincho" pitchFamily="49" charset="-128"/>
              </a:rPr>
            </a:br>
            <a:r>
              <a:rPr lang="fr-FR" sz="1050" dirty="0">
                <a:ea typeface="MS Mincho" pitchFamily="49" charset="-128"/>
              </a:rPr>
              <a:t>&lt;!DOCTYPE </a:t>
            </a:r>
            <a:r>
              <a:rPr lang="fr-FR" sz="1050" dirty="0" err="1">
                <a:ea typeface="MS Mincho" pitchFamily="49" charset="-128"/>
              </a:rPr>
              <a:t>svg</a:t>
            </a:r>
            <a:r>
              <a:rPr lang="fr-FR" sz="1050" dirty="0">
                <a:ea typeface="MS Mincho" pitchFamily="49" charset="-128"/>
              </a:rPr>
              <a:t> PUBLIC "-//W3C//DTD SVG 1.1//EN" "http://www.w3.org/Graphics/SVG/1.1/DTD/svg11.dtd"&gt;</a:t>
            </a:r>
            <a:br>
              <a:rPr lang="fr-FR" sz="1050" dirty="0">
                <a:ea typeface="MS Mincho" pitchFamily="49" charset="-128"/>
              </a:rPr>
            </a:br>
            <a:r>
              <a:rPr lang="fr-FR" sz="1050" dirty="0">
                <a:ea typeface="MS Mincho" pitchFamily="49" charset="-128"/>
              </a:rPr>
              <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 </a:t>
            </a:r>
            <a:r>
              <a:rPr lang="fr-FR" sz="1050" dirty="0" err="1">
                <a:ea typeface="MS Mincho" pitchFamily="49" charset="-128"/>
              </a:rPr>
              <a:t>width</a:t>
            </a:r>
            <a:r>
              <a:rPr lang="fr-FR" sz="1050" dirty="0">
                <a:ea typeface="MS Mincho" pitchFamily="49" charset="-128"/>
              </a:rPr>
              <a:t>="500" </a:t>
            </a:r>
            <a:r>
              <a:rPr lang="fr-FR" sz="1050" dirty="0" err="1">
                <a:ea typeface="MS Mincho" pitchFamily="49" charset="-128"/>
              </a:rPr>
              <a:t>height</a:t>
            </a:r>
            <a:r>
              <a:rPr lang="fr-FR" sz="1050" dirty="0">
                <a:ea typeface="MS Mincho" pitchFamily="49" charset="-128"/>
              </a:rPr>
              <a:t>="500" </a:t>
            </a:r>
            <a:r>
              <a:rPr lang="fr-FR" sz="1050" dirty="0" err="1">
                <a:ea typeface="MS Mincho" pitchFamily="49" charset="-128"/>
              </a:rPr>
              <a:t>viewBox</a:t>
            </a:r>
            <a:r>
              <a:rPr lang="fr-FR" sz="1050" dirty="0">
                <a:ea typeface="MS Mincho" pitchFamily="49" charset="-128"/>
              </a:rPr>
              <a:t>="0 0 500 </a:t>
            </a:r>
            <a:r>
              <a:rPr lang="fr-FR" sz="1050" dirty="0" err="1">
                <a:ea typeface="MS Mincho" pitchFamily="49" charset="-128"/>
              </a:rPr>
              <a:t>500</a:t>
            </a:r>
            <a:r>
              <a:rPr lang="fr-FR" sz="1050" dirty="0">
                <a:ea typeface="MS Mincho" pitchFamily="49" charset="-128"/>
              </a:rPr>
              <a:t>" version="1.1" </a:t>
            </a:r>
            <a:r>
              <a:rPr lang="fr-FR" sz="1050" dirty="0" err="1">
                <a:ea typeface="MS Mincho" pitchFamily="49" charset="-128"/>
              </a:rPr>
              <a:t>xmlns</a:t>
            </a:r>
            <a:r>
              <a:rPr lang="fr-FR" sz="1050" dirty="0">
                <a:ea typeface="MS Mincho" pitchFamily="49" charset="-128"/>
              </a:rPr>
              <a:t>="http://www.w3.org/2000/svg"&gt;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title</a:t>
            </a:r>
            <a:r>
              <a:rPr lang="fr-FR" sz="1050" dirty="0">
                <a:ea typeface="MS Mincho" pitchFamily="49" charset="-128"/>
              </a:rPr>
              <a:t>&gt; Filtres SVG &lt;/</a:t>
            </a:r>
            <a:r>
              <a:rPr lang="fr-FR" sz="1050" dirty="0" err="1">
                <a:ea typeface="MS Mincho" pitchFamily="49" charset="-128"/>
              </a:rPr>
              <a:t>title</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desc</a:t>
            </a:r>
            <a:r>
              <a:rPr lang="fr-FR" sz="1050" dirty="0">
                <a:ea typeface="MS Mincho" pitchFamily="49" charset="-128"/>
              </a:rPr>
              <a:t>&gt; Ceci est un exemple de filtres SVG ! &lt;/</a:t>
            </a:r>
            <a:r>
              <a:rPr lang="fr-FR" sz="1050" dirty="0" err="1">
                <a:ea typeface="MS Mincho" pitchFamily="49" charset="-128"/>
              </a:rPr>
              <a:t>desc</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defs</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filter</a:t>
            </a:r>
            <a:r>
              <a:rPr lang="fr-FR" sz="1050" dirty="0">
                <a:ea typeface="MS Mincho" pitchFamily="49" charset="-128"/>
              </a:rPr>
              <a:t> id="</a:t>
            </a:r>
            <a:r>
              <a:rPr lang="fr-FR" sz="1050" dirty="0" err="1">
                <a:ea typeface="MS Mincho" pitchFamily="49" charset="-128"/>
              </a:rPr>
              <a:t>blured</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feGaussianBlur</a:t>
            </a:r>
            <a:r>
              <a:rPr lang="fr-FR" sz="1050" dirty="0">
                <a:ea typeface="MS Mincho" pitchFamily="49" charset="-128"/>
              </a:rPr>
              <a:t> in="</a:t>
            </a:r>
            <a:r>
              <a:rPr lang="fr-FR" sz="1050" dirty="0" err="1">
                <a:ea typeface="MS Mincho" pitchFamily="49" charset="-128"/>
              </a:rPr>
              <a:t>SourceGraphic</a:t>
            </a:r>
            <a:r>
              <a:rPr lang="fr-FR" sz="1050" dirty="0">
                <a:ea typeface="MS Mincho" pitchFamily="49" charset="-128"/>
              </a:rPr>
              <a:t>" </a:t>
            </a:r>
            <a:r>
              <a:rPr lang="fr-FR" sz="1050" dirty="0" err="1">
                <a:ea typeface="MS Mincho" pitchFamily="49" charset="-128"/>
              </a:rPr>
              <a:t>stdDeviation</a:t>
            </a:r>
            <a:r>
              <a:rPr lang="fr-FR" sz="1050" dirty="0">
                <a:ea typeface="MS Mincho" pitchFamily="49" charset="-128"/>
              </a:rPr>
              <a:t>="5" /&gt;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feOffset</a:t>
            </a:r>
            <a:r>
              <a:rPr lang="fr-FR" sz="1050" dirty="0">
                <a:ea typeface="MS Mincho" pitchFamily="49" charset="-128"/>
              </a:rPr>
              <a:t> </a:t>
            </a:r>
            <a:r>
              <a:rPr lang="fr-FR" sz="1050" dirty="0" err="1">
                <a:ea typeface="MS Mincho" pitchFamily="49" charset="-128"/>
              </a:rPr>
              <a:t>dx</a:t>
            </a:r>
            <a:r>
              <a:rPr lang="fr-FR" sz="1050" dirty="0">
                <a:ea typeface="MS Mincho" pitchFamily="49" charset="-128"/>
              </a:rPr>
              <a:t>="5" </a:t>
            </a:r>
            <a:r>
              <a:rPr lang="fr-FR" sz="1050" dirty="0" err="1">
                <a:ea typeface="MS Mincho" pitchFamily="49" charset="-128"/>
              </a:rPr>
              <a:t>dy</a:t>
            </a:r>
            <a:r>
              <a:rPr lang="fr-FR" sz="1050" dirty="0">
                <a:ea typeface="MS Mincho" pitchFamily="49" charset="-128"/>
              </a:rPr>
              <a:t>="5"/&gt;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filter</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defs</a:t>
            </a:r>
            <a:r>
              <a:rPr lang="fr-FR" sz="1050" dirty="0">
                <a:ea typeface="MS Mincho" pitchFamily="49" charset="-128"/>
              </a:rPr>
              <a:t>&gt;</a:t>
            </a:r>
            <a:br>
              <a:rPr lang="fr-FR" sz="1050" dirty="0">
                <a:ea typeface="MS Mincho" pitchFamily="49" charset="-128"/>
              </a:rPr>
            </a:br>
            <a:r>
              <a:rPr lang="fr-FR" sz="1050" dirty="0">
                <a:ea typeface="MS Mincho" pitchFamily="49" charset="-128"/>
              </a:rPr>
              <a:t>  &lt;ellipse </a:t>
            </a:r>
            <a:r>
              <a:rPr lang="fr-FR" sz="1050" dirty="0" err="1">
                <a:ea typeface="MS Mincho" pitchFamily="49" charset="-128"/>
              </a:rPr>
              <a:t>cx</a:t>
            </a:r>
            <a:r>
              <a:rPr lang="fr-FR" sz="1050" dirty="0">
                <a:ea typeface="MS Mincho" pitchFamily="49" charset="-128"/>
              </a:rPr>
              <a:t>="100" </a:t>
            </a:r>
            <a:r>
              <a:rPr lang="fr-FR" sz="1050" dirty="0" err="1">
                <a:ea typeface="MS Mincho" pitchFamily="49" charset="-128"/>
              </a:rPr>
              <a:t>cy</a:t>
            </a:r>
            <a:r>
              <a:rPr lang="fr-FR" sz="1050" dirty="0">
                <a:ea typeface="MS Mincho" pitchFamily="49" charset="-128"/>
              </a:rPr>
              <a:t>="300" </a:t>
            </a:r>
            <a:r>
              <a:rPr lang="fr-FR" sz="1050" dirty="0" err="1">
                <a:ea typeface="MS Mincho" pitchFamily="49" charset="-128"/>
              </a:rPr>
              <a:t>rx</a:t>
            </a:r>
            <a:r>
              <a:rPr lang="fr-FR" sz="1050" dirty="0">
                <a:ea typeface="MS Mincho" pitchFamily="49" charset="-128"/>
              </a:rPr>
              <a:t>="50" </a:t>
            </a:r>
            <a:r>
              <a:rPr lang="fr-FR" sz="1050" dirty="0" err="1">
                <a:ea typeface="MS Mincho" pitchFamily="49" charset="-128"/>
              </a:rPr>
              <a:t>ry</a:t>
            </a:r>
            <a:r>
              <a:rPr lang="fr-FR" sz="1050" dirty="0">
                <a:ea typeface="MS Mincho" pitchFamily="49" charset="-128"/>
              </a:rPr>
              <a:t>="100" style="</a:t>
            </a:r>
            <a:r>
              <a:rPr lang="fr-FR" sz="1050" dirty="0" err="1">
                <a:ea typeface="MS Mincho" pitchFamily="49" charset="-128"/>
              </a:rPr>
              <a:t>opacity</a:t>
            </a:r>
            <a:r>
              <a:rPr lang="fr-FR" sz="1050" dirty="0">
                <a:ea typeface="MS Mincho" pitchFamily="49" charset="-128"/>
              </a:rPr>
              <a:t>:50%;</a:t>
            </a:r>
            <a:r>
              <a:rPr lang="fr-FR" sz="1050" dirty="0" err="1">
                <a:ea typeface="MS Mincho" pitchFamily="49" charset="-128"/>
              </a:rPr>
              <a:t>fill:black</a:t>
            </a:r>
            <a:r>
              <a:rPr lang="fr-FR" sz="1050" dirty="0">
                <a:ea typeface="MS Mincho" pitchFamily="49" charset="-128"/>
              </a:rPr>
              <a:t>; </a:t>
            </a:r>
            <a:r>
              <a:rPr lang="fr-FR" sz="1050" dirty="0" err="1">
                <a:ea typeface="MS Mincho" pitchFamily="49" charset="-128"/>
              </a:rPr>
              <a:t>stroke:black</a:t>
            </a:r>
            <a:r>
              <a:rPr lang="fr-FR" sz="1050" dirty="0">
                <a:ea typeface="MS Mincho" pitchFamily="49" charset="-128"/>
              </a:rPr>
              <a:t>; stroke-</a:t>
            </a:r>
            <a:r>
              <a:rPr lang="fr-FR" sz="1050" dirty="0" err="1">
                <a:ea typeface="MS Mincho" pitchFamily="49" charset="-128"/>
              </a:rPr>
              <a:t>width</a:t>
            </a:r>
            <a:r>
              <a:rPr lang="fr-FR" sz="1050" dirty="0">
                <a:ea typeface="MS Mincho" pitchFamily="49" charset="-128"/>
              </a:rPr>
              <a:t>:1;</a:t>
            </a:r>
            <a:r>
              <a:rPr lang="fr-FR" sz="1050" dirty="0" err="1">
                <a:ea typeface="MS Mincho" pitchFamily="49" charset="-128"/>
              </a:rPr>
              <a:t>filter:url</a:t>
            </a:r>
            <a:r>
              <a:rPr lang="fr-FR" sz="1050" dirty="0">
                <a:ea typeface="MS Mincho" pitchFamily="49" charset="-128"/>
              </a:rPr>
              <a:t>(#</a:t>
            </a:r>
            <a:r>
              <a:rPr lang="fr-FR" sz="1050" dirty="0" err="1">
                <a:ea typeface="MS Mincho" pitchFamily="49" charset="-128"/>
              </a:rPr>
              <a:t>blured</a:t>
            </a:r>
            <a:r>
              <a:rPr lang="fr-FR" sz="1050" dirty="0">
                <a:ea typeface="MS Mincho" pitchFamily="49" charset="-128"/>
              </a:rPr>
              <a:t>);" /&gt;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polyline</a:t>
            </a:r>
            <a:r>
              <a:rPr lang="fr-FR" sz="1050" dirty="0">
                <a:ea typeface="MS Mincho" pitchFamily="49" charset="-128"/>
              </a:rPr>
              <a:t> points="225,225 275,225 275,275 225,275" style="</a:t>
            </a:r>
            <a:r>
              <a:rPr lang="fr-FR" sz="1050" dirty="0" err="1">
                <a:ea typeface="MS Mincho" pitchFamily="49" charset="-128"/>
              </a:rPr>
              <a:t>fill:none</a:t>
            </a:r>
            <a:r>
              <a:rPr lang="fr-FR" sz="1050" dirty="0">
                <a:ea typeface="MS Mincho" pitchFamily="49" charset="-128"/>
              </a:rPr>
              <a:t>; </a:t>
            </a:r>
            <a:r>
              <a:rPr lang="fr-FR" sz="1050" dirty="0" err="1">
                <a:ea typeface="MS Mincho" pitchFamily="49" charset="-128"/>
              </a:rPr>
              <a:t>stroke:black</a:t>
            </a:r>
            <a:r>
              <a:rPr lang="fr-FR" sz="1050" dirty="0">
                <a:ea typeface="MS Mincho" pitchFamily="49" charset="-128"/>
              </a:rPr>
              <a:t>; stroke-</a:t>
            </a:r>
            <a:r>
              <a:rPr lang="fr-FR" sz="1050" dirty="0" err="1">
                <a:ea typeface="MS Mincho" pitchFamily="49" charset="-128"/>
              </a:rPr>
              <a:t>width</a:t>
            </a:r>
            <a:r>
              <a:rPr lang="fr-FR" sz="1050" dirty="0">
                <a:ea typeface="MS Mincho" pitchFamily="49" charset="-128"/>
              </a:rPr>
              <a:t>:1;</a:t>
            </a:r>
            <a:r>
              <a:rPr lang="fr-FR" sz="1050" dirty="0" err="1">
                <a:ea typeface="MS Mincho" pitchFamily="49" charset="-128"/>
              </a:rPr>
              <a:t>filter:url</a:t>
            </a:r>
            <a:r>
              <a:rPr lang="fr-FR" sz="1050" dirty="0">
                <a:ea typeface="MS Mincho" pitchFamily="49" charset="-128"/>
              </a:rPr>
              <a:t>(#</a:t>
            </a:r>
            <a:r>
              <a:rPr lang="fr-FR" sz="1050" dirty="0" err="1">
                <a:ea typeface="MS Mincho" pitchFamily="49" charset="-128"/>
              </a:rPr>
              <a:t>blured</a:t>
            </a:r>
            <a:r>
              <a:rPr lang="fr-FR" sz="1050" dirty="0">
                <a:ea typeface="MS Mincho" pitchFamily="49" charset="-128"/>
              </a:rPr>
              <a:t>);" /&gt;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&gt;</a:t>
            </a:r>
            <a:endParaRPr lang="fr-FR" sz="1050" dirty="0"/>
          </a:p>
        </p:txBody>
      </p:sp>
    </p:spTree>
    <p:extLst>
      <p:ext uri="{BB962C8B-B14F-4D97-AF65-F5344CB8AC3E}">
        <p14:creationId xmlns:p14="http://schemas.microsoft.com/office/powerpoint/2010/main" val="343549515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058" name="Rectangle 2"/>
          <p:cNvSpPr>
            <a:spLocks noGrp="1" noRot="1" noChangeAspect="1" noChangeArrowheads="1" noTextEdit="1"/>
          </p:cNvSpPr>
          <p:nvPr>
            <p:ph type="sldImg"/>
          </p:nvPr>
        </p:nvSpPr>
        <p:spPr>
          <a:ln/>
        </p:spPr>
      </p:sp>
      <p:sp>
        <p:nvSpPr>
          <p:cNvPr id="429059" name="Rectangle 3"/>
          <p:cNvSpPr>
            <a:spLocks noGrp="1" noChangeArrowheads="1"/>
          </p:cNvSpPr>
          <p:nvPr>
            <p:ph type="body" idx="1"/>
          </p:nvPr>
        </p:nvSpPr>
        <p:spPr>
          <a:noFill/>
        </p:spPr>
        <p:txBody>
          <a:bodyPr/>
          <a:lstStyle/>
          <a:p>
            <a:pPr eaLnBrk="1" hangingPunct="1"/>
            <a:r>
              <a:rPr lang="fr-FR" sz="1050" b="1" dirty="0">
                <a:ea typeface="MS Mincho" pitchFamily="49" charset="-128"/>
              </a:rPr>
              <a:t>Exemple</a:t>
            </a:r>
            <a:r>
              <a:rPr lang="fr-FR" sz="1050" b="1" baseline="0" dirty="0">
                <a:ea typeface="MS Mincho" pitchFamily="49" charset="-128"/>
              </a:rPr>
              <a:t> </a:t>
            </a:r>
            <a:r>
              <a:rPr lang="fr-FR" sz="1050" b="1" dirty="0">
                <a:ea typeface="MS Mincho" pitchFamily="49" charset="-128"/>
              </a:rPr>
              <a:t>d'effet visuel de fondu :</a:t>
            </a:r>
            <a:br>
              <a:rPr lang="fr-FR" sz="1050" b="1" dirty="0">
                <a:ea typeface="MS Mincho" pitchFamily="49" charset="-128"/>
              </a:rPr>
            </a:br>
            <a:r>
              <a:rPr lang="fr-FR" sz="1050" dirty="0">
                <a:ea typeface="MS Mincho" pitchFamily="49" charset="-128"/>
              </a:rPr>
              <a:t>&lt;?</a:t>
            </a:r>
            <a:r>
              <a:rPr lang="fr-FR" sz="1050" dirty="0" err="1">
                <a:ea typeface="MS Mincho" pitchFamily="49" charset="-128"/>
              </a:rPr>
              <a:t>xml</a:t>
            </a:r>
            <a:r>
              <a:rPr lang="fr-FR" sz="1050" dirty="0">
                <a:ea typeface="MS Mincho" pitchFamily="49" charset="-128"/>
              </a:rPr>
              <a:t> version="1.0" </a:t>
            </a:r>
            <a:r>
              <a:rPr lang="fr-FR" sz="1050" dirty="0" err="1">
                <a:ea typeface="MS Mincho" pitchFamily="49" charset="-128"/>
              </a:rPr>
              <a:t>standalone</a:t>
            </a:r>
            <a:r>
              <a:rPr lang="fr-FR" sz="1050" dirty="0">
                <a:ea typeface="MS Mincho" pitchFamily="49" charset="-128"/>
              </a:rPr>
              <a:t>="no"?&gt;</a:t>
            </a:r>
            <a:br>
              <a:rPr lang="fr-FR" sz="1050" dirty="0">
                <a:ea typeface="MS Mincho" pitchFamily="49" charset="-128"/>
              </a:rPr>
            </a:br>
            <a:r>
              <a:rPr lang="fr-FR" sz="1050" dirty="0">
                <a:ea typeface="MS Mincho" pitchFamily="49" charset="-128"/>
              </a:rPr>
              <a:t>&lt;!DOCTYPE </a:t>
            </a:r>
            <a:r>
              <a:rPr lang="fr-FR" sz="1050" dirty="0" err="1">
                <a:ea typeface="MS Mincho" pitchFamily="49" charset="-128"/>
              </a:rPr>
              <a:t>svg</a:t>
            </a:r>
            <a:r>
              <a:rPr lang="fr-FR" sz="1050" dirty="0">
                <a:ea typeface="MS Mincho" pitchFamily="49" charset="-128"/>
              </a:rPr>
              <a:t> PUBLIC "-//W3C//DTD SVG 1.1//EN" "http://www.w3.org/Graphics/SVG/1.1/DTD/svg11.dtd"&gt;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 </a:t>
            </a:r>
            <a:r>
              <a:rPr lang="fr-FR" sz="1050" dirty="0" err="1">
                <a:ea typeface="MS Mincho" pitchFamily="49" charset="-128"/>
              </a:rPr>
              <a:t>width</a:t>
            </a:r>
            <a:r>
              <a:rPr lang="fr-FR" sz="1050" dirty="0">
                <a:ea typeface="MS Mincho" pitchFamily="49" charset="-128"/>
              </a:rPr>
              <a:t>="100%" </a:t>
            </a:r>
            <a:r>
              <a:rPr lang="fr-FR" sz="1050" dirty="0" err="1">
                <a:ea typeface="MS Mincho" pitchFamily="49" charset="-128"/>
              </a:rPr>
              <a:t>height</a:t>
            </a:r>
            <a:r>
              <a:rPr lang="fr-FR" sz="1050" dirty="0">
                <a:ea typeface="MS Mincho" pitchFamily="49" charset="-128"/>
              </a:rPr>
              <a:t>="100%" version="1.1" </a:t>
            </a:r>
            <a:r>
              <a:rPr lang="fr-FR" sz="1050" dirty="0" err="1">
                <a:ea typeface="MS Mincho" pitchFamily="49" charset="-128"/>
              </a:rPr>
              <a:t>xmlns</a:t>
            </a:r>
            <a:r>
              <a:rPr lang="fr-FR" sz="1050" dirty="0">
                <a:ea typeface="MS Mincho" pitchFamily="49" charset="-128"/>
              </a:rPr>
              <a:t>="http://www.w3.org/2000/svg"&gt;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rect</a:t>
            </a:r>
            <a:r>
              <a:rPr lang="fr-FR" sz="1050" dirty="0">
                <a:ea typeface="MS Mincho" pitchFamily="49" charset="-128"/>
              </a:rPr>
              <a:t> x="20" y="20" </a:t>
            </a:r>
            <a:r>
              <a:rPr lang="fr-FR" sz="1050" dirty="0" err="1">
                <a:ea typeface="MS Mincho" pitchFamily="49" charset="-128"/>
              </a:rPr>
              <a:t>width</a:t>
            </a:r>
            <a:r>
              <a:rPr lang="fr-FR" sz="1050" dirty="0">
                <a:ea typeface="MS Mincho" pitchFamily="49" charset="-128"/>
              </a:rPr>
              <a:t>="250" </a:t>
            </a:r>
            <a:r>
              <a:rPr lang="fr-FR" sz="1050" dirty="0" err="1">
                <a:ea typeface="MS Mincho" pitchFamily="49" charset="-128"/>
              </a:rPr>
              <a:t>height</a:t>
            </a:r>
            <a:r>
              <a:rPr lang="fr-FR" sz="1050" dirty="0">
                <a:ea typeface="MS Mincho" pitchFamily="49" charset="-128"/>
              </a:rPr>
              <a:t>="250" style="</a:t>
            </a:r>
            <a:r>
              <a:rPr lang="fr-FR" sz="1050" dirty="0" err="1">
                <a:ea typeface="MS Mincho" pitchFamily="49" charset="-128"/>
              </a:rPr>
              <a:t>fill:blue</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animate</a:t>
            </a:r>
            <a:r>
              <a:rPr lang="fr-FR" sz="1050" dirty="0">
                <a:ea typeface="MS Mincho" pitchFamily="49" charset="-128"/>
              </a:rPr>
              <a:t> </a:t>
            </a:r>
            <a:r>
              <a:rPr lang="fr-FR" sz="1050" dirty="0" err="1">
                <a:ea typeface="MS Mincho" pitchFamily="49" charset="-128"/>
              </a:rPr>
              <a:t>attributeType</a:t>
            </a:r>
            <a:r>
              <a:rPr lang="fr-FR" sz="1050" dirty="0">
                <a:ea typeface="MS Mincho" pitchFamily="49" charset="-128"/>
              </a:rPr>
              <a:t>="CSS" </a:t>
            </a:r>
            <a:r>
              <a:rPr lang="fr-FR" sz="1050" dirty="0" err="1">
                <a:ea typeface="MS Mincho" pitchFamily="49" charset="-128"/>
              </a:rPr>
              <a:t>attributeName</a:t>
            </a:r>
            <a:r>
              <a:rPr lang="fr-FR" sz="1050" dirty="0">
                <a:ea typeface="MS Mincho" pitchFamily="49" charset="-128"/>
              </a:rPr>
              <a:t>="</a:t>
            </a:r>
            <a:r>
              <a:rPr lang="fr-FR" sz="1050" dirty="0" err="1">
                <a:ea typeface="MS Mincho" pitchFamily="49" charset="-128"/>
              </a:rPr>
              <a:t>opacity</a:t>
            </a:r>
            <a:r>
              <a:rPr lang="fr-FR" sz="1050" dirty="0">
                <a:ea typeface="MS Mincho" pitchFamily="49" charset="-128"/>
              </a:rPr>
              <a:t>" </a:t>
            </a:r>
            <a:r>
              <a:rPr lang="fr-FR" sz="1050" dirty="0" err="1">
                <a:ea typeface="MS Mincho" pitchFamily="49" charset="-128"/>
              </a:rPr>
              <a:t>from</a:t>
            </a:r>
            <a:r>
              <a:rPr lang="fr-FR" sz="1050" dirty="0">
                <a:ea typeface="MS Mincho" pitchFamily="49" charset="-128"/>
              </a:rPr>
              <a:t>="1" to="0" dur="3s" </a:t>
            </a:r>
            <a:r>
              <a:rPr lang="fr-FR" sz="1050" dirty="0" err="1">
                <a:ea typeface="MS Mincho" pitchFamily="49" charset="-128"/>
              </a:rPr>
              <a:t>repeatCount</a:t>
            </a:r>
            <a:r>
              <a:rPr lang="fr-FR" sz="1050" dirty="0">
                <a:ea typeface="MS Mincho" pitchFamily="49" charset="-128"/>
              </a:rPr>
              <a:t>="3" /&gt;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rect</a:t>
            </a:r>
            <a:r>
              <a:rPr lang="fr-FR" sz="1050" dirty="0">
                <a:ea typeface="MS Mincho" pitchFamily="49" charset="-128"/>
              </a:rPr>
              <a:t>&gt;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&gt;</a:t>
            </a:r>
          </a:p>
          <a:p>
            <a:pPr eaLnBrk="1" hangingPunct="1"/>
            <a:endParaRPr lang="fr-FR" sz="1050" dirty="0">
              <a:ea typeface="MS Mincho" pitchFamily="49" charset="-128"/>
            </a:endParaRPr>
          </a:p>
          <a:p>
            <a:pPr eaLnBrk="1" hangingPunct="1"/>
            <a:r>
              <a:rPr lang="fr-FR" sz="1050" b="1" dirty="0">
                <a:ea typeface="MS Mincho" pitchFamily="49" charset="-128"/>
              </a:rPr>
              <a:t>Exemple de code d'animation :</a:t>
            </a:r>
            <a:br>
              <a:rPr lang="fr-FR" sz="1050" b="1" dirty="0">
                <a:ea typeface="MS Mincho" pitchFamily="49" charset="-128"/>
              </a:rPr>
            </a:br>
            <a:r>
              <a:rPr lang="fr-FR" sz="1050" dirty="0">
                <a:ea typeface="MS Mincho" pitchFamily="49" charset="-128"/>
              </a:rPr>
              <a:t>&lt;?</a:t>
            </a:r>
            <a:r>
              <a:rPr lang="fr-FR" sz="1050" dirty="0" err="1">
                <a:ea typeface="MS Mincho" pitchFamily="49" charset="-128"/>
              </a:rPr>
              <a:t>xml</a:t>
            </a:r>
            <a:r>
              <a:rPr lang="fr-FR" sz="1050" dirty="0">
                <a:ea typeface="MS Mincho" pitchFamily="49" charset="-128"/>
              </a:rPr>
              <a:t> version="1.0" </a:t>
            </a:r>
            <a:r>
              <a:rPr lang="fr-FR" sz="1050" dirty="0" err="1">
                <a:ea typeface="MS Mincho" pitchFamily="49" charset="-128"/>
              </a:rPr>
              <a:t>standalone</a:t>
            </a:r>
            <a:r>
              <a:rPr lang="fr-FR" sz="1050" dirty="0">
                <a:ea typeface="MS Mincho" pitchFamily="49" charset="-128"/>
              </a:rPr>
              <a:t>="no"?&gt;</a:t>
            </a:r>
            <a:br>
              <a:rPr lang="fr-FR" sz="1050" dirty="0">
                <a:ea typeface="MS Mincho" pitchFamily="49" charset="-128"/>
              </a:rPr>
            </a:br>
            <a:r>
              <a:rPr lang="fr-FR" sz="1050" dirty="0">
                <a:ea typeface="MS Mincho" pitchFamily="49" charset="-128"/>
              </a:rPr>
              <a:t>&lt;!DOCTYPE </a:t>
            </a:r>
            <a:r>
              <a:rPr lang="fr-FR" sz="1050" dirty="0" err="1">
                <a:ea typeface="MS Mincho" pitchFamily="49" charset="-128"/>
              </a:rPr>
              <a:t>svg</a:t>
            </a:r>
            <a:r>
              <a:rPr lang="fr-FR" sz="1050" dirty="0">
                <a:ea typeface="MS Mincho" pitchFamily="49" charset="-128"/>
              </a:rPr>
              <a:t> PUBLIC "-//W3C//DTD SVG 1.1//EN" "http://www.w3.org/Graphics/SVG/1.1/DTD/svg11.dtd"&gt;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 </a:t>
            </a:r>
            <a:r>
              <a:rPr lang="fr-FR" sz="1050" dirty="0" err="1">
                <a:ea typeface="MS Mincho" pitchFamily="49" charset="-128"/>
              </a:rPr>
              <a:t>width</a:t>
            </a:r>
            <a:r>
              <a:rPr lang="fr-FR" sz="1050" dirty="0">
                <a:ea typeface="MS Mincho" pitchFamily="49" charset="-128"/>
              </a:rPr>
              <a:t>="100%" </a:t>
            </a:r>
            <a:r>
              <a:rPr lang="fr-FR" sz="1050" dirty="0" err="1">
                <a:ea typeface="MS Mincho" pitchFamily="49" charset="-128"/>
              </a:rPr>
              <a:t>height</a:t>
            </a:r>
            <a:r>
              <a:rPr lang="fr-FR" sz="1050" dirty="0">
                <a:ea typeface="MS Mincho" pitchFamily="49" charset="-128"/>
              </a:rPr>
              <a:t>="100%" version="1.1" </a:t>
            </a:r>
            <a:r>
              <a:rPr lang="fr-FR" sz="1050" dirty="0" err="1">
                <a:ea typeface="MS Mincho" pitchFamily="49" charset="-128"/>
              </a:rPr>
              <a:t>xmlns</a:t>
            </a:r>
            <a:r>
              <a:rPr lang="fr-FR" sz="1050" dirty="0">
                <a:ea typeface="MS Mincho" pitchFamily="49" charset="-128"/>
              </a:rPr>
              <a:t>="http://www.w3.org/2000/svg"&gt;</a:t>
            </a:r>
            <a:br>
              <a:rPr lang="fr-FR" sz="1050" dirty="0">
                <a:ea typeface="MS Mincho" pitchFamily="49" charset="-128"/>
              </a:rPr>
            </a:br>
            <a:r>
              <a:rPr lang="fr-FR" sz="1050" dirty="0">
                <a:ea typeface="MS Mincho" pitchFamily="49" charset="-128"/>
              </a:rPr>
              <a:t>  &lt;g </a:t>
            </a:r>
            <a:r>
              <a:rPr lang="fr-FR" sz="1050" dirty="0" err="1">
                <a:ea typeface="MS Mincho" pitchFamily="49" charset="-128"/>
              </a:rPr>
              <a:t>transform</a:t>
            </a:r>
            <a:r>
              <a:rPr lang="fr-FR" sz="1050" dirty="0">
                <a:ea typeface="MS Mincho" pitchFamily="49" charset="-128"/>
              </a:rPr>
              <a:t>="translate(80,150)"&gt;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text</a:t>
            </a:r>
            <a:r>
              <a:rPr lang="fr-FR" sz="1050" dirty="0">
                <a:ea typeface="MS Mincho" pitchFamily="49" charset="-128"/>
              </a:rPr>
              <a:t> id="</a:t>
            </a:r>
            <a:r>
              <a:rPr lang="fr-FR" sz="1050" dirty="0" err="1">
                <a:ea typeface="MS Mincho" pitchFamily="49" charset="-128"/>
              </a:rPr>
              <a:t>TextElement</a:t>
            </a:r>
            <a:r>
              <a:rPr lang="fr-FR" sz="1050" dirty="0">
                <a:ea typeface="MS Mincho" pitchFamily="49" charset="-128"/>
              </a:rPr>
              <a:t>" x="0" y="0" style="</a:t>
            </a:r>
            <a:r>
              <a:rPr lang="fr-FR" sz="1050" dirty="0" err="1">
                <a:ea typeface="MS Mincho" pitchFamily="49" charset="-128"/>
              </a:rPr>
              <a:t>font-family:Verdana;font-size</a:t>
            </a:r>
            <a:r>
              <a:rPr lang="fr-FR" sz="1050" dirty="0">
                <a:ea typeface="MS Mincho" pitchFamily="49" charset="-128"/>
              </a:rPr>
              <a:t>:18"&gt; C'est du SVG ! &lt;</a:t>
            </a:r>
            <a:r>
              <a:rPr lang="fr-FR" sz="1050" dirty="0" err="1">
                <a:ea typeface="MS Mincho" pitchFamily="49" charset="-128"/>
              </a:rPr>
              <a:t>animateMotion</a:t>
            </a:r>
            <a:r>
              <a:rPr lang="fr-FR" sz="1050" dirty="0">
                <a:ea typeface="MS Mincho" pitchFamily="49" charset="-128"/>
              </a:rPr>
              <a:t> </a:t>
            </a:r>
            <a:r>
              <a:rPr lang="fr-FR" sz="1050" dirty="0" err="1">
                <a:ea typeface="MS Mincho" pitchFamily="49" charset="-128"/>
              </a:rPr>
              <a:t>path</a:t>
            </a:r>
            <a:r>
              <a:rPr lang="fr-FR" sz="1050" dirty="0">
                <a:ea typeface="MS Mincho" pitchFamily="49" charset="-128"/>
              </a:rPr>
              <a:t>="M 0 0 L 80 150" dur="5s" </a:t>
            </a:r>
            <a:r>
              <a:rPr lang="fr-FR" sz="1050" dirty="0" err="1">
                <a:ea typeface="MS Mincho" pitchFamily="49" charset="-128"/>
              </a:rPr>
              <a:t>fill</a:t>
            </a:r>
            <a:r>
              <a:rPr lang="fr-FR" sz="1050" dirty="0">
                <a:ea typeface="MS Mincho" pitchFamily="49" charset="-128"/>
              </a:rPr>
              <a:t>="</a:t>
            </a:r>
            <a:r>
              <a:rPr lang="fr-FR" sz="1050" dirty="0" err="1">
                <a:ea typeface="MS Mincho" pitchFamily="49" charset="-128"/>
              </a:rPr>
              <a:t>freeze</a:t>
            </a:r>
            <a:r>
              <a:rPr lang="fr-FR" sz="1050" dirty="0">
                <a:ea typeface="MS Mincho" pitchFamily="49" charset="-128"/>
              </a:rPr>
              <a:t>"/&gt;</a:t>
            </a:r>
            <a:br>
              <a:rPr lang="fr-FR" sz="1050" dirty="0">
                <a:ea typeface="MS Mincho" pitchFamily="49" charset="-128"/>
              </a:rPr>
            </a:br>
            <a:r>
              <a:rPr lang="fr-FR" sz="1050" dirty="0">
                <a:ea typeface="MS Mincho" pitchFamily="49" charset="-128"/>
              </a:rPr>
              <a:t>    &lt;/</a:t>
            </a:r>
            <a:r>
              <a:rPr lang="fr-FR" sz="1050" dirty="0" err="1">
                <a:ea typeface="MS Mincho" pitchFamily="49" charset="-128"/>
              </a:rPr>
              <a:t>text</a:t>
            </a:r>
            <a:r>
              <a:rPr lang="fr-FR" sz="1050" dirty="0">
                <a:ea typeface="MS Mincho" pitchFamily="49" charset="-128"/>
              </a:rPr>
              <a:t>&gt;</a:t>
            </a:r>
            <a:br>
              <a:rPr lang="fr-FR" sz="1050" dirty="0">
                <a:ea typeface="MS Mincho" pitchFamily="49" charset="-128"/>
              </a:rPr>
            </a:br>
            <a:r>
              <a:rPr lang="fr-FR" sz="1050" dirty="0">
                <a:ea typeface="MS Mincho" pitchFamily="49" charset="-128"/>
              </a:rPr>
              <a:t>  &lt;/g&gt;</a:t>
            </a:r>
            <a:br>
              <a:rPr lang="fr-FR" sz="1050" dirty="0">
                <a:ea typeface="MS Mincho" pitchFamily="49" charset="-128"/>
              </a:rPr>
            </a:br>
            <a:r>
              <a:rPr lang="fr-FR" sz="1050" dirty="0">
                <a:ea typeface="MS Mincho" pitchFamily="49" charset="-128"/>
              </a:rPr>
              <a:t>&lt;/</a:t>
            </a:r>
            <a:r>
              <a:rPr lang="fr-FR" sz="1050" dirty="0" err="1">
                <a:ea typeface="MS Mincho" pitchFamily="49" charset="-128"/>
              </a:rPr>
              <a:t>svg</a:t>
            </a:r>
            <a:r>
              <a:rPr lang="fr-FR" sz="1050" dirty="0">
                <a:ea typeface="MS Mincho" pitchFamily="49" charset="-128"/>
              </a:rPr>
              <a:t>&gt;</a:t>
            </a:r>
            <a:endParaRPr lang="fr-FR" sz="1050" dirty="0"/>
          </a:p>
        </p:txBody>
      </p:sp>
    </p:spTree>
    <p:extLst>
      <p:ext uri="{BB962C8B-B14F-4D97-AF65-F5344CB8AC3E}">
        <p14:creationId xmlns:p14="http://schemas.microsoft.com/office/powerpoint/2010/main" val="7064962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Rectangle 2"/>
          <p:cNvSpPr>
            <a:spLocks noGrp="1" noRot="1" noChangeAspect="1" noChangeArrowheads="1" noTextEdit="1"/>
          </p:cNvSpPr>
          <p:nvPr>
            <p:ph type="sldImg"/>
          </p:nvPr>
        </p:nvSpPr>
        <p:spPr>
          <a:ln/>
        </p:spPr>
      </p:sp>
      <p:sp>
        <p:nvSpPr>
          <p:cNvPr id="430083" name="Rectangle 3"/>
          <p:cNvSpPr>
            <a:spLocks noGrp="1" noChangeArrowheads="1"/>
          </p:cNvSpPr>
          <p:nvPr>
            <p:ph type="body" idx="1"/>
          </p:nvPr>
        </p:nvSpPr>
        <p:spPr>
          <a:noFill/>
        </p:spPr>
        <p:txBody>
          <a:bodyPr>
            <a:normAutofit fontScale="85000" lnSpcReduction="20000"/>
          </a:bodyPr>
          <a:lstStyle/>
          <a:p>
            <a:pPr eaLnBrk="1" hangingPunct="1"/>
            <a:r>
              <a:rPr lang="fr-FR" sz="1050" b="1" dirty="0"/>
              <a:t>Exemple de génération multi-formats :</a:t>
            </a:r>
            <a:br>
              <a:rPr lang="fr-FR" sz="1050" b="1" dirty="0"/>
            </a:br>
            <a:r>
              <a:rPr lang="fr-FR" sz="1050" dirty="0"/>
              <a:t>&lt;?</a:t>
            </a:r>
            <a:r>
              <a:rPr lang="fr-FR" sz="1050" dirty="0" err="1"/>
              <a:t>xml</a:t>
            </a:r>
            <a:r>
              <a:rPr lang="fr-FR" sz="1050" dirty="0"/>
              <a:t> version="1.0" </a:t>
            </a:r>
            <a:r>
              <a:rPr lang="fr-FR" sz="1050" dirty="0" err="1"/>
              <a:t>encoding</a:t>
            </a:r>
            <a:r>
              <a:rPr lang="fr-FR" sz="1050" dirty="0"/>
              <a:t>="iso-8859-1"?&gt;</a:t>
            </a:r>
            <a:br>
              <a:rPr lang="fr-FR" sz="1050" dirty="0"/>
            </a:br>
            <a:r>
              <a:rPr lang="fr-FR" sz="1050" dirty="0"/>
              <a:t>&lt;</a:t>
            </a:r>
            <a:r>
              <a:rPr lang="fr-FR" sz="1050" dirty="0" err="1"/>
              <a:t>xsl:stylesheet</a:t>
            </a:r>
            <a:r>
              <a:rPr lang="fr-FR" sz="1050" dirty="0"/>
              <a:t> </a:t>
            </a:r>
            <a:r>
              <a:rPr lang="fr-FR" sz="1050" dirty="0" err="1"/>
              <a:t>xmlns:xsl</a:t>
            </a:r>
            <a:r>
              <a:rPr lang="fr-FR" sz="1050" dirty="0"/>
              <a:t>="http://www.w3.org/1999/XSL/Transform" version="1.0"&gt;</a:t>
            </a:r>
            <a:br>
              <a:rPr lang="fr-FR" sz="1050" dirty="0"/>
            </a:br>
            <a:r>
              <a:rPr lang="fr-FR" sz="1050" dirty="0"/>
              <a:t>&lt;</a:t>
            </a:r>
            <a:r>
              <a:rPr lang="fr-FR" sz="1050" dirty="0" err="1"/>
              <a:t>xsl:output</a:t>
            </a:r>
            <a:r>
              <a:rPr lang="fr-FR" sz="1050" dirty="0"/>
              <a:t> </a:t>
            </a:r>
            <a:r>
              <a:rPr lang="fr-FR" sz="1050" dirty="0" err="1"/>
              <a:t>method</a:t>
            </a:r>
            <a:r>
              <a:rPr lang="fr-FR" sz="1050" dirty="0"/>
              <a:t>="</a:t>
            </a:r>
            <a:r>
              <a:rPr lang="fr-FR" sz="1050" dirty="0" err="1"/>
              <a:t>xml</a:t>
            </a:r>
            <a:r>
              <a:rPr lang="fr-FR" sz="1050" dirty="0"/>
              <a:t>" version="1.0" </a:t>
            </a:r>
            <a:r>
              <a:rPr lang="fr-FR" sz="1050" dirty="0" err="1"/>
              <a:t>encoding</a:t>
            </a:r>
            <a:r>
              <a:rPr lang="fr-FR" sz="1050" dirty="0"/>
              <a:t>="iso-8859-1" </a:t>
            </a:r>
            <a:r>
              <a:rPr lang="fr-FR" sz="1050" dirty="0" err="1"/>
              <a:t>doctype</a:t>
            </a:r>
            <a:r>
              <a:rPr lang="fr-FR" sz="1050" dirty="0"/>
              <a:t>-public="-//W3C//DTD XHTML 1.0 </a:t>
            </a:r>
            <a:r>
              <a:rPr lang="fr-FR" sz="1050" dirty="0" err="1"/>
              <a:t>Transitional</a:t>
            </a:r>
            <a:r>
              <a:rPr lang="fr-FR" sz="1050" dirty="0"/>
              <a:t>//EN" </a:t>
            </a:r>
            <a:r>
              <a:rPr lang="fr-FR" sz="1050" dirty="0" err="1"/>
              <a:t>doctype</a:t>
            </a:r>
            <a:r>
              <a:rPr lang="fr-FR" sz="1050" dirty="0"/>
              <a:t>-system="http://www.w3.org/TR/xhtml1/DTD/xhtml1-transitional.dtd"/&gt;</a:t>
            </a:r>
            <a:br>
              <a:rPr lang="fr-FR" sz="1050" dirty="0"/>
            </a:br>
            <a:r>
              <a:rPr lang="fr-FR" sz="1050" dirty="0"/>
              <a:t>  &lt;</a:t>
            </a:r>
            <a:r>
              <a:rPr lang="fr-FR" sz="1050" dirty="0" err="1"/>
              <a:t>xsl:template</a:t>
            </a:r>
            <a:r>
              <a:rPr lang="fr-FR" sz="1050" dirty="0"/>
              <a:t> match="/"&gt;</a:t>
            </a:r>
            <a:br>
              <a:rPr lang="fr-FR" sz="1050" dirty="0"/>
            </a:br>
            <a:r>
              <a:rPr lang="fr-FR" sz="1050" dirty="0"/>
              <a:t>&lt;html </a:t>
            </a:r>
            <a:r>
              <a:rPr lang="fr-FR" sz="1050" dirty="0" err="1"/>
              <a:t>xmlns</a:t>
            </a:r>
            <a:r>
              <a:rPr lang="fr-FR" sz="1050" dirty="0"/>
              <a:t>="http://www.w3.org/1999/xhtml" </a:t>
            </a:r>
            <a:r>
              <a:rPr lang="fr-FR" sz="1050" dirty="0" err="1"/>
              <a:t>xmlns:svg</a:t>
            </a:r>
            <a:r>
              <a:rPr lang="fr-FR" sz="1050" dirty="0"/>
              <a:t>="http://www.w3.org/2000/svg" </a:t>
            </a:r>
            <a:r>
              <a:rPr lang="fr-FR" sz="1050" dirty="0" err="1"/>
              <a:t>xml:lang</a:t>
            </a:r>
            <a:r>
              <a:rPr lang="fr-FR" sz="1050" dirty="0"/>
              <a:t>="</a:t>
            </a:r>
            <a:r>
              <a:rPr lang="fr-FR" sz="1050" dirty="0" err="1"/>
              <a:t>fr</a:t>
            </a:r>
            <a:r>
              <a:rPr lang="fr-FR" sz="1050" dirty="0"/>
              <a:t>"&gt;</a:t>
            </a:r>
            <a:br>
              <a:rPr lang="fr-FR" sz="1050" dirty="0"/>
            </a:br>
            <a:r>
              <a:rPr lang="fr-FR" sz="1050" dirty="0"/>
              <a:t> &lt;</a:t>
            </a:r>
            <a:r>
              <a:rPr lang="fr-FR" sz="1050" dirty="0" err="1"/>
              <a:t>head</a:t>
            </a:r>
            <a:r>
              <a:rPr lang="fr-FR" sz="1050" dirty="0"/>
              <a:t>&gt;</a:t>
            </a:r>
            <a:br>
              <a:rPr lang="fr-FR" sz="1050" dirty="0"/>
            </a:br>
            <a:r>
              <a:rPr lang="fr-FR" sz="1050" dirty="0"/>
              <a:t>  &lt;</a:t>
            </a:r>
            <a:r>
              <a:rPr lang="fr-FR" sz="1050" dirty="0" err="1"/>
              <a:t>title</a:t>
            </a:r>
            <a:r>
              <a:rPr lang="fr-FR" sz="1050" dirty="0"/>
              <a:t>&gt;GENERATION DE SVG ET XHTML EN XSLT&lt;/</a:t>
            </a:r>
            <a:r>
              <a:rPr lang="fr-FR" sz="1050" dirty="0" err="1"/>
              <a:t>title</a:t>
            </a:r>
            <a:r>
              <a:rPr lang="fr-FR" sz="1050" dirty="0"/>
              <a:t>&gt;</a:t>
            </a:r>
            <a:br>
              <a:rPr lang="fr-FR" sz="1050" dirty="0"/>
            </a:br>
            <a:r>
              <a:rPr lang="fr-FR" sz="1050" dirty="0"/>
              <a:t>  &lt;</a:t>
            </a:r>
            <a:r>
              <a:rPr lang="fr-FR" sz="1050" dirty="0" err="1"/>
              <a:t>meta</a:t>
            </a:r>
            <a:r>
              <a:rPr lang="fr-FR" sz="1050" dirty="0"/>
              <a:t> http-</a:t>
            </a:r>
            <a:r>
              <a:rPr lang="fr-FR" sz="1050" dirty="0" err="1"/>
              <a:t>equiv</a:t>
            </a:r>
            <a:r>
              <a:rPr lang="fr-FR" sz="1050" dirty="0"/>
              <a:t>="Content-Type" content="</a:t>
            </a:r>
            <a:r>
              <a:rPr lang="fr-FR" sz="1050" dirty="0" err="1"/>
              <a:t>text</a:t>
            </a:r>
            <a:r>
              <a:rPr lang="fr-FR" sz="1050" dirty="0"/>
              <a:t>/</a:t>
            </a:r>
            <a:r>
              <a:rPr lang="fr-FR" sz="1050" dirty="0" err="1"/>
              <a:t>html;charset</a:t>
            </a:r>
            <a:r>
              <a:rPr lang="fr-FR" sz="1050" dirty="0"/>
              <a:t>=iso-8859-1" /&gt;</a:t>
            </a:r>
            <a:br>
              <a:rPr lang="fr-FR" sz="1050" dirty="0"/>
            </a:br>
            <a:r>
              <a:rPr lang="fr-FR" sz="1050" dirty="0"/>
              <a:t>  &lt;</a:t>
            </a:r>
            <a:r>
              <a:rPr lang="fr-FR" sz="1050" dirty="0" err="1"/>
              <a:t>object</a:t>
            </a:r>
            <a:r>
              <a:rPr lang="fr-FR" sz="1050" dirty="0"/>
              <a:t> id="</a:t>
            </a:r>
            <a:r>
              <a:rPr lang="fr-FR" sz="1050" dirty="0" err="1"/>
              <a:t>AdobeSVG</a:t>
            </a:r>
            <a:r>
              <a:rPr lang="fr-FR" sz="1050" dirty="0"/>
              <a:t>" </a:t>
            </a:r>
            <a:r>
              <a:rPr lang="fr-FR" sz="1050" dirty="0" err="1"/>
              <a:t>classid</a:t>
            </a:r>
            <a:r>
              <a:rPr lang="fr-FR" sz="1050" dirty="0"/>
              <a:t>="</a:t>
            </a:r>
            <a:r>
              <a:rPr lang="fr-FR" sz="1050" dirty="0" err="1"/>
              <a:t>clsid</a:t>
            </a:r>
            <a:r>
              <a:rPr lang="fr-FR" sz="1050" dirty="0"/>
              <a:t>:78156a80-c6a1-4bbf-8e6a-3cd390eeb4e2"&gt;&lt;/</a:t>
            </a:r>
            <a:r>
              <a:rPr lang="fr-FR" sz="1050" dirty="0" err="1"/>
              <a:t>object</a:t>
            </a:r>
            <a:r>
              <a:rPr lang="fr-FR" sz="1050" dirty="0"/>
              <a:t>&gt;</a:t>
            </a:r>
            <a:br>
              <a:rPr lang="fr-FR" sz="1050" dirty="0"/>
            </a:br>
            <a:r>
              <a:rPr lang="fr-FR" sz="1050" dirty="0"/>
              <a:t>&lt;</a:t>
            </a:r>
            <a:r>
              <a:rPr lang="fr-FR" sz="1050" dirty="0" err="1"/>
              <a:t>xsl:processing-instruction</a:t>
            </a:r>
            <a:r>
              <a:rPr lang="fr-FR" sz="1050" dirty="0"/>
              <a:t> </a:t>
            </a:r>
            <a:r>
              <a:rPr lang="fr-FR" sz="1050" dirty="0" err="1"/>
              <a:t>name</a:t>
            </a:r>
            <a:r>
              <a:rPr lang="fr-FR" sz="1050" dirty="0"/>
              <a:t>="import"&gt;</a:t>
            </a:r>
            <a:br>
              <a:rPr lang="fr-FR" sz="1050" dirty="0"/>
            </a:br>
            <a:r>
              <a:rPr lang="fr-FR" sz="1050" dirty="0"/>
              <a:t>namespace="</a:t>
            </a:r>
            <a:r>
              <a:rPr lang="fr-FR" sz="1050" dirty="0" err="1"/>
              <a:t>svg</a:t>
            </a:r>
            <a:r>
              <a:rPr lang="fr-FR" sz="1050" dirty="0"/>
              <a:t>" </a:t>
            </a:r>
            <a:r>
              <a:rPr lang="fr-FR" sz="1050" dirty="0" err="1"/>
              <a:t>implementation</a:t>
            </a:r>
            <a:r>
              <a:rPr lang="fr-FR" sz="1050" dirty="0"/>
              <a:t>="#</a:t>
            </a:r>
            <a:r>
              <a:rPr lang="fr-FR" sz="1050" dirty="0" err="1"/>
              <a:t>AdobeSVG</a:t>
            </a:r>
            <a:r>
              <a:rPr lang="fr-FR" sz="1050" dirty="0"/>
              <a:t>"</a:t>
            </a:r>
            <a:br>
              <a:rPr lang="fr-FR" sz="1050" dirty="0"/>
            </a:br>
            <a:r>
              <a:rPr lang="fr-FR" sz="1050" dirty="0"/>
              <a:t>&lt;/</a:t>
            </a:r>
            <a:r>
              <a:rPr lang="fr-FR" sz="1050" dirty="0" err="1"/>
              <a:t>xsl:processing-instruction</a:t>
            </a:r>
            <a:r>
              <a:rPr lang="fr-FR" sz="1050" dirty="0"/>
              <a:t>&gt;</a:t>
            </a:r>
            <a:br>
              <a:rPr lang="fr-FR" sz="1050" dirty="0"/>
            </a:br>
            <a:r>
              <a:rPr lang="fr-FR" sz="1050" dirty="0"/>
              <a:t> &lt;/</a:t>
            </a:r>
            <a:r>
              <a:rPr lang="fr-FR" sz="1050" dirty="0" err="1"/>
              <a:t>head</a:t>
            </a:r>
            <a:r>
              <a:rPr lang="fr-FR" sz="1050" dirty="0"/>
              <a:t>&gt;</a:t>
            </a:r>
            <a:br>
              <a:rPr lang="fr-FR" sz="1050" dirty="0"/>
            </a:br>
            <a:r>
              <a:rPr lang="fr-FR" sz="1050" dirty="0"/>
              <a:t> &lt;body&gt;</a:t>
            </a:r>
            <a:br>
              <a:rPr lang="fr-FR" sz="1050" dirty="0"/>
            </a:br>
            <a:r>
              <a:rPr lang="fr-FR" sz="1050" dirty="0"/>
              <a:t>  &lt;h1&gt;Chiffre d'affaires par livre&lt;/h1&gt;</a:t>
            </a:r>
            <a:br>
              <a:rPr lang="fr-FR" sz="1050" dirty="0"/>
            </a:br>
            <a:r>
              <a:rPr lang="fr-FR" sz="1050" dirty="0"/>
              <a:t>  &lt;</a:t>
            </a:r>
            <a:r>
              <a:rPr lang="fr-FR" sz="1050" dirty="0" err="1"/>
              <a:t>svg:svg</a:t>
            </a:r>
            <a:r>
              <a:rPr lang="fr-FR" sz="1050" dirty="0"/>
              <a:t> </a:t>
            </a:r>
            <a:r>
              <a:rPr lang="fr-FR" sz="1050" dirty="0" err="1"/>
              <a:t>width</a:t>
            </a:r>
            <a:r>
              <a:rPr lang="fr-FR" sz="1050" dirty="0"/>
              <a:t>="500" </a:t>
            </a:r>
            <a:r>
              <a:rPr lang="fr-FR" sz="1050" dirty="0" err="1"/>
              <a:t>height</a:t>
            </a:r>
            <a:r>
              <a:rPr lang="fr-FR" sz="1050" dirty="0"/>
              <a:t>="500" </a:t>
            </a:r>
            <a:r>
              <a:rPr lang="fr-FR" sz="1050" dirty="0" err="1"/>
              <a:t>viewBox</a:t>
            </a:r>
            <a:r>
              <a:rPr lang="fr-FR" sz="1050" dirty="0"/>
              <a:t>="0 0 500 </a:t>
            </a:r>
            <a:r>
              <a:rPr lang="fr-FR" sz="1050" dirty="0" err="1"/>
              <a:t>500</a:t>
            </a:r>
            <a:r>
              <a:rPr lang="fr-FR" sz="1050" dirty="0"/>
              <a:t>" version="1.1"&gt;</a:t>
            </a:r>
            <a:br>
              <a:rPr lang="fr-FR" sz="1050" dirty="0"/>
            </a:br>
            <a:r>
              <a:rPr lang="fr-FR" sz="1050" dirty="0"/>
              <a:t>    &lt;</a:t>
            </a:r>
            <a:r>
              <a:rPr lang="fr-FR" sz="1050" dirty="0" err="1"/>
              <a:t>svg:title</a:t>
            </a:r>
            <a:r>
              <a:rPr lang="fr-FR" sz="1050" dirty="0"/>
              <a:t>&gt; SVG + XSL &lt;/</a:t>
            </a:r>
            <a:r>
              <a:rPr lang="fr-FR" sz="1050" dirty="0" err="1"/>
              <a:t>svg:title</a:t>
            </a:r>
            <a:r>
              <a:rPr lang="fr-FR" sz="1050" dirty="0"/>
              <a:t>&gt;</a:t>
            </a:r>
            <a:br>
              <a:rPr lang="fr-FR" sz="1050" dirty="0"/>
            </a:br>
            <a:r>
              <a:rPr lang="fr-FR" sz="1050" dirty="0"/>
              <a:t>    &lt;</a:t>
            </a:r>
            <a:r>
              <a:rPr lang="fr-FR" sz="1050" dirty="0" err="1"/>
              <a:t>svg:desc</a:t>
            </a:r>
            <a:r>
              <a:rPr lang="fr-FR" sz="1050" dirty="0"/>
              <a:t>&gt; Ceci est un exemple de SVG de base &lt;/</a:t>
            </a:r>
            <a:r>
              <a:rPr lang="fr-FR" sz="1050" dirty="0" err="1"/>
              <a:t>svg:desc</a:t>
            </a:r>
            <a:r>
              <a:rPr lang="fr-FR" sz="1050" dirty="0"/>
              <a:t>&gt;</a:t>
            </a:r>
            <a:br>
              <a:rPr lang="fr-FR" sz="1050" dirty="0"/>
            </a:br>
            <a:r>
              <a:rPr lang="fr-FR" sz="1050" dirty="0"/>
              <a:t>    &lt;</a:t>
            </a:r>
            <a:r>
              <a:rPr lang="fr-FR" sz="1050" dirty="0" err="1"/>
              <a:t>xsl:for-each</a:t>
            </a:r>
            <a:r>
              <a:rPr lang="fr-FR" sz="1050" dirty="0"/>
              <a:t> select="</a:t>
            </a:r>
            <a:r>
              <a:rPr lang="fr-FR" sz="1050" dirty="0" err="1"/>
              <a:t>bibliotheque</a:t>
            </a:r>
            <a:r>
              <a:rPr lang="fr-FR" sz="1050" dirty="0"/>
              <a:t>/livre"&gt;</a:t>
            </a:r>
            <a:br>
              <a:rPr lang="fr-FR" sz="1050" dirty="0"/>
            </a:br>
            <a:r>
              <a:rPr lang="fr-FR" sz="1050" dirty="0"/>
              <a:t>      &lt;</a:t>
            </a:r>
            <a:r>
              <a:rPr lang="fr-FR" sz="1050" dirty="0" err="1"/>
              <a:t>svg:rect</a:t>
            </a:r>
            <a:r>
              <a:rPr lang="fr-FR" sz="1050" dirty="0"/>
              <a:t> x="100px" y="{20*position()}px" </a:t>
            </a:r>
            <a:r>
              <a:rPr lang="fr-FR" sz="1050" dirty="0" err="1"/>
              <a:t>width</a:t>
            </a:r>
            <a:r>
              <a:rPr lang="fr-FR" sz="1050" dirty="0"/>
              <a:t>="{@ca}" </a:t>
            </a:r>
            <a:r>
              <a:rPr lang="fr-FR" sz="1050" dirty="0" err="1"/>
              <a:t>height</a:t>
            </a:r>
            <a:r>
              <a:rPr lang="fr-FR" sz="1050" dirty="0"/>
              <a:t>="20" style="</a:t>
            </a:r>
            <a:r>
              <a:rPr lang="fr-FR" sz="1050" dirty="0" err="1"/>
              <a:t>fill:red</a:t>
            </a:r>
            <a:r>
              <a:rPr lang="fr-FR" sz="1050" dirty="0"/>
              <a:t>; </a:t>
            </a:r>
            <a:r>
              <a:rPr lang="fr-FR" sz="1050" dirty="0" err="1"/>
              <a:t>stroke:black</a:t>
            </a:r>
            <a:r>
              <a:rPr lang="fr-FR" sz="1050" dirty="0"/>
              <a:t>; stroke-</a:t>
            </a:r>
            <a:r>
              <a:rPr lang="fr-FR" sz="1050" dirty="0" err="1"/>
              <a:t>width</a:t>
            </a:r>
            <a:r>
              <a:rPr lang="fr-FR" sz="1050" dirty="0"/>
              <a:t>:1"&gt;</a:t>
            </a:r>
            <a:br>
              <a:rPr lang="fr-FR" sz="1050" dirty="0"/>
            </a:br>
            <a:r>
              <a:rPr lang="fr-FR" sz="1050" dirty="0"/>
              <a:t>        &lt;</a:t>
            </a:r>
            <a:r>
              <a:rPr lang="fr-FR" sz="1050" dirty="0" err="1"/>
              <a:t>svg:animate</a:t>
            </a:r>
            <a:r>
              <a:rPr lang="fr-FR" sz="1050" dirty="0"/>
              <a:t> </a:t>
            </a:r>
            <a:r>
              <a:rPr lang="fr-FR" sz="1050" dirty="0" err="1"/>
              <a:t>attributeName</a:t>
            </a:r>
            <a:r>
              <a:rPr lang="fr-FR" sz="1050" dirty="0"/>
              <a:t>="</a:t>
            </a:r>
            <a:r>
              <a:rPr lang="fr-FR" sz="1050" dirty="0" err="1"/>
              <a:t>width</a:t>
            </a:r>
            <a:r>
              <a:rPr lang="fr-FR" sz="1050" dirty="0"/>
              <a:t>" </a:t>
            </a:r>
            <a:r>
              <a:rPr lang="fr-FR" sz="1050" dirty="0" err="1"/>
              <a:t>attributeType</a:t>
            </a:r>
            <a:r>
              <a:rPr lang="fr-FR" sz="1050" dirty="0"/>
              <a:t>="XML" </a:t>
            </a:r>
            <a:r>
              <a:rPr lang="fr-FR" sz="1050" dirty="0" err="1"/>
              <a:t>begin</a:t>
            </a:r>
            <a:r>
              <a:rPr lang="fr-FR" sz="1050" dirty="0"/>
              <a:t>="0s" dur="5s" </a:t>
            </a:r>
            <a:r>
              <a:rPr lang="fr-FR" sz="1050" dirty="0" err="1"/>
              <a:t>fill</a:t>
            </a:r>
            <a:r>
              <a:rPr lang="fr-FR" sz="1050" dirty="0"/>
              <a:t>="</a:t>
            </a:r>
            <a:r>
              <a:rPr lang="fr-FR" sz="1050" dirty="0" err="1"/>
              <a:t>freeze</a:t>
            </a:r>
            <a:r>
              <a:rPr lang="fr-FR" sz="1050" dirty="0"/>
              <a:t>" </a:t>
            </a:r>
            <a:r>
              <a:rPr lang="fr-FR" sz="1050" dirty="0" err="1"/>
              <a:t>from</a:t>
            </a:r>
            <a:r>
              <a:rPr lang="fr-FR" sz="1050" dirty="0"/>
              <a:t>="0" to="{@ca}"/&gt;</a:t>
            </a:r>
            <a:br>
              <a:rPr lang="fr-FR" sz="1050" dirty="0"/>
            </a:br>
            <a:r>
              <a:rPr lang="fr-FR" sz="1050" dirty="0"/>
              <a:t>      &lt;/</a:t>
            </a:r>
            <a:r>
              <a:rPr lang="fr-FR" sz="1050" dirty="0" err="1"/>
              <a:t>svg:rect</a:t>
            </a:r>
            <a:r>
              <a:rPr lang="fr-FR" sz="1050" dirty="0"/>
              <a:t>&gt;</a:t>
            </a:r>
            <a:br>
              <a:rPr lang="fr-FR" sz="1050" dirty="0"/>
            </a:br>
            <a:r>
              <a:rPr lang="fr-FR" sz="1050" dirty="0"/>
              <a:t>      &lt;</a:t>
            </a:r>
            <a:r>
              <a:rPr lang="fr-FR" sz="1050" dirty="0" err="1"/>
              <a:t>svg:text</a:t>
            </a:r>
            <a:r>
              <a:rPr lang="fr-FR" sz="1050" dirty="0"/>
              <a:t> x="10px" y="{20*position()+16}px" font-</a:t>
            </a:r>
            <a:r>
              <a:rPr lang="fr-FR" sz="1050" dirty="0" err="1"/>
              <a:t>family</a:t>
            </a:r>
            <a:r>
              <a:rPr lang="fr-FR" sz="1050" dirty="0"/>
              <a:t>="Arial" font-size="16px" font-</a:t>
            </a:r>
            <a:r>
              <a:rPr lang="fr-FR" sz="1050" dirty="0" err="1"/>
              <a:t>weight</a:t>
            </a:r>
            <a:r>
              <a:rPr lang="fr-FR" sz="1050" dirty="0"/>
              <a:t>="bold"&gt;&lt;xsl:value-of select="titre/</a:t>
            </a:r>
            <a:r>
              <a:rPr lang="fr-FR" sz="1050" dirty="0" err="1"/>
              <a:t>text</a:t>
            </a:r>
            <a:r>
              <a:rPr lang="fr-FR" sz="1050" dirty="0"/>
              <a:t>()"/&gt;&lt;/</a:t>
            </a:r>
            <a:r>
              <a:rPr lang="fr-FR" sz="1050" dirty="0" err="1"/>
              <a:t>svg:text</a:t>
            </a:r>
            <a:r>
              <a:rPr lang="fr-FR" sz="1050" dirty="0"/>
              <a:t>&gt;</a:t>
            </a:r>
            <a:br>
              <a:rPr lang="fr-FR" sz="1050" dirty="0"/>
            </a:br>
            <a:r>
              <a:rPr lang="fr-FR" sz="1050" dirty="0"/>
              <a:t>    &lt;/</a:t>
            </a:r>
            <a:r>
              <a:rPr lang="fr-FR" sz="1050" dirty="0" err="1"/>
              <a:t>xsl:for-each</a:t>
            </a:r>
            <a:r>
              <a:rPr lang="fr-FR" sz="1050" dirty="0"/>
              <a:t>&gt;</a:t>
            </a:r>
            <a:br>
              <a:rPr lang="fr-FR" sz="1050" dirty="0"/>
            </a:br>
            <a:r>
              <a:rPr lang="fr-FR" sz="1050" dirty="0"/>
              <a:t>  &lt;/</a:t>
            </a:r>
            <a:r>
              <a:rPr lang="fr-FR" sz="1050" dirty="0" err="1"/>
              <a:t>svg:svg</a:t>
            </a:r>
            <a:r>
              <a:rPr lang="fr-FR" sz="1050" dirty="0"/>
              <a:t>&gt; &lt;/body&gt;&lt;/html&gt;&lt;/</a:t>
            </a:r>
            <a:r>
              <a:rPr lang="fr-FR" sz="1050" dirty="0" err="1"/>
              <a:t>xsl:template</a:t>
            </a:r>
            <a:r>
              <a:rPr lang="fr-FR" sz="1050" dirty="0"/>
              <a:t>&gt;&lt;/</a:t>
            </a:r>
            <a:r>
              <a:rPr lang="fr-FR" sz="1050" dirty="0" err="1"/>
              <a:t>xsl:stylesheet</a:t>
            </a:r>
            <a:r>
              <a:rPr lang="fr-FR" sz="1050" dirty="0"/>
              <a:t>&gt;</a:t>
            </a:r>
          </a:p>
        </p:txBody>
      </p:sp>
    </p:spTree>
    <p:extLst>
      <p:ext uri="{BB962C8B-B14F-4D97-AF65-F5344CB8AC3E}">
        <p14:creationId xmlns:p14="http://schemas.microsoft.com/office/powerpoint/2010/main" val="3249823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Voir article : https://www.blogpipers.com/2015/06/lamp-stack-xampp-vs-wamp-vs-mamp/</a:t>
            </a:r>
          </a:p>
        </p:txBody>
      </p:sp>
      <p:sp>
        <p:nvSpPr>
          <p:cNvPr id="4" name="Espace réservé du numéro de diapositive 3"/>
          <p:cNvSpPr>
            <a:spLocks noGrp="1"/>
          </p:cNvSpPr>
          <p:nvPr>
            <p:ph type="sldNum" sz="quarter" idx="10"/>
          </p:nvPr>
        </p:nvSpPr>
        <p:spPr/>
        <p:txBody>
          <a:bodyPr/>
          <a:lstStyle/>
          <a:p>
            <a:fld id="{DABFCD7F-115B-400D-A168-DA1291F48F4D}" type="slidenum">
              <a:rPr lang="fr-FR" smtClean="0"/>
              <a:pPr/>
              <a:t>13</a:t>
            </a:fld>
            <a:endParaRPr lang="fr-FR"/>
          </a:p>
        </p:txBody>
      </p:sp>
    </p:spTree>
    <p:extLst>
      <p:ext uri="{BB962C8B-B14F-4D97-AF65-F5344CB8AC3E}">
        <p14:creationId xmlns:p14="http://schemas.microsoft.com/office/powerpoint/2010/main" val="19692389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Voir article : https://www.blogpipers.com/2015/06/lamp-stack-xampp-vs-wamp-vs-mamp/</a:t>
            </a:r>
          </a:p>
        </p:txBody>
      </p:sp>
      <p:sp>
        <p:nvSpPr>
          <p:cNvPr id="4" name="Espace réservé du numéro de diapositive 3"/>
          <p:cNvSpPr>
            <a:spLocks noGrp="1"/>
          </p:cNvSpPr>
          <p:nvPr>
            <p:ph type="sldNum" sz="quarter" idx="10"/>
          </p:nvPr>
        </p:nvSpPr>
        <p:spPr/>
        <p:txBody>
          <a:bodyPr/>
          <a:lstStyle/>
          <a:p>
            <a:fld id="{DABFCD7F-115B-400D-A168-DA1291F48F4D}" type="slidenum">
              <a:rPr lang="fr-FR" smtClean="0"/>
              <a:pPr/>
              <a:t>14</a:t>
            </a:fld>
            <a:endParaRPr lang="fr-FR"/>
          </a:p>
        </p:txBody>
      </p:sp>
    </p:spTree>
    <p:extLst>
      <p:ext uri="{BB962C8B-B14F-4D97-AF65-F5344CB8AC3E}">
        <p14:creationId xmlns:p14="http://schemas.microsoft.com/office/powerpoint/2010/main" val="6220079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15</a:t>
            </a:fld>
            <a:endParaRPr lang="fr-FR"/>
          </a:p>
        </p:txBody>
      </p:sp>
    </p:spTree>
    <p:extLst>
      <p:ext uri="{BB962C8B-B14F-4D97-AF65-F5344CB8AC3E}">
        <p14:creationId xmlns:p14="http://schemas.microsoft.com/office/powerpoint/2010/main" val="2509423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C6BF32B0-71F7-4517-8743-165F0D1AA062}" type="slidenum">
              <a:rPr lang="fr-FR" smtClean="0"/>
              <a:pPr/>
              <a:t>16</a:t>
            </a:fld>
            <a:endParaRPr lang="fr-FR"/>
          </a:p>
        </p:txBody>
      </p:sp>
    </p:spTree>
    <p:extLst>
      <p:ext uri="{BB962C8B-B14F-4D97-AF65-F5344CB8AC3E}">
        <p14:creationId xmlns:p14="http://schemas.microsoft.com/office/powerpoint/2010/main" val="8778056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17</a:t>
            </a:fld>
            <a:endParaRPr lang="fr-FR"/>
          </a:p>
        </p:txBody>
      </p:sp>
    </p:spTree>
    <p:extLst>
      <p:ext uri="{BB962C8B-B14F-4D97-AF65-F5344CB8AC3E}">
        <p14:creationId xmlns:p14="http://schemas.microsoft.com/office/powerpoint/2010/main" val="17858985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1" dirty="0"/>
              <a:t>*ou</a:t>
            </a:r>
            <a:r>
              <a:rPr lang="fr-FR" b="1" baseline="0" dirty="0"/>
              <a:t> </a:t>
            </a:r>
            <a:r>
              <a:rPr lang="fr-FR" b="1" baseline="0" dirty="0" err="1"/>
              <a:t>wamp</a:t>
            </a:r>
            <a:r>
              <a:rPr lang="fr-FR" b="1" baseline="0" dirty="0"/>
              <a:t> </a:t>
            </a:r>
            <a:endParaRPr lang="fr-FR" b="1" dirty="0"/>
          </a:p>
          <a:p>
            <a:r>
              <a:rPr lang="fr-FR" b="1" dirty="0"/>
              <a:t>JSON-server </a:t>
            </a:r>
            <a:r>
              <a:rPr lang="fr-FR" b="1" dirty="0" err="1"/>
              <a:t>tuto</a:t>
            </a:r>
            <a:r>
              <a:rPr lang="fr-FR" b="1" dirty="0"/>
              <a:t> : </a:t>
            </a:r>
            <a:r>
              <a:rPr lang="fr-FR" dirty="0"/>
              <a:t>https://codingthesmartway.com/create-a-rest-api-with-json-server/</a:t>
            </a:r>
          </a:p>
        </p:txBody>
      </p:sp>
      <p:sp>
        <p:nvSpPr>
          <p:cNvPr id="4" name="Espace réservé du numéro de diapositive 3"/>
          <p:cNvSpPr>
            <a:spLocks noGrp="1"/>
          </p:cNvSpPr>
          <p:nvPr>
            <p:ph type="sldNum" sz="quarter" idx="10"/>
          </p:nvPr>
        </p:nvSpPr>
        <p:spPr/>
        <p:txBody>
          <a:bodyPr/>
          <a:lstStyle/>
          <a:p>
            <a:fld id="{C6BF32B0-71F7-4517-8743-165F0D1AA062}" type="slidenum">
              <a:rPr lang="fr-FR" smtClean="0"/>
              <a:pPr/>
              <a:t>18</a:t>
            </a:fld>
            <a:endParaRPr lang="fr-FR"/>
          </a:p>
        </p:txBody>
      </p:sp>
    </p:spTree>
    <p:extLst>
      <p:ext uri="{BB962C8B-B14F-4D97-AF65-F5344CB8AC3E}">
        <p14:creationId xmlns:p14="http://schemas.microsoft.com/office/powerpoint/2010/main" val="24157561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19</a:t>
            </a:fld>
            <a:endParaRPr lang="fr-FR"/>
          </a:p>
        </p:txBody>
      </p:sp>
    </p:spTree>
    <p:extLst>
      <p:ext uri="{BB962C8B-B14F-4D97-AF65-F5344CB8AC3E}">
        <p14:creationId xmlns:p14="http://schemas.microsoft.com/office/powerpoint/2010/main" val="1992188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2</a:t>
            </a:fld>
            <a:endParaRPr lang="fr-FR" dirty="0"/>
          </a:p>
        </p:txBody>
      </p:sp>
    </p:spTree>
    <p:extLst>
      <p:ext uri="{BB962C8B-B14F-4D97-AF65-F5344CB8AC3E}">
        <p14:creationId xmlns:p14="http://schemas.microsoft.com/office/powerpoint/2010/main" val="25761111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20</a:t>
            </a:fld>
            <a:endParaRPr lang="fr-FR"/>
          </a:p>
        </p:txBody>
      </p:sp>
    </p:spTree>
    <p:extLst>
      <p:ext uri="{BB962C8B-B14F-4D97-AF65-F5344CB8AC3E}">
        <p14:creationId xmlns:p14="http://schemas.microsoft.com/office/powerpoint/2010/main" val="15138187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21</a:t>
            </a:fld>
            <a:endParaRPr lang="fr-FR"/>
          </a:p>
        </p:txBody>
      </p:sp>
    </p:spTree>
    <p:extLst>
      <p:ext uri="{BB962C8B-B14F-4D97-AF65-F5344CB8AC3E}">
        <p14:creationId xmlns:p14="http://schemas.microsoft.com/office/powerpoint/2010/main" val="8369271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C6BF32B0-71F7-4517-8743-165F0D1AA062}" type="slidenum">
              <a:rPr lang="fr-FR" smtClean="0"/>
              <a:pPr/>
              <a:t>22</a:t>
            </a:fld>
            <a:endParaRPr lang="fr-FR"/>
          </a:p>
        </p:txBody>
      </p:sp>
    </p:spTree>
    <p:extLst>
      <p:ext uri="{BB962C8B-B14F-4D97-AF65-F5344CB8AC3E}">
        <p14:creationId xmlns:p14="http://schemas.microsoft.com/office/powerpoint/2010/main" val="17452832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C6BF32B0-71F7-4517-8743-165F0D1AA062}" type="slidenum">
              <a:rPr lang="fr-FR" smtClean="0"/>
              <a:pPr/>
              <a:t>23</a:t>
            </a:fld>
            <a:endParaRPr lang="fr-FR"/>
          </a:p>
        </p:txBody>
      </p:sp>
    </p:spTree>
    <p:extLst>
      <p:ext uri="{BB962C8B-B14F-4D97-AF65-F5344CB8AC3E}">
        <p14:creationId xmlns:p14="http://schemas.microsoft.com/office/powerpoint/2010/main" val="40078784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a:t>
            </a:r>
            <a:r>
              <a:rPr lang="fr-FR" dirty="0" err="1"/>
              <a:t>alert</a:t>
            </a:r>
            <a:r>
              <a:rPr lang="fr-FR" dirty="0"/>
              <a:t>( ) est bloquant pour l'</a:t>
            </a:r>
            <a:r>
              <a:rPr lang="fr-FR" dirty="0" err="1"/>
              <a:t>execution</a:t>
            </a:r>
            <a:r>
              <a:rPr lang="fr-FR" dirty="0"/>
              <a:t> du code </a:t>
            </a:r>
            <a:r>
              <a:rPr lang="fr-FR" dirty="0" err="1"/>
              <a:t>js</a:t>
            </a:r>
            <a:endParaRPr lang="fr-FR" dirty="0"/>
          </a:p>
          <a:p>
            <a:endParaRPr lang="fr-FR" dirty="0"/>
          </a:p>
          <a:p>
            <a:r>
              <a:rPr lang="fr-FR" dirty="0"/>
              <a:t>**</a:t>
            </a:r>
            <a:r>
              <a:rPr lang="fr-FR" dirty="0" err="1"/>
              <a:t>console.log</a:t>
            </a:r>
            <a:r>
              <a:rPr lang="fr-FR" dirty="0"/>
              <a:t> permet de </a:t>
            </a:r>
            <a:r>
              <a:rPr lang="fr-FR" dirty="0" err="1"/>
              <a:t>logger</a:t>
            </a:r>
            <a:r>
              <a:rPr lang="fr-FR" dirty="0"/>
              <a:t> des </a:t>
            </a:r>
            <a:r>
              <a:rPr lang="fr-FR" dirty="0" err="1"/>
              <a:t>object</a:t>
            </a:r>
            <a:r>
              <a:rPr lang="fr-FR" dirty="0"/>
              <a:t> complets en gardant l'</a:t>
            </a:r>
            <a:r>
              <a:rPr lang="fr-FR" dirty="0" err="1"/>
              <a:t>async</a:t>
            </a:r>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24</a:t>
            </a:fld>
            <a:endParaRPr lang="fr-FR"/>
          </a:p>
        </p:txBody>
      </p:sp>
    </p:spTree>
    <p:extLst>
      <p:ext uri="{BB962C8B-B14F-4D97-AF65-F5344CB8AC3E}">
        <p14:creationId xmlns:p14="http://schemas.microsoft.com/office/powerpoint/2010/main" val="20654866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25</a:t>
            </a:fld>
            <a:endParaRPr lang="fr-FR"/>
          </a:p>
        </p:txBody>
      </p:sp>
    </p:spTree>
    <p:extLst>
      <p:ext uri="{BB962C8B-B14F-4D97-AF65-F5344CB8AC3E}">
        <p14:creationId xmlns:p14="http://schemas.microsoft.com/office/powerpoint/2010/main" val="26382448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26</a:t>
            </a:fld>
            <a:endParaRPr lang="fr-FR"/>
          </a:p>
        </p:txBody>
      </p:sp>
    </p:spTree>
    <p:extLst>
      <p:ext uri="{BB962C8B-B14F-4D97-AF65-F5344CB8AC3E}">
        <p14:creationId xmlns:p14="http://schemas.microsoft.com/office/powerpoint/2010/main" val="9657384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27</a:t>
            </a:fld>
            <a:endParaRPr lang="fr-FR"/>
          </a:p>
        </p:txBody>
      </p:sp>
    </p:spTree>
    <p:extLst>
      <p:ext uri="{BB962C8B-B14F-4D97-AF65-F5344CB8AC3E}">
        <p14:creationId xmlns:p14="http://schemas.microsoft.com/office/powerpoint/2010/main" val="33175650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28</a:t>
            </a:fld>
            <a:endParaRPr lang="fr-FR"/>
          </a:p>
        </p:txBody>
      </p:sp>
    </p:spTree>
    <p:extLst>
      <p:ext uri="{BB962C8B-B14F-4D97-AF65-F5344CB8AC3E}">
        <p14:creationId xmlns:p14="http://schemas.microsoft.com/office/powerpoint/2010/main" val="393825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29</a:t>
            </a:fld>
            <a:endParaRPr lang="fr-FR"/>
          </a:p>
        </p:txBody>
      </p:sp>
    </p:spTree>
    <p:extLst>
      <p:ext uri="{BB962C8B-B14F-4D97-AF65-F5344CB8AC3E}">
        <p14:creationId xmlns:p14="http://schemas.microsoft.com/office/powerpoint/2010/main" val="9854017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3</a:t>
            </a:fld>
            <a:endParaRPr lang="fr-FR" dirty="0"/>
          </a:p>
        </p:txBody>
      </p:sp>
    </p:spTree>
    <p:extLst>
      <p:ext uri="{BB962C8B-B14F-4D97-AF65-F5344CB8AC3E}">
        <p14:creationId xmlns:p14="http://schemas.microsoft.com/office/powerpoint/2010/main" val="4037247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Doc </a:t>
            </a:r>
            <a:r>
              <a:rPr lang="fr-FR" dirty="0" err="1"/>
              <a:t>mdn</a:t>
            </a:r>
            <a:r>
              <a:rPr lang="fr-FR" dirty="0"/>
              <a:t> des templates string : appelé des « </a:t>
            </a:r>
            <a:r>
              <a:rPr lang="fr-FR" i="1" dirty="0" err="1"/>
              <a:t>literales</a:t>
            </a:r>
            <a:r>
              <a:rPr lang="fr-FR" i="1" dirty="0"/>
              <a:t> et gabarits</a:t>
            </a:r>
            <a:r>
              <a:rPr lang="fr-FR" dirty="0"/>
              <a:t> » : </a:t>
            </a:r>
            <a:r>
              <a:rPr lang="fr-FR" dirty="0">
                <a:hlinkClick r:id="rId3"/>
              </a:rPr>
              <a:t>https://developer.mozilla.org/fr/docs/Web/JavaScript/Reference/Litt%C3%A9raux_gabarits</a:t>
            </a:r>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30</a:t>
            </a:fld>
            <a:endParaRPr lang="fr-FR"/>
          </a:p>
        </p:txBody>
      </p:sp>
    </p:spTree>
    <p:extLst>
      <p:ext uri="{BB962C8B-B14F-4D97-AF65-F5344CB8AC3E}">
        <p14:creationId xmlns:p14="http://schemas.microsoft.com/office/powerpoint/2010/main" val="8676327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31</a:t>
            </a:fld>
            <a:endParaRPr lang="fr-FR"/>
          </a:p>
        </p:txBody>
      </p:sp>
    </p:spTree>
    <p:extLst>
      <p:ext uri="{BB962C8B-B14F-4D97-AF65-F5344CB8AC3E}">
        <p14:creationId xmlns:p14="http://schemas.microsoft.com/office/powerpoint/2010/main" val="25971218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Ici une notion d’</a:t>
            </a:r>
            <a:r>
              <a:rPr lang="fr-FR" dirty="0" err="1"/>
              <a:t>asynchronicité</a:t>
            </a:r>
            <a:r>
              <a:rPr lang="fr-FR" dirty="0"/>
              <a:t> aurais pu </a:t>
            </a:r>
            <a:r>
              <a:rPr lang="fr-FR" dirty="0" err="1"/>
              <a:t>etre</a:t>
            </a:r>
            <a:r>
              <a:rPr lang="fr-FR" dirty="0"/>
              <a:t> mis en place </a:t>
            </a:r>
          </a:p>
          <a:p>
            <a:r>
              <a:rPr lang="fr-FR" dirty="0" err="1"/>
              <a:t>Jp</a:t>
            </a:r>
            <a:r>
              <a:rPr lang="fr-FR" dirty="0"/>
              <a:t> aurais pu attendre boire un petit café tranquillement ou tout simplement revenir demain  </a:t>
            </a:r>
          </a:p>
          <a:p>
            <a:endParaRPr lang="fr-FR" dirty="0"/>
          </a:p>
          <a:p>
            <a:r>
              <a:rPr lang="fr-FR" dirty="0"/>
              <a:t>Peut </a:t>
            </a:r>
            <a:r>
              <a:rPr lang="fr-FR" dirty="0" err="1"/>
              <a:t>etre</a:t>
            </a:r>
            <a:r>
              <a:rPr lang="fr-FR" dirty="0"/>
              <a:t> que tout sa vie reposais sur ce parie</a:t>
            </a:r>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32</a:t>
            </a:fld>
            <a:endParaRPr lang="fr-FR"/>
          </a:p>
        </p:txBody>
      </p:sp>
    </p:spTree>
    <p:extLst>
      <p:ext uri="{BB962C8B-B14F-4D97-AF65-F5344CB8AC3E}">
        <p14:creationId xmlns:p14="http://schemas.microsoft.com/office/powerpoint/2010/main" val="6786521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Ici une notion d’ </a:t>
            </a:r>
            <a:r>
              <a:rPr lang="fr-FR" dirty="0" err="1"/>
              <a:t>asynchronicité</a:t>
            </a:r>
            <a:r>
              <a:rPr lang="fr-FR" dirty="0"/>
              <a:t> aurais pu </a:t>
            </a:r>
            <a:r>
              <a:rPr lang="fr-FR" dirty="0" err="1"/>
              <a:t>etre</a:t>
            </a:r>
            <a:r>
              <a:rPr lang="fr-FR" dirty="0"/>
              <a:t> mis en place </a:t>
            </a:r>
          </a:p>
          <a:p>
            <a:r>
              <a:rPr lang="fr-FR" dirty="0" err="1"/>
              <a:t>Jp</a:t>
            </a:r>
            <a:r>
              <a:rPr lang="fr-FR" dirty="0"/>
              <a:t> aurais pu attendre boire un petit café tranquillement ou tout simplement revenir demain  </a:t>
            </a:r>
          </a:p>
          <a:p>
            <a:endParaRPr lang="fr-FR" dirty="0"/>
          </a:p>
          <a:p>
            <a:r>
              <a:rPr lang="fr-FR" dirty="0"/>
              <a:t>Peut </a:t>
            </a:r>
            <a:r>
              <a:rPr lang="fr-FR" dirty="0" err="1"/>
              <a:t>etre</a:t>
            </a:r>
            <a:r>
              <a:rPr lang="fr-FR" dirty="0"/>
              <a:t> que tout sa vie reposais sur ce parie, il a donc tout perdu</a:t>
            </a:r>
          </a:p>
          <a:p>
            <a:r>
              <a:rPr lang="fr-FR" dirty="0"/>
              <a:t>Tout le reste de sa vie dépendais de ce paris il a donc attendu car il ne pouvais rien faire d’autre tant qu’il ne savais pas le déroulement de la suite des choses</a:t>
            </a:r>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33</a:t>
            </a:fld>
            <a:endParaRPr lang="fr-FR"/>
          </a:p>
        </p:txBody>
      </p:sp>
    </p:spTree>
    <p:extLst>
      <p:ext uri="{BB962C8B-B14F-4D97-AF65-F5344CB8AC3E}">
        <p14:creationId xmlns:p14="http://schemas.microsoft.com/office/powerpoint/2010/main" val="4202578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34</a:t>
            </a:fld>
            <a:endParaRPr lang="fr-FR"/>
          </a:p>
        </p:txBody>
      </p:sp>
    </p:spTree>
    <p:extLst>
      <p:ext uri="{BB962C8B-B14F-4D97-AF65-F5344CB8AC3E}">
        <p14:creationId xmlns:p14="http://schemas.microsoft.com/office/powerpoint/2010/main" val="32918291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35</a:t>
            </a:fld>
            <a:endParaRPr lang="fr-FR"/>
          </a:p>
        </p:txBody>
      </p:sp>
    </p:spTree>
    <p:extLst>
      <p:ext uri="{BB962C8B-B14F-4D97-AF65-F5344CB8AC3E}">
        <p14:creationId xmlns:p14="http://schemas.microsoft.com/office/powerpoint/2010/main" val="21376353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36</a:t>
            </a:fld>
            <a:endParaRPr lang="fr-FR"/>
          </a:p>
        </p:txBody>
      </p:sp>
    </p:spTree>
    <p:extLst>
      <p:ext uri="{BB962C8B-B14F-4D97-AF65-F5344CB8AC3E}">
        <p14:creationId xmlns:p14="http://schemas.microsoft.com/office/powerpoint/2010/main" val="21111571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Fonction encore expérimentale</a:t>
            </a:r>
          </a:p>
          <a:p>
            <a:endParaRPr lang="fr-FR" dirty="0"/>
          </a:p>
          <a:p>
            <a:r>
              <a:rPr lang="fr-FR" dirty="0"/>
              <a:t>Les </a:t>
            </a:r>
            <a:r>
              <a:rPr lang="fr-FR" dirty="0" err="1"/>
              <a:t>wrapper</a:t>
            </a:r>
            <a:r>
              <a:rPr lang="fr-FR" dirty="0"/>
              <a:t> High </a:t>
            </a:r>
            <a:r>
              <a:rPr lang="fr-FR" dirty="0" err="1"/>
              <a:t>order</a:t>
            </a:r>
            <a:r>
              <a:rPr lang="fr-FR" dirty="0"/>
              <a:t> peuvent être définit par une simple fonction.</a:t>
            </a:r>
          </a:p>
          <a:p>
            <a:endParaRPr lang="fr-FR" dirty="0"/>
          </a:p>
          <a:p>
            <a:r>
              <a:rPr lang="fr-FR" dirty="0"/>
              <a:t>Le décorateur apporte surtout de la lisibilité et de la maintenabilité du code en le rendant plus simple a lire et a </a:t>
            </a:r>
            <a:r>
              <a:rPr lang="fr-FR" dirty="0" err="1"/>
              <a:t>ecrire</a:t>
            </a:r>
            <a:r>
              <a:rPr lang="fr-FR" dirty="0"/>
              <a:t>.</a:t>
            </a:r>
          </a:p>
          <a:p>
            <a:endParaRPr lang="fr-FR" dirty="0"/>
          </a:p>
          <a:p>
            <a:r>
              <a:rPr lang="fr-FR" dirty="0"/>
              <a:t>Il a pour seul </a:t>
            </a:r>
            <a:r>
              <a:rPr lang="fr-FR" dirty="0" err="1"/>
              <a:t>role</a:t>
            </a:r>
            <a:r>
              <a:rPr lang="fr-FR" dirty="0"/>
              <a:t> de substituer un @</a:t>
            </a:r>
            <a:r>
              <a:rPr lang="fr-FR" dirty="0" err="1"/>
              <a:t>quelqueChose</a:t>
            </a:r>
            <a:r>
              <a:rPr lang="fr-FR" dirty="0"/>
              <a:t>() à une fonction pour rendre plus abstrait et donc plus simple certains fonctionnements</a:t>
            </a:r>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37</a:t>
            </a:fld>
            <a:endParaRPr lang="fr-FR"/>
          </a:p>
        </p:txBody>
      </p:sp>
    </p:spTree>
    <p:extLst>
      <p:ext uri="{BB962C8B-B14F-4D97-AF65-F5344CB8AC3E}">
        <p14:creationId xmlns:p14="http://schemas.microsoft.com/office/powerpoint/2010/main" val="15317865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38</a:t>
            </a:fld>
            <a:endParaRPr lang="fr-FR"/>
          </a:p>
        </p:txBody>
      </p:sp>
    </p:spTree>
    <p:extLst>
      <p:ext uri="{BB962C8B-B14F-4D97-AF65-F5344CB8AC3E}">
        <p14:creationId xmlns:p14="http://schemas.microsoft.com/office/powerpoint/2010/main" val="9879949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Les types: doc : </a:t>
            </a:r>
            <a:r>
              <a:rPr lang="fr-FR" dirty="0">
                <a:hlinkClick r:id="rId3"/>
              </a:rPr>
              <a:t>https://www.typescriptlang.org/docs/handbook/basic-types.html</a:t>
            </a:r>
            <a:endParaRPr lang="fr-FR" dirty="0"/>
          </a:p>
          <a:p>
            <a:pPr marL="228600" indent="-228600">
              <a:buFont typeface="+mj-lt"/>
              <a:buAutoNum type="arabicPeriod"/>
            </a:pPr>
            <a:r>
              <a:rPr lang="en-US" sz="1200" b="0" i="0" u="none" strike="noStrike" kern="1200" dirty="0">
                <a:solidFill>
                  <a:schemeClr val="tx1"/>
                </a:solidFill>
                <a:effectLst/>
                <a:latin typeface="+mn-lt"/>
                <a:ea typeface="+mn-ea"/>
                <a:cs typeface="+mn-cs"/>
              </a:rPr>
              <a:t>Boolean</a:t>
            </a:r>
          </a:p>
          <a:p>
            <a:pPr marL="228600" indent="-228600">
              <a:buFont typeface="+mj-lt"/>
              <a:buAutoNum type="arabicPeriod"/>
            </a:pPr>
            <a:r>
              <a:rPr lang="en-US" sz="1200" b="0" i="0" u="none" strike="noStrike" kern="1200" dirty="0">
                <a:solidFill>
                  <a:schemeClr val="tx1"/>
                </a:solidFill>
                <a:effectLst/>
                <a:latin typeface="+mn-lt"/>
                <a:ea typeface="+mn-ea"/>
                <a:cs typeface="+mn-cs"/>
              </a:rPr>
              <a:t>Number</a:t>
            </a:r>
          </a:p>
          <a:p>
            <a:pPr marL="228600" indent="-228600">
              <a:buFont typeface="+mj-lt"/>
              <a:buAutoNum type="arabicPeriod"/>
            </a:pPr>
            <a:r>
              <a:rPr lang="en-US" sz="1200" b="0" i="0" u="none" strike="noStrike" kern="1200" dirty="0">
                <a:solidFill>
                  <a:schemeClr val="tx1"/>
                </a:solidFill>
                <a:effectLst/>
                <a:latin typeface="+mn-lt"/>
                <a:ea typeface="+mn-ea"/>
                <a:cs typeface="+mn-cs"/>
              </a:rPr>
              <a:t>String</a:t>
            </a:r>
          </a:p>
          <a:p>
            <a:pPr marL="228600" indent="-228600">
              <a:buFont typeface="+mj-lt"/>
              <a:buAutoNum type="arabicPeriod"/>
            </a:pPr>
            <a:r>
              <a:rPr lang="en-US" sz="1200" b="0" i="0" u="none" strike="noStrike" kern="1200" dirty="0">
                <a:solidFill>
                  <a:schemeClr val="tx1"/>
                </a:solidFill>
                <a:effectLst/>
                <a:latin typeface="+mn-lt"/>
                <a:ea typeface="+mn-ea"/>
                <a:cs typeface="+mn-cs"/>
              </a:rPr>
              <a:t>Array</a:t>
            </a:r>
          </a:p>
          <a:p>
            <a:pPr marL="228600" indent="-228600">
              <a:buFont typeface="+mj-lt"/>
              <a:buAutoNum type="arabicPeriod"/>
            </a:pPr>
            <a:r>
              <a:rPr lang="en-US" sz="1200" b="0" i="0" u="none" strike="noStrike" kern="1200" dirty="0">
                <a:solidFill>
                  <a:schemeClr val="tx1"/>
                </a:solidFill>
                <a:effectLst/>
                <a:latin typeface="+mn-lt"/>
                <a:ea typeface="+mn-ea"/>
                <a:cs typeface="+mn-cs"/>
              </a:rPr>
              <a:t>Tuple</a:t>
            </a:r>
          </a:p>
          <a:p>
            <a:pPr marL="228600" indent="-228600">
              <a:buFont typeface="+mj-lt"/>
              <a:buAutoNum type="arabicPeriod"/>
            </a:pPr>
            <a:r>
              <a:rPr lang="en-US" sz="1200" b="0" i="0" u="none" strike="noStrike" kern="1200" dirty="0">
                <a:solidFill>
                  <a:schemeClr val="tx1"/>
                </a:solidFill>
                <a:effectLst/>
                <a:latin typeface="+mn-lt"/>
                <a:ea typeface="+mn-ea"/>
                <a:cs typeface="+mn-cs"/>
              </a:rPr>
              <a:t>Enum</a:t>
            </a:r>
          </a:p>
          <a:p>
            <a:pPr marL="228600" indent="-228600">
              <a:buFont typeface="+mj-lt"/>
              <a:buAutoNum type="arabicPeriod"/>
            </a:pPr>
            <a:r>
              <a:rPr lang="en-US" sz="1200" b="0" i="0" u="none" strike="noStrike" kern="1200" dirty="0">
                <a:solidFill>
                  <a:schemeClr val="tx1"/>
                </a:solidFill>
                <a:effectLst/>
                <a:latin typeface="+mn-lt"/>
                <a:ea typeface="+mn-ea"/>
                <a:cs typeface="+mn-cs"/>
              </a:rPr>
              <a:t>Any</a:t>
            </a:r>
          </a:p>
          <a:p>
            <a:pPr marL="228600" indent="-228600">
              <a:buFont typeface="+mj-lt"/>
              <a:buAutoNum type="arabicPeriod"/>
            </a:pPr>
            <a:r>
              <a:rPr lang="en-US" sz="1200" b="0" i="0" u="none" strike="noStrike" kern="1200" dirty="0">
                <a:solidFill>
                  <a:schemeClr val="tx1"/>
                </a:solidFill>
                <a:effectLst/>
                <a:latin typeface="+mn-lt"/>
                <a:ea typeface="+mn-ea"/>
                <a:cs typeface="+mn-cs"/>
              </a:rPr>
              <a:t>Void</a:t>
            </a:r>
          </a:p>
          <a:p>
            <a:pPr marL="228600" indent="-228600">
              <a:buFont typeface="+mj-lt"/>
              <a:buAutoNum type="arabicPeriod"/>
            </a:pPr>
            <a:r>
              <a:rPr lang="en-US" sz="1200" b="0" i="0" u="none" strike="noStrike" kern="1200" dirty="0">
                <a:solidFill>
                  <a:schemeClr val="tx1"/>
                </a:solidFill>
                <a:effectLst/>
                <a:latin typeface="+mn-lt"/>
                <a:ea typeface="+mn-ea"/>
                <a:cs typeface="+mn-cs"/>
              </a:rPr>
              <a:t>Null and Undefined</a:t>
            </a:r>
          </a:p>
          <a:p>
            <a:pPr marL="228600" indent="-228600">
              <a:buFont typeface="+mj-lt"/>
              <a:buAutoNum type="arabicPeriod"/>
            </a:pPr>
            <a:r>
              <a:rPr lang="en-US" sz="1200" b="0" i="0" u="none" strike="noStrike" kern="1200" dirty="0">
                <a:solidFill>
                  <a:schemeClr val="tx1"/>
                </a:solidFill>
                <a:effectLst/>
                <a:latin typeface="+mn-lt"/>
                <a:ea typeface="+mn-ea"/>
                <a:cs typeface="+mn-cs"/>
              </a:rPr>
              <a:t>Never</a:t>
            </a:r>
          </a:p>
          <a:p>
            <a:pPr marL="228600" indent="-228600">
              <a:buFont typeface="+mj-lt"/>
              <a:buAutoNum type="arabicPeriod"/>
            </a:pPr>
            <a:r>
              <a:rPr lang="en-US" sz="1200" b="0" i="0" u="none" strike="noStrike" kern="1200" dirty="0">
                <a:solidFill>
                  <a:schemeClr val="tx1"/>
                </a:solidFill>
                <a:effectLst/>
                <a:latin typeface="+mn-lt"/>
                <a:ea typeface="+mn-ea"/>
                <a:cs typeface="+mn-cs"/>
              </a:rPr>
              <a:t>Object</a:t>
            </a:r>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39</a:t>
            </a:fld>
            <a:endParaRPr lang="fr-FR"/>
          </a:p>
        </p:txBody>
      </p:sp>
    </p:spTree>
    <p:extLst>
      <p:ext uri="{BB962C8B-B14F-4D97-AF65-F5344CB8AC3E}">
        <p14:creationId xmlns:p14="http://schemas.microsoft.com/office/powerpoint/2010/main" val="3666645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a:t>
            </a:fld>
            <a:endParaRPr lang="fr-FR" dirty="0"/>
          </a:p>
        </p:txBody>
      </p:sp>
    </p:spTree>
    <p:extLst>
      <p:ext uri="{BB962C8B-B14F-4D97-AF65-F5344CB8AC3E}">
        <p14:creationId xmlns:p14="http://schemas.microsoft.com/office/powerpoint/2010/main" val="795542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40</a:t>
            </a:fld>
            <a:endParaRPr lang="fr-FR"/>
          </a:p>
        </p:txBody>
      </p:sp>
    </p:spTree>
    <p:extLst>
      <p:ext uri="{BB962C8B-B14F-4D97-AF65-F5344CB8AC3E}">
        <p14:creationId xmlns:p14="http://schemas.microsoft.com/office/powerpoint/2010/main" val="13436739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Les types: doc : </a:t>
            </a:r>
            <a:r>
              <a:rPr lang="fr-FR" dirty="0">
                <a:hlinkClick r:id="rId3"/>
              </a:rPr>
              <a:t>https://www.typescriptlang.org/docs/handbook/basic-types.html</a:t>
            </a:r>
            <a:endParaRPr lang="fr-FR" dirty="0"/>
          </a:p>
          <a:p>
            <a:pPr marL="228600" indent="-228600">
              <a:buFont typeface="+mj-lt"/>
              <a:buAutoNum type="arabicPeriod"/>
            </a:pPr>
            <a:r>
              <a:rPr lang="en-US" sz="1200" b="0" i="0" u="none" strike="noStrike" kern="1200" dirty="0">
                <a:solidFill>
                  <a:schemeClr val="tx1"/>
                </a:solidFill>
                <a:effectLst/>
                <a:latin typeface="+mn-lt"/>
                <a:ea typeface="+mn-ea"/>
                <a:cs typeface="+mn-cs"/>
              </a:rPr>
              <a:t>Boolean</a:t>
            </a:r>
          </a:p>
          <a:p>
            <a:pPr marL="228600" indent="-228600">
              <a:buFont typeface="+mj-lt"/>
              <a:buAutoNum type="arabicPeriod"/>
            </a:pPr>
            <a:r>
              <a:rPr lang="en-US" sz="1200" b="0" i="0" u="none" strike="noStrike" kern="1200" dirty="0">
                <a:solidFill>
                  <a:schemeClr val="tx1"/>
                </a:solidFill>
                <a:effectLst/>
                <a:latin typeface="+mn-lt"/>
                <a:ea typeface="+mn-ea"/>
                <a:cs typeface="+mn-cs"/>
              </a:rPr>
              <a:t>Number</a:t>
            </a:r>
          </a:p>
          <a:p>
            <a:pPr marL="228600" indent="-228600">
              <a:buFont typeface="+mj-lt"/>
              <a:buAutoNum type="arabicPeriod"/>
            </a:pPr>
            <a:r>
              <a:rPr lang="en-US" sz="1200" b="0" i="0" u="none" strike="noStrike" kern="1200" dirty="0">
                <a:solidFill>
                  <a:schemeClr val="tx1"/>
                </a:solidFill>
                <a:effectLst/>
                <a:latin typeface="+mn-lt"/>
                <a:ea typeface="+mn-ea"/>
                <a:cs typeface="+mn-cs"/>
              </a:rPr>
              <a:t>String</a:t>
            </a:r>
          </a:p>
          <a:p>
            <a:pPr marL="228600" indent="-228600">
              <a:buFont typeface="+mj-lt"/>
              <a:buAutoNum type="arabicPeriod"/>
            </a:pPr>
            <a:r>
              <a:rPr lang="en-US" sz="1200" b="0" i="0" u="none" strike="noStrike" kern="1200" dirty="0">
                <a:solidFill>
                  <a:schemeClr val="tx1"/>
                </a:solidFill>
                <a:effectLst/>
                <a:latin typeface="+mn-lt"/>
                <a:ea typeface="+mn-ea"/>
                <a:cs typeface="+mn-cs"/>
              </a:rPr>
              <a:t>Array</a:t>
            </a:r>
          </a:p>
          <a:p>
            <a:pPr marL="228600" indent="-228600">
              <a:buFont typeface="+mj-lt"/>
              <a:buAutoNum type="arabicPeriod"/>
            </a:pPr>
            <a:r>
              <a:rPr lang="en-US" sz="1200" b="0" i="0" u="none" strike="noStrike" kern="1200" dirty="0">
                <a:solidFill>
                  <a:schemeClr val="tx1"/>
                </a:solidFill>
                <a:effectLst/>
                <a:latin typeface="+mn-lt"/>
                <a:ea typeface="+mn-ea"/>
                <a:cs typeface="+mn-cs"/>
              </a:rPr>
              <a:t>Tuple</a:t>
            </a:r>
          </a:p>
          <a:p>
            <a:pPr marL="228600" indent="-228600">
              <a:buFont typeface="+mj-lt"/>
              <a:buAutoNum type="arabicPeriod"/>
            </a:pPr>
            <a:r>
              <a:rPr lang="en-US" sz="1200" b="0" i="0" u="none" strike="noStrike" kern="1200" dirty="0">
                <a:solidFill>
                  <a:schemeClr val="tx1"/>
                </a:solidFill>
                <a:effectLst/>
                <a:latin typeface="+mn-lt"/>
                <a:ea typeface="+mn-ea"/>
                <a:cs typeface="+mn-cs"/>
              </a:rPr>
              <a:t>Enum</a:t>
            </a:r>
          </a:p>
          <a:p>
            <a:pPr marL="228600" indent="-228600">
              <a:buFont typeface="+mj-lt"/>
              <a:buAutoNum type="arabicPeriod"/>
            </a:pPr>
            <a:r>
              <a:rPr lang="en-US" sz="1200" b="0" i="0" u="none" strike="noStrike" kern="1200" dirty="0">
                <a:solidFill>
                  <a:schemeClr val="tx1"/>
                </a:solidFill>
                <a:effectLst/>
                <a:latin typeface="+mn-lt"/>
                <a:ea typeface="+mn-ea"/>
                <a:cs typeface="+mn-cs"/>
              </a:rPr>
              <a:t>Any</a:t>
            </a:r>
          </a:p>
          <a:p>
            <a:pPr marL="228600" indent="-228600">
              <a:buFont typeface="+mj-lt"/>
              <a:buAutoNum type="arabicPeriod"/>
            </a:pPr>
            <a:r>
              <a:rPr lang="en-US" sz="1200" b="0" i="0" u="none" strike="noStrike" kern="1200" dirty="0">
                <a:solidFill>
                  <a:schemeClr val="tx1"/>
                </a:solidFill>
                <a:effectLst/>
                <a:latin typeface="+mn-lt"/>
                <a:ea typeface="+mn-ea"/>
                <a:cs typeface="+mn-cs"/>
              </a:rPr>
              <a:t>Void</a:t>
            </a:r>
          </a:p>
          <a:p>
            <a:pPr marL="228600" indent="-228600">
              <a:buFont typeface="+mj-lt"/>
              <a:buAutoNum type="arabicPeriod"/>
            </a:pPr>
            <a:r>
              <a:rPr lang="en-US" sz="1200" b="0" i="0" u="none" strike="noStrike" kern="1200" dirty="0">
                <a:solidFill>
                  <a:schemeClr val="tx1"/>
                </a:solidFill>
                <a:effectLst/>
                <a:latin typeface="+mn-lt"/>
                <a:ea typeface="+mn-ea"/>
                <a:cs typeface="+mn-cs"/>
              </a:rPr>
              <a:t>Null and Undefined</a:t>
            </a:r>
          </a:p>
          <a:p>
            <a:pPr marL="228600" indent="-228600">
              <a:buFont typeface="+mj-lt"/>
              <a:buAutoNum type="arabicPeriod"/>
            </a:pPr>
            <a:r>
              <a:rPr lang="en-US" sz="1200" b="0" i="0" u="none" strike="noStrike" kern="1200" dirty="0">
                <a:solidFill>
                  <a:schemeClr val="tx1"/>
                </a:solidFill>
                <a:effectLst/>
                <a:latin typeface="+mn-lt"/>
                <a:ea typeface="+mn-ea"/>
                <a:cs typeface="+mn-cs"/>
              </a:rPr>
              <a:t>Never</a:t>
            </a:r>
          </a:p>
          <a:p>
            <a:pPr marL="228600" indent="-228600">
              <a:buFont typeface="+mj-lt"/>
              <a:buAutoNum type="arabicPeriod"/>
            </a:pPr>
            <a:r>
              <a:rPr lang="en-US" sz="1200" b="0" i="0" u="none" strike="noStrike" kern="1200" dirty="0">
                <a:solidFill>
                  <a:schemeClr val="tx1"/>
                </a:solidFill>
                <a:effectLst/>
                <a:latin typeface="+mn-lt"/>
                <a:ea typeface="+mn-ea"/>
                <a:cs typeface="+mn-cs"/>
              </a:rPr>
              <a:t>Object</a:t>
            </a:r>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41</a:t>
            </a:fld>
            <a:endParaRPr lang="fr-FR"/>
          </a:p>
        </p:txBody>
      </p:sp>
    </p:spTree>
    <p:extLst>
      <p:ext uri="{BB962C8B-B14F-4D97-AF65-F5344CB8AC3E}">
        <p14:creationId xmlns:p14="http://schemas.microsoft.com/office/powerpoint/2010/main" val="163073505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lvl="1"/>
            <a:r>
              <a:rPr lang="fr-FR" dirty="0"/>
              <a:t>Génèrera une fonction pour l’es5 représentant l’objet transformé </a:t>
            </a:r>
            <a:r>
              <a:rPr lang="fr-FR" b="1" dirty="0"/>
              <a:t>sans class</a:t>
            </a:r>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42</a:t>
            </a:fld>
            <a:endParaRPr lang="fr-FR"/>
          </a:p>
        </p:txBody>
      </p:sp>
    </p:spTree>
    <p:extLst>
      <p:ext uri="{BB962C8B-B14F-4D97-AF65-F5344CB8AC3E}">
        <p14:creationId xmlns:p14="http://schemas.microsoft.com/office/powerpoint/2010/main" val="194891678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43</a:t>
            </a:fld>
            <a:endParaRPr lang="fr-FR"/>
          </a:p>
        </p:txBody>
      </p:sp>
    </p:spTree>
    <p:extLst>
      <p:ext uri="{BB962C8B-B14F-4D97-AF65-F5344CB8AC3E}">
        <p14:creationId xmlns:p14="http://schemas.microsoft.com/office/powerpoint/2010/main" val="103652492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44</a:t>
            </a:fld>
            <a:endParaRPr lang="fr-FR"/>
          </a:p>
        </p:txBody>
      </p:sp>
    </p:spTree>
    <p:extLst>
      <p:ext uri="{BB962C8B-B14F-4D97-AF65-F5344CB8AC3E}">
        <p14:creationId xmlns:p14="http://schemas.microsoft.com/office/powerpoint/2010/main" val="344044358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45</a:t>
            </a:fld>
            <a:endParaRPr lang="fr-FR"/>
          </a:p>
        </p:txBody>
      </p:sp>
    </p:spTree>
    <p:extLst>
      <p:ext uri="{BB962C8B-B14F-4D97-AF65-F5344CB8AC3E}">
        <p14:creationId xmlns:p14="http://schemas.microsoft.com/office/powerpoint/2010/main" val="8659958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On parle ici de l’extension d’une class</a:t>
            </a:r>
          </a:p>
          <a:p>
            <a:r>
              <a:rPr lang="fr-FR" dirty="0"/>
              <a:t>qui reprend tout ce que fais un objet pour faire un nouvelle objet a partir du premier.</a:t>
            </a:r>
          </a:p>
          <a:p>
            <a:endParaRPr lang="fr-FR" dirty="0"/>
          </a:p>
          <a:p>
            <a:r>
              <a:rPr lang="fr-FR" dirty="0"/>
              <a:t>Il peut redéfinir des fonctions ou méthodes existante chez le parent et en apporter d’autres.</a:t>
            </a:r>
          </a:p>
          <a:p>
            <a:r>
              <a:rPr lang="fr-FR" dirty="0"/>
              <a:t>Ici notre cafetier </a:t>
            </a:r>
            <a:r>
              <a:rPr lang="fr-FR" dirty="0" err="1"/>
              <a:t>posséde</a:t>
            </a:r>
            <a:r>
              <a:rPr lang="fr-FR" dirty="0"/>
              <a:t> les </a:t>
            </a:r>
            <a:r>
              <a:rPr lang="fr-FR" dirty="0" err="1"/>
              <a:t>memes</a:t>
            </a:r>
            <a:r>
              <a:rPr lang="fr-FR" dirty="0"/>
              <a:t> fonctions : faire le café par exemple</a:t>
            </a:r>
          </a:p>
          <a:p>
            <a:endParaRPr lang="fr-FR" dirty="0"/>
          </a:p>
          <a:p>
            <a:r>
              <a:rPr lang="fr-FR" dirty="0"/>
              <a:t>Mais le fonctionnement n’est pas profilement le </a:t>
            </a:r>
            <a:r>
              <a:rPr lang="fr-FR" dirty="0" err="1"/>
              <a:t>meme</a:t>
            </a:r>
            <a:r>
              <a:rPr lang="fr-FR" dirty="0"/>
              <a:t>.</a:t>
            </a:r>
          </a:p>
          <a:p>
            <a:r>
              <a:rPr lang="fr-FR" dirty="0"/>
              <a:t>Le café cette fois , toujours présent mais un nouveau conteneur doit </a:t>
            </a:r>
            <a:r>
              <a:rPr lang="fr-FR" dirty="0" err="1"/>
              <a:t>etre</a:t>
            </a:r>
            <a:r>
              <a:rPr lang="fr-FR" dirty="0"/>
              <a:t> insérer dans la machine , … plus le café directement</a:t>
            </a:r>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46</a:t>
            </a:fld>
            <a:endParaRPr lang="fr-FR"/>
          </a:p>
        </p:txBody>
      </p:sp>
    </p:spTree>
    <p:extLst>
      <p:ext uri="{BB962C8B-B14F-4D97-AF65-F5344CB8AC3E}">
        <p14:creationId xmlns:p14="http://schemas.microsoft.com/office/powerpoint/2010/main" val="266205866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47</a:t>
            </a:fld>
            <a:endParaRPr lang="fr-FR"/>
          </a:p>
        </p:txBody>
      </p:sp>
    </p:spTree>
    <p:extLst>
      <p:ext uri="{BB962C8B-B14F-4D97-AF65-F5344CB8AC3E}">
        <p14:creationId xmlns:p14="http://schemas.microsoft.com/office/powerpoint/2010/main" val="231516212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On parle d’abstraction. </a:t>
            </a:r>
          </a:p>
          <a:p>
            <a:r>
              <a:rPr lang="fr-FR" dirty="0"/>
              <a:t>Dans l’abstraction on définit (ou uniquement le besoin de de déclarations), le contenu commun a implémenter chez l’enfant </a:t>
            </a:r>
          </a:p>
          <a:p>
            <a:r>
              <a:rPr lang="fr-FR" dirty="0"/>
              <a:t>L’abstraction est plus a voir comme la définition d’un </a:t>
            </a:r>
            <a:r>
              <a:rPr lang="fr-FR" i="1" dirty="0"/>
              <a:t>Object</a:t>
            </a:r>
            <a:r>
              <a:rPr lang="fr-FR" dirty="0"/>
              <a:t> générique plutôt </a:t>
            </a:r>
            <a:r>
              <a:rPr lang="fr-FR" i="1" dirty="0"/>
              <a:t>sous forme de besoins conceptuel</a:t>
            </a:r>
          </a:p>
          <a:p>
            <a:endParaRPr lang="fr-FR" dirty="0"/>
          </a:p>
          <a:p>
            <a:r>
              <a:rPr lang="fr-FR" dirty="0"/>
              <a:t>Contrairement à </a:t>
            </a:r>
            <a:r>
              <a:rPr lang="fr-FR" b="1" dirty="0" err="1"/>
              <a:t>extends</a:t>
            </a:r>
            <a:r>
              <a:rPr lang="fr-FR" b="1" dirty="0"/>
              <a:t> , </a:t>
            </a:r>
            <a:r>
              <a:rPr lang="fr-FR" b="1" dirty="0" err="1"/>
              <a:t>implements</a:t>
            </a:r>
            <a:r>
              <a:rPr lang="fr-FR" b="1" dirty="0"/>
              <a:t> </a:t>
            </a:r>
            <a:r>
              <a:rPr lang="fr-FR" dirty="0"/>
              <a:t>se limite à forcer l’ </a:t>
            </a:r>
            <a:r>
              <a:rPr lang="fr-FR" dirty="0" err="1"/>
              <a:t>éxistance</a:t>
            </a:r>
            <a:r>
              <a:rPr lang="fr-FR" dirty="0"/>
              <a:t> de fonctions ou champs pour chaque </a:t>
            </a:r>
            <a:r>
              <a:rPr lang="fr-FR" dirty="0" err="1"/>
              <a:t>implem</a:t>
            </a:r>
            <a:r>
              <a:rPr lang="fr-FR" dirty="0"/>
              <a:t>.</a:t>
            </a:r>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48</a:t>
            </a:fld>
            <a:endParaRPr lang="fr-FR"/>
          </a:p>
        </p:txBody>
      </p:sp>
    </p:spTree>
    <p:extLst>
      <p:ext uri="{BB962C8B-B14F-4D97-AF65-F5344CB8AC3E}">
        <p14:creationId xmlns:p14="http://schemas.microsoft.com/office/powerpoint/2010/main" val="134400624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49</a:t>
            </a:fld>
            <a:endParaRPr lang="fr-FR"/>
          </a:p>
        </p:txBody>
      </p:sp>
    </p:spTree>
    <p:extLst>
      <p:ext uri="{BB962C8B-B14F-4D97-AF65-F5344CB8AC3E}">
        <p14:creationId xmlns:p14="http://schemas.microsoft.com/office/powerpoint/2010/main" val="2265484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5</a:t>
            </a:fld>
            <a:endParaRPr lang="fr-FR"/>
          </a:p>
        </p:txBody>
      </p:sp>
    </p:spTree>
    <p:extLst>
      <p:ext uri="{BB962C8B-B14F-4D97-AF65-F5344CB8AC3E}">
        <p14:creationId xmlns:p14="http://schemas.microsoft.com/office/powerpoint/2010/main" val="60747727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On parle ici d’</a:t>
            </a:r>
            <a:r>
              <a:rPr lang="fr-FR" dirty="0" err="1"/>
              <a:t>enumeration</a:t>
            </a:r>
            <a:r>
              <a:rPr lang="fr-FR" dirty="0"/>
              <a:t>,</a:t>
            </a:r>
          </a:p>
          <a:p>
            <a:r>
              <a:rPr lang="fr-FR" dirty="0"/>
              <a:t>Chaque ensemble est </a:t>
            </a:r>
            <a:r>
              <a:rPr lang="fr-FR" dirty="0" err="1"/>
              <a:t>definissable</a:t>
            </a:r>
            <a:r>
              <a:rPr lang="fr-FR" dirty="0"/>
              <a:t> comme un type a part en </a:t>
            </a:r>
            <a:r>
              <a:rPr lang="fr-FR" dirty="0" err="1"/>
              <a:t>tierre</a:t>
            </a:r>
            <a:r>
              <a:rPr lang="fr-FR" dirty="0"/>
              <a:t> valant </a:t>
            </a:r>
            <a:r>
              <a:rPr lang="fr-FR" dirty="0" err="1"/>
              <a:t>toujour</a:t>
            </a:r>
            <a:r>
              <a:rPr lang="fr-FR" dirty="0"/>
              <a:t> un des champs disponible pour l’</a:t>
            </a:r>
            <a:r>
              <a:rPr lang="fr-FR" dirty="0" err="1"/>
              <a:t>enumereration</a:t>
            </a:r>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50</a:t>
            </a:fld>
            <a:endParaRPr lang="fr-FR"/>
          </a:p>
        </p:txBody>
      </p:sp>
    </p:spTree>
    <p:extLst>
      <p:ext uri="{BB962C8B-B14F-4D97-AF65-F5344CB8AC3E}">
        <p14:creationId xmlns:p14="http://schemas.microsoft.com/office/powerpoint/2010/main" val="408370185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u="sng" dirty="0" err="1"/>
              <a:t>Renomer</a:t>
            </a:r>
            <a:r>
              <a:rPr lang="fr-FR" b="1" u="sng" dirty="0"/>
              <a:t> un import avec as</a:t>
            </a:r>
          </a:p>
          <a:p>
            <a:r>
              <a:rPr lang="fr-FR" dirty="0"/>
              <a:t>Import { </a:t>
            </a:r>
            <a:r>
              <a:rPr lang="fr-FR" dirty="0" err="1"/>
              <a:t>exportedVar</a:t>
            </a:r>
            <a:r>
              <a:rPr lang="fr-FR" dirty="0"/>
              <a:t> as </a:t>
            </a:r>
            <a:r>
              <a:rPr lang="fr-FR" dirty="0" err="1"/>
              <a:t>myNewVarName</a:t>
            </a:r>
            <a:r>
              <a:rPr lang="fr-FR" dirty="0"/>
              <a:t> } </a:t>
            </a:r>
            <a:r>
              <a:rPr lang="fr-FR" dirty="0" err="1"/>
              <a:t>fromm</a:t>
            </a:r>
            <a:r>
              <a:rPr lang="fr-FR" dirty="0"/>
              <a:t> ‘./fichier’</a:t>
            </a:r>
          </a:p>
          <a:p>
            <a:endParaRPr lang="fr-FR" dirty="0"/>
          </a:p>
          <a:p>
            <a:r>
              <a:rPr lang="fr-FR" dirty="0"/>
              <a:t>Il existe d’autres </a:t>
            </a:r>
            <a:r>
              <a:rPr lang="fr-FR" dirty="0" err="1"/>
              <a:t>paterns</a:t>
            </a:r>
            <a:r>
              <a:rPr lang="fr-FR" dirty="0"/>
              <a:t> pour la construction de module </a:t>
            </a:r>
          </a:p>
          <a:p>
            <a:r>
              <a:rPr lang="fr-FR" dirty="0" err="1"/>
              <a:t>Cest</a:t>
            </a:r>
            <a:r>
              <a:rPr lang="fr-FR" dirty="0"/>
              <a:t> autres moteur sont pris en charge par web pack</a:t>
            </a:r>
          </a:p>
          <a:p>
            <a:r>
              <a:rPr lang="fr-FR" dirty="0"/>
              <a:t>   </a:t>
            </a:r>
          </a:p>
          <a:p>
            <a:endParaRPr lang="fr-FR" dirty="0"/>
          </a:p>
          <a:p>
            <a:r>
              <a:rPr lang="fr-FR" dirty="0"/>
              <a:t> ex: pattern </a:t>
            </a:r>
            <a:r>
              <a:rPr lang="fr-FR" dirty="0" err="1"/>
              <a:t>amd</a:t>
            </a:r>
            <a:r>
              <a:rPr lang="fr-FR" dirty="0"/>
              <a:t> et la fonction </a:t>
            </a:r>
            <a:r>
              <a:rPr lang="fr-FR" b="1" dirty="0"/>
              <a:t>require</a:t>
            </a:r>
            <a:r>
              <a:rPr lang="fr-FR" dirty="0"/>
              <a:t>(‘…’);</a:t>
            </a:r>
          </a:p>
          <a:p>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51</a:t>
            </a:fld>
            <a:endParaRPr lang="fr-FR"/>
          </a:p>
        </p:txBody>
      </p:sp>
    </p:spTree>
    <p:extLst>
      <p:ext uri="{BB962C8B-B14F-4D97-AF65-F5344CB8AC3E}">
        <p14:creationId xmlns:p14="http://schemas.microsoft.com/office/powerpoint/2010/main" val="7217510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u="sng" dirty="0"/>
              <a:t>Doc </a:t>
            </a:r>
            <a:r>
              <a:rPr lang="fr-FR" b="1" u="sng" dirty="0" err="1"/>
              <a:t>tsc</a:t>
            </a:r>
            <a:r>
              <a:rPr lang="fr-FR" b="1" u="sng" dirty="0"/>
              <a:t> : </a:t>
            </a:r>
            <a:r>
              <a:rPr lang="fr-FR" dirty="0">
                <a:hlinkClick r:id="rId3"/>
              </a:rPr>
              <a:t>https://www.typescriptlang.org/docs/handbook/tsconfig-json.html</a:t>
            </a:r>
            <a:endParaRPr lang="fr-FR" dirty="0"/>
          </a:p>
          <a:p>
            <a:endParaRPr lang="fr-FR" dirty="0"/>
          </a:p>
          <a:p>
            <a:r>
              <a:rPr lang="fr-FR" b="1" u="sng" dirty="0"/>
              <a:t>Commande pour initialiser </a:t>
            </a:r>
            <a:r>
              <a:rPr lang="fr-FR" b="1" u="sng" dirty="0" err="1"/>
              <a:t>lefichier</a:t>
            </a:r>
            <a:r>
              <a:rPr lang="fr-FR" b="1" u="sng" dirty="0"/>
              <a:t> </a:t>
            </a:r>
            <a:r>
              <a:rPr lang="fr-FR" b="1" u="sng" dirty="0" err="1"/>
              <a:t>tscconfig.json</a:t>
            </a:r>
            <a:r>
              <a:rPr lang="fr-FR" b="1" u="sng" dirty="0"/>
              <a:t>:</a:t>
            </a:r>
          </a:p>
          <a:p>
            <a:r>
              <a:rPr lang="fr-FR" dirty="0" err="1"/>
              <a:t>tsc</a:t>
            </a:r>
            <a:r>
              <a:rPr lang="fr-FR" dirty="0"/>
              <a:t> –init</a:t>
            </a:r>
          </a:p>
          <a:p>
            <a:endParaRPr lang="fr-FR" dirty="0"/>
          </a:p>
          <a:p>
            <a:r>
              <a:rPr lang="fr-FR" b="1" u="sng" dirty="0" err="1"/>
              <a:t>Generer</a:t>
            </a:r>
            <a:r>
              <a:rPr lang="fr-FR" b="1" u="sng" dirty="0"/>
              <a:t> dans le </a:t>
            </a:r>
            <a:r>
              <a:rPr lang="fr-FR" b="1" u="sng" dirty="0" err="1"/>
              <a:t>tsconfig</a:t>
            </a:r>
            <a:endParaRPr lang="fr-FR" b="1" u="sng" dirty="0"/>
          </a:p>
          <a:p>
            <a:r>
              <a:rPr lang="fr-FR" dirty="0"/>
              <a:t>	</a:t>
            </a:r>
          </a:p>
          <a:p>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target</a:t>
            </a:r>
            <a:r>
              <a:rPr lang="fr-FR" sz="1200" b="0" kern="1200" dirty="0">
                <a:solidFill>
                  <a:schemeClr val="tx1"/>
                </a:solidFill>
                <a:effectLst/>
                <a:latin typeface="+mn-lt"/>
                <a:ea typeface="+mn-ea"/>
                <a:cs typeface="+mn-cs"/>
              </a:rPr>
              <a:t>": "es5",                          /* </a:t>
            </a:r>
            <a:r>
              <a:rPr lang="fr-FR" sz="1200" b="0" kern="1200" dirty="0" err="1">
                <a:solidFill>
                  <a:schemeClr val="tx1"/>
                </a:solidFill>
                <a:effectLst/>
                <a:latin typeface="+mn-lt"/>
                <a:ea typeface="+mn-ea"/>
                <a:cs typeface="+mn-cs"/>
              </a:rPr>
              <a:t>Specify</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ECMAScript</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target</a:t>
            </a:r>
            <a:r>
              <a:rPr lang="fr-FR" sz="1200" b="0" kern="1200" dirty="0">
                <a:solidFill>
                  <a:schemeClr val="tx1"/>
                </a:solidFill>
                <a:effectLst/>
                <a:latin typeface="+mn-lt"/>
                <a:ea typeface="+mn-ea"/>
                <a:cs typeface="+mn-cs"/>
              </a:rPr>
              <a:t> version: 'ES3' (default), 'ES5', 'ES2015', 'ES2016', 'ES2017', 'ES2018', 'ES2019', 'ES2020', or 'ESNEXT'. */</a:t>
            </a:r>
          </a:p>
          <a:p>
            <a:r>
              <a:rPr lang="fr-FR" sz="1200" b="0" kern="1200" dirty="0">
                <a:solidFill>
                  <a:schemeClr val="tx1"/>
                </a:solidFill>
                <a:effectLst/>
                <a:latin typeface="+mn-lt"/>
                <a:ea typeface="+mn-ea"/>
                <a:cs typeface="+mn-cs"/>
              </a:rPr>
              <a:t> "module": "</a:t>
            </a:r>
            <a:r>
              <a:rPr lang="fr-FR" sz="1200" b="0" kern="1200" dirty="0" err="1">
                <a:solidFill>
                  <a:schemeClr val="tx1"/>
                </a:solidFill>
                <a:effectLst/>
                <a:latin typeface="+mn-lt"/>
                <a:ea typeface="+mn-ea"/>
                <a:cs typeface="+mn-cs"/>
              </a:rPr>
              <a:t>commonjs</a:t>
            </a:r>
            <a:r>
              <a:rPr lang="fr-FR" sz="1200" b="0" kern="1200" dirty="0">
                <a:solidFill>
                  <a:schemeClr val="tx1"/>
                </a:solidFill>
                <a:effectLst/>
                <a:latin typeface="+mn-lt"/>
                <a:ea typeface="+mn-ea"/>
                <a:cs typeface="+mn-cs"/>
              </a:rPr>
              <a:t>",                     /* </a:t>
            </a:r>
            <a:r>
              <a:rPr lang="fr-FR" sz="1200" b="0" kern="1200" dirty="0" err="1">
                <a:solidFill>
                  <a:schemeClr val="tx1"/>
                </a:solidFill>
                <a:effectLst/>
                <a:latin typeface="+mn-lt"/>
                <a:ea typeface="+mn-ea"/>
                <a:cs typeface="+mn-cs"/>
              </a:rPr>
              <a:t>Specify</a:t>
            </a:r>
            <a:r>
              <a:rPr lang="fr-FR" sz="1200" b="0" kern="1200" dirty="0">
                <a:solidFill>
                  <a:schemeClr val="tx1"/>
                </a:solidFill>
                <a:effectLst/>
                <a:latin typeface="+mn-lt"/>
                <a:ea typeface="+mn-ea"/>
                <a:cs typeface="+mn-cs"/>
              </a:rPr>
              <a:t> module code </a:t>
            </a:r>
            <a:r>
              <a:rPr lang="fr-FR" sz="1200" b="0" kern="1200" dirty="0" err="1">
                <a:solidFill>
                  <a:schemeClr val="tx1"/>
                </a:solidFill>
                <a:effectLst/>
                <a:latin typeface="+mn-lt"/>
                <a:ea typeface="+mn-ea"/>
                <a:cs typeface="+mn-cs"/>
              </a:rPr>
              <a:t>generation</a:t>
            </a:r>
            <a:r>
              <a:rPr lang="fr-FR" sz="1200" b="0" kern="1200" dirty="0">
                <a:solidFill>
                  <a:schemeClr val="tx1"/>
                </a:solidFill>
                <a:effectLst/>
                <a:latin typeface="+mn-lt"/>
                <a:ea typeface="+mn-ea"/>
                <a:cs typeface="+mn-cs"/>
              </a:rPr>
              <a:t>: 'none', '</a:t>
            </a:r>
            <a:r>
              <a:rPr lang="fr-FR" sz="1200" b="0" kern="1200" dirty="0" err="1">
                <a:solidFill>
                  <a:schemeClr val="tx1"/>
                </a:solidFill>
                <a:effectLst/>
                <a:latin typeface="+mn-lt"/>
                <a:ea typeface="+mn-ea"/>
                <a:cs typeface="+mn-cs"/>
              </a:rPr>
              <a:t>commonjs</a:t>
            </a:r>
            <a:r>
              <a:rPr lang="fr-FR" sz="1200" b="0" kern="1200" dirty="0">
                <a:solidFill>
                  <a:schemeClr val="tx1"/>
                </a:solidFill>
                <a:effectLst/>
                <a:latin typeface="+mn-lt"/>
                <a:ea typeface="+mn-ea"/>
                <a:cs typeface="+mn-cs"/>
              </a:rPr>
              <a:t>', '</a:t>
            </a:r>
            <a:r>
              <a:rPr lang="fr-FR" sz="1200" b="0" kern="1200" dirty="0" err="1">
                <a:solidFill>
                  <a:schemeClr val="tx1"/>
                </a:solidFill>
                <a:effectLst/>
                <a:latin typeface="+mn-lt"/>
                <a:ea typeface="+mn-ea"/>
                <a:cs typeface="+mn-cs"/>
              </a:rPr>
              <a:t>amd</a:t>
            </a:r>
            <a:r>
              <a:rPr lang="fr-FR" sz="1200" b="0" kern="1200" dirty="0">
                <a:solidFill>
                  <a:schemeClr val="tx1"/>
                </a:solidFill>
                <a:effectLst/>
                <a:latin typeface="+mn-lt"/>
                <a:ea typeface="+mn-ea"/>
                <a:cs typeface="+mn-cs"/>
              </a:rPr>
              <a:t>', 'system', '</a:t>
            </a:r>
            <a:r>
              <a:rPr lang="fr-FR" sz="1200" b="0" kern="1200" dirty="0" err="1">
                <a:solidFill>
                  <a:schemeClr val="tx1"/>
                </a:solidFill>
                <a:effectLst/>
                <a:latin typeface="+mn-lt"/>
                <a:ea typeface="+mn-ea"/>
                <a:cs typeface="+mn-cs"/>
              </a:rPr>
              <a:t>umd</a:t>
            </a:r>
            <a:r>
              <a:rPr lang="fr-FR" sz="1200" b="0" kern="1200" dirty="0">
                <a:solidFill>
                  <a:schemeClr val="tx1"/>
                </a:solidFill>
                <a:effectLst/>
                <a:latin typeface="+mn-lt"/>
                <a:ea typeface="+mn-ea"/>
                <a:cs typeface="+mn-cs"/>
              </a:rPr>
              <a:t>', 'es2015', 'es2020', or '</a:t>
            </a:r>
            <a:r>
              <a:rPr lang="fr-FR" sz="1200" b="0" kern="1200" dirty="0" err="1">
                <a:solidFill>
                  <a:schemeClr val="tx1"/>
                </a:solidFill>
                <a:effectLst/>
                <a:latin typeface="+mn-lt"/>
                <a:ea typeface="+mn-ea"/>
                <a:cs typeface="+mn-cs"/>
              </a:rPr>
              <a:t>ESNext</a:t>
            </a:r>
            <a:r>
              <a:rPr lang="fr-FR" sz="1200" b="0" kern="1200" dirty="0">
                <a:solidFill>
                  <a:schemeClr val="tx1"/>
                </a:solidFill>
                <a:effectLst/>
                <a:latin typeface="+mn-lt"/>
                <a:ea typeface="+mn-ea"/>
                <a:cs typeface="+mn-cs"/>
              </a:rPr>
              <a:t>'. */</a:t>
            </a:r>
          </a:p>
          <a:p>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52</a:t>
            </a:fld>
            <a:endParaRPr lang="fr-FR"/>
          </a:p>
        </p:txBody>
      </p:sp>
    </p:spTree>
    <p:extLst>
      <p:ext uri="{BB962C8B-B14F-4D97-AF65-F5344CB8AC3E}">
        <p14:creationId xmlns:p14="http://schemas.microsoft.com/office/powerpoint/2010/main" val="319328692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53</a:t>
            </a:fld>
            <a:endParaRPr lang="fr-FR"/>
          </a:p>
        </p:txBody>
      </p:sp>
    </p:spTree>
    <p:extLst>
      <p:ext uri="{BB962C8B-B14F-4D97-AF65-F5344CB8AC3E}">
        <p14:creationId xmlns:p14="http://schemas.microsoft.com/office/powerpoint/2010/main" val="389441202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54</a:t>
            </a:fld>
            <a:endParaRPr lang="fr-FR"/>
          </a:p>
        </p:txBody>
      </p:sp>
    </p:spTree>
    <p:extLst>
      <p:ext uri="{BB962C8B-B14F-4D97-AF65-F5344CB8AC3E}">
        <p14:creationId xmlns:p14="http://schemas.microsoft.com/office/powerpoint/2010/main" val="35784836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55</a:t>
            </a:fld>
            <a:endParaRPr lang="fr-FR"/>
          </a:p>
        </p:txBody>
      </p:sp>
    </p:spTree>
    <p:extLst>
      <p:ext uri="{BB962C8B-B14F-4D97-AF65-F5344CB8AC3E}">
        <p14:creationId xmlns:p14="http://schemas.microsoft.com/office/powerpoint/2010/main" val="57801939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841FF0CF-58DC-4AF6-B40E-4A314742B146}" type="slidenum">
              <a:rPr lang="fr-FR" smtClean="0"/>
              <a:pPr/>
              <a:t>56</a:t>
            </a:fld>
            <a:endParaRPr lang="fr-FR"/>
          </a:p>
        </p:txBody>
      </p:sp>
    </p:spTree>
    <p:extLst>
      <p:ext uri="{BB962C8B-B14F-4D97-AF65-F5344CB8AC3E}">
        <p14:creationId xmlns:p14="http://schemas.microsoft.com/office/powerpoint/2010/main" val="16714375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57</a:t>
            </a:fld>
            <a:endParaRPr lang="fr-FR"/>
          </a:p>
        </p:txBody>
      </p:sp>
    </p:spTree>
    <p:extLst>
      <p:ext uri="{BB962C8B-B14F-4D97-AF65-F5344CB8AC3E}">
        <p14:creationId xmlns:p14="http://schemas.microsoft.com/office/powerpoint/2010/main" val="274492815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58</a:t>
            </a:fld>
            <a:endParaRPr lang="fr-FR"/>
          </a:p>
        </p:txBody>
      </p:sp>
    </p:spTree>
    <p:extLst>
      <p:ext uri="{BB962C8B-B14F-4D97-AF65-F5344CB8AC3E}">
        <p14:creationId xmlns:p14="http://schemas.microsoft.com/office/powerpoint/2010/main" val="34932529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3970" name="Rectangle 2"/>
          <p:cNvSpPr>
            <a:spLocks noGrp="1" noRot="1" noChangeAspect="1" noChangeArrowheads="1" noTextEdit="1"/>
          </p:cNvSpPr>
          <p:nvPr>
            <p:ph type="sldImg"/>
          </p:nvPr>
        </p:nvSpPr>
        <p:spPr>
          <a:ln/>
        </p:spPr>
      </p:sp>
      <p:sp>
        <p:nvSpPr>
          <p:cNvPr id="2003971" name="Rectangle 3"/>
          <p:cNvSpPr>
            <a:spLocks noGrp="1" noChangeArrowheads="1"/>
          </p:cNvSpPr>
          <p:nvPr>
            <p:ph type="body" idx="1"/>
          </p:nvPr>
        </p:nvSpPr>
        <p:spPr>
          <a:ln/>
        </p:spPr>
        <p:txBody>
          <a:bodyPr/>
          <a:lstStyle/>
          <a:p>
            <a:r>
              <a:rPr lang="fr-FR" b="1" dirty="0"/>
              <a:t>Précisions : </a:t>
            </a:r>
            <a:r>
              <a:rPr lang="fr-FR" dirty="0"/>
              <a:t>Les services web sont le résultat de la mise à disposition d'un service développé par A sur Internet. Il est ainsi possible de les utiliser pour le développement d'un site. Ils permettent par exemple d'inclure un encart avec la météo sur sa page d'accueil sans avoir à le faire soi-même. Il faudra simplement intégrer ce service à sa page. Il est possible d'utiliser les services Web comme des briques de son site.</a:t>
            </a:r>
          </a:p>
          <a:p>
            <a:endParaRPr lang="fr-FR" dirty="0"/>
          </a:p>
          <a:p>
            <a:r>
              <a:rPr lang="en-US" b="1" dirty="0"/>
              <a:t>REST (</a:t>
            </a:r>
            <a:r>
              <a:rPr lang="en-US" b="1" i="1" dirty="0"/>
              <a:t>Representational State Transfer</a:t>
            </a:r>
            <a:r>
              <a:rPr lang="en-US" dirty="0"/>
              <a:t>)</a:t>
            </a:r>
            <a:r>
              <a:rPr lang="fr-FR" b="1" dirty="0"/>
              <a:t> :</a:t>
            </a:r>
            <a:r>
              <a:rPr lang="fr-FR" dirty="0"/>
              <a:t> Est une architecture logicielle, utilisée sur le Web pour décharger le serveur qui n'a pas besoin de gérer l'état des transactions (c'est le client qui sauvegarde toutes les variables utiles aux traitements métiers). Dans l’imaginaire des adeptes du Web agile, REST est une alternative à SOAP plus efficace, en fait les deux techniques ne sont pas incompatibles. On peut faire des échanges SOAP selon une architecture REST.</a:t>
            </a:r>
          </a:p>
          <a:p>
            <a:endParaRPr lang="fr-FR" dirty="0"/>
          </a:p>
          <a:p>
            <a:r>
              <a:rPr lang="fr-FR" b="1" dirty="0">
                <a:ea typeface="MS Mincho" pitchFamily="49" charset="-128"/>
              </a:rPr>
              <a:t>RPC (</a:t>
            </a:r>
            <a:r>
              <a:rPr lang="fr-FR" b="1" i="1" dirty="0" err="1">
                <a:ea typeface="MS Mincho" pitchFamily="49" charset="-128"/>
              </a:rPr>
              <a:t>Remote</a:t>
            </a:r>
            <a:r>
              <a:rPr lang="fr-FR" b="1" i="1" dirty="0">
                <a:ea typeface="MS Mincho" pitchFamily="49" charset="-128"/>
              </a:rPr>
              <a:t> </a:t>
            </a:r>
            <a:r>
              <a:rPr lang="fr-FR" b="1" i="1" dirty="0" err="1">
                <a:ea typeface="MS Mincho" pitchFamily="49" charset="-128"/>
              </a:rPr>
              <a:t>Procedure</a:t>
            </a:r>
            <a:r>
              <a:rPr lang="fr-FR" b="1" i="1" dirty="0">
                <a:ea typeface="MS Mincho" pitchFamily="49" charset="-128"/>
              </a:rPr>
              <a:t> Call</a:t>
            </a:r>
            <a:r>
              <a:rPr lang="fr-FR" b="1" dirty="0">
                <a:ea typeface="MS Mincho" pitchFamily="49" charset="-128"/>
              </a:rPr>
              <a:t>) :</a:t>
            </a:r>
            <a:r>
              <a:rPr lang="fr-FR" dirty="0">
                <a:ea typeface="MS Mincho" pitchFamily="49" charset="-128"/>
              </a:rPr>
              <a:t> c'est un appel de procédure distante = qui s’exécute dans un autre espace d’adresse (ordinateur local ou distant), c’est à dire qu’on demande (call) à un ordinateur distant (</a:t>
            </a:r>
            <a:r>
              <a:rPr lang="fr-FR" dirty="0" err="1">
                <a:ea typeface="MS Mincho" pitchFamily="49" charset="-128"/>
              </a:rPr>
              <a:t>Remote</a:t>
            </a:r>
            <a:r>
              <a:rPr lang="fr-FR" dirty="0">
                <a:ea typeface="MS Mincho" pitchFamily="49" charset="-128"/>
              </a:rPr>
              <a:t>) de faire une opération (procédure) pour nous et de nous renvoyer éventuellement son résultat (« tout c’est bien passé ». données en retour…).</a:t>
            </a:r>
            <a:endParaRPr lang="fr-FR" dirty="0"/>
          </a:p>
        </p:txBody>
      </p:sp>
    </p:spTree>
    <p:extLst>
      <p:ext uri="{BB962C8B-B14F-4D97-AF65-F5344CB8AC3E}">
        <p14:creationId xmlns:p14="http://schemas.microsoft.com/office/powerpoint/2010/main" val="2607369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a:t>
            </a:fld>
            <a:endParaRPr lang="fr-FR"/>
          </a:p>
        </p:txBody>
      </p:sp>
    </p:spTree>
    <p:extLst>
      <p:ext uri="{BB962C8B-B14F-4D97-AF65-F5344CB8AC3E}">
        <p14:creationId xmlns:p14="http://schemas.microsoft.com/office/powerpoint/2010/main" val="335934386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60</a:t>
            </a:fld>
            <a:endParaRPr lang="fr-FR"/>
          </a:p>
        </p:txBody>
      </p:sp>
    </p:spTree>
    <p:extLst>
      <p:ext uri="{BB962C8B-B14F-4D97-AF65-F5344CB8AC3E}">
        <p14:creationId xmlns:p14="http://schemas.microsoft.com/office/powerpoint/2010/main" val="27820813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61</a:t>
            </a:fld>
            <a:endParaRPr lang="fr-FR"/>
          </a:p>
        </p:txBody>
      </p:sp>
    </p:spTree>
    <p:extLst>
      <p:ext uri="{BB962C8B-B14F-4D97-AF65-F5344CB8AC3E}">
        <p14:creationId xmlns:p14="http://schemas.microsoft.com/office/powerpoint/2010/main" val="358941031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62</a:t>
            </a:fld>
            <a:endParaRPr lang="fr-FR"/>
          </a:p>
        </p:txBody>
      </p:sp>
    </p:spTree>
    <p:extLst>
      <p:ext uri="{BB962C8B-B14F-4D97-AF65-F5344CB8AC3E}">
        <p14:creationId xmlns:p14="http://schemas.microsoft.com/office/powerpoint/2010/main" val="150591618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63</a:t>
            </a:fld>
            <a:endParaRPr lang="fr-FR"/>
          </a:p>
        </p:txBody>
      </p:sp>
    </p:spTree>
    <p:extLst>
      <p:ext uri="{BB962C8B-B14F-4D97-AF65-F5344CB8AC3E}">
        <p14:creationId xmlns:p14="http://schemas.microsoft.com/office/powerpoint/2010/main" val="250557702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64</a:t>
            </a:fld>
            <a:endParaRPr lang="fr-FR"/>
          </a:p>
        </p:txBody>
      </p:sp>
    </p:spTree>
    <p:extLst>
      <p:ext uri="{BB962C8B-B14F-4D97-AF65-F5344CB8AC3E}">
        <p14:creationId xmlns:p14="http://schemas.microsoft.com/office/powerpoint/2010/main" val="345916467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65</a:t>
            </a:fld>
            <a:endParaRPr lang="fr-FR"/>
          </a:p>
        </p:txBody>
      </p:sp>
    </p:spTree>
    <p:extLst>
      <p:ext uri="{BB962C8B-B14F-4D97-AF65-F5344CB8AC3E}">
        <p14:creationId xmlns:p14="http://schemas.microsoft.com/office/powerpoint/2010/main" val="259467214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Utiliser </a:t>
            </a:r>
            <a:r>
              <a:rPr lang="fr-FR" dirty="0" err="1"/>
              <a:t>fetch</a:t>
            </a:r>
            <a:r>
              <a:rPr lang="fr-FR" dirty="0"/>
              <a:t> : </a:t>
            </a:r>
            <a:r>
              <a:rPr lang="fr-FR" dirty="0">
                <a:hlinkClick r:id="rId3"/>
              </a:rPr>
              <a:t>https://developer.mozilla.org/fr/docs/Web/API/Fetch_API/Using_Fetch</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66</a:t>
            </a:fld>
            <a:endParaRPr lang="fr-FR"/>
          </a:p>
        </p:txBody>
      </p:sp>
    </p:spTree>
    <p:extLst>
      <p:ext uri="{BB962C8B-B14F-4D97-AF65-F5344CB8AC3E}">
        <p14:creationId xmlns:p14="http://schemas.microsoft.com/office/powerpoint/2010/main" val="333683918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Fichier json: </a:t>
            </a:r>
          </a:p>
          <a:p>
            <a:r>
              <a:rPr lang="fr-FR" sz="1200" kern="1200" dirty="0">
                <a:solidFill>
                  <a:schemeClr val="tx1"/>
                </a:solidFill>
                <a:latin typeface="+mn-lt"/>
                <a:ea typeface="+mn-ea"/>
                <a:cs typeface="+mn-cs"/>
              </a:rPr>
              <a:t>{</a:t>
            </a:r>
          </a:p>
          <a:p>
            <a:r>
              <a:rPr lang="fr-FR" sz="1200" kern="1200" dirty="0">
                <a:solidFill>
                  <a:schemeClr val="tx1"/>
                </a:solidFill>
                <a:latin typeface="+mn-lt"/>
                <a:ea typeface="+mn-ea"/>
                <a:cs typeface="+mn-cs"/>
              </a:rPr>
              <a:t>	"images":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1,</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/plonge.jpg"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2,</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/kid1.jpg"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3,</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/futurama1.jpg"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4,</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/fry1.jpg"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5,</a:t>
            </a:r>
          </a:p>
          <a:p>
            <a:r>
              <a:rPr lang="fr-FR" sz="1200" kern="1200" dirty="0">
                <a:solidFill>
                  <a:schemeClr val="tx1"/>
                </a:solidFill>
                <a:latin typeface="+mn-lt"/>
                <a:ea typeface="+mn-ea"/>
                <a:cs typeface="+mn-cs"/>
              </a:rPr>
              <a:t>			"url": "url/farnswoth.jpg"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6,</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/trololo.jpg"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r>
              <a:rPr lang="fr-FR" sz="1200" kern="1200" dirty="0" err="1">
                <a:solidFill>
                  <a:schemeClr val="tx1"/>
                </a:solidFill>
                <a:latin typeface="+mn-lt"/>
                <a:ea typeface="+mn-ea"/>
                <a:cs typeface="+mn-cs"/>
              </a:rPr>
              <a:t>memes</a:t>
            </a:r>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1,</a:t>
            </a:r>
          </a:p>
          <a:p>
            <a:r>
              <a:rPr lang="fr-FR" sz="1200" kern="1200" dirty="0">
                <a:solidFill>
                  <a:schemeClr val="tx1"/>
                </a:solidFill>
                <a:latin typeface="+mn-lt"/>
                <a:ea typeface="+mn-ea"/>
                <a:cs typeface="+mn-cs"/>
              </a:rPr>
              <a:t>			"</a:t>
            </a:r>
            <a:r>
              <a:rPr lang="fr-FR" sz="1200" kern="1200" dirty="0" err="1">
                <a:solidFill>
                  <a:schemeClr val="tx1"/>
                </a:solidFill>
                <a:latin typeface="+mn-lt"/>
                <a:ea typeface="+mn-ea"/>
                <a:cs typeface="+mn-cs"/>
              </a:rPr>
              <a:t>image_id</a:t>
            </a:r>
            <a:r>
              <a:rPr lang="fr-FR" sz="1200" kern="1200" dirty="0">
                <a:solidFill>
                  <a:schemeClr val="tx1"/>
                </a:solidFill>
                <a:latin typeface="+mn-lt"/>
                <a:ea typeface="+mn-ea"/>
                <a:cs typeface="+mn-cs"/>
              </a:rPr>
              <a:t>": 1,</a:t>
            </a:r>
          </a:p>
          <a:p>
            <a:r>
              <a:rPr lang="fr-FR" sz="1200" kern="1200" dirty="0">
                <a:solidFill>
                  <a:schemeClr val="tx1"/>
                </a:solidFill>
                <a:latin typeface="+mn-lt"/>
                <a:ea typeface="+mn-ea"/>
                <a:cs typeface="+mn-cs"/>
              </a:rPr>
              <a:t>			"</a:t>
            </a:r>
            <a:r>
              <a:rPr lang="fr-FR" sz="1200" kern="1200" dirty="0" err="1">
                <a:solidFill>
                  <a:schemeClr val="tx1"/>
                </a:solidFill>
                <a:latin typeface="+mn-lt"/>
                <a:ea typeface="+mn-ea"/>
                <a:cs typeface="+mn-cs"/>
              </a:rPr>
              <a:t>text</a:t>
            </a:r>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"x": 0,</a:t>
            </a:r>
          </a:p>
          <a:p>
            <a:r>
              <a:rPr lang="fr-FR" sz="1200" kern="1200" dirty="0">
                <a:solidFill>
                  <a:schemeClr val="tx1"/>
                </a:solidFill>
                <a:latin typeface="+mn-lt"/>
                <a:ea typeface="+mn-ea"/>
                <a:cs typeface="+mn-cs"/>
              </a:rPr>
              <a:t>					"y": 0,</a:t>
            </a:r>
          </a:p>
          <a:p>
            <a:r>
              <a:rPr lang="fr-FR" sz="1200" kern="1200" dirty="0">
                <a:solidFill>
                  <a:schemeClr val="tx1"/>
                </a:solidFill>
                <a:latin typeface="+mn-lt"/>
                <a:ea typeface="+mn-ea"/>
                <a:cs typeface="+mn-cs"/>
              </a:rPr>
              <a:t>					"value": "dev react"</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67</a:t>
            </a:fld>
            <a:endParaRPr lang="fr-FR"/>
          </a:p>
        </p:txBody>
      </p:sp>
    </p:spTree>
    <p:extLst>
      <p:ext uri="{BB962C8B-B14F-4D97-AF65-F5344CB8AC3E}">
        <p14:creationId xmlns:p14="http://schemas.microsoft.com/office/powerpoint/2010/main" val="311702017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68</a:t>
            </a:fld>
            <a:endParaRPr lang="fr-FR"/>
          </a:p>
        </p:txBody>
      </p:sp>
    </p:spTree>
    <p:extLst>
      <p:ext uri="{BB962C8B-B14F-4D97-AF65-F5344CB8AC3E}">
        <p14:creationId xmlns:p14="http://schemas.microsoft.com/office/powerpoint/2010/main" val="360775426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69</a:t>
            </a:fld>
            <a:endParaRPr lang="fr-FR"/>
          </a:p>
        </p:txBody>
      </p:sp>
    </p:spTree>
    <p:extLst>
      <p:ext uri="{BB962C8B-B14F-4D97-AF65-F5344CB8AC3E}">
        <p14:creationId xmlns:p14="http://schemas.microsoft.com/office/powerpoint/2010/main" val="3166988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a:t>
            </a:fld>
            <a:endParaRPr lang="fr-FR"/>
          </a:p>
        </p:txBody>
      </p:sp>
    </p:spTree>
    <p:extLst>
      <p:ext uri="{BB962C8B-B14F-4D97-AF65-F5344CB8AC3E}">
        <p14:creationId xmlns:p14="http://schemas.microsoft.com/office/powerpoint/2010/main" val="84479498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70</a:t>
            </a:fld>
            <a:endParaRPr lang="fr-FR"/>
          </a:p>
        </p:txBody>
      </p:sp>
    </p:spTree>
    <p:extLst>
      <p:ext uri="{BB962C8B-B14F-4D97-AF65-F5344CB8AC3E}">
        <p14:creationId xmlns:p14="http://schemas.microsoft.com/office/powerpoint/2010/main" val="10253384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71</a:t>
            </a:fld>
            <a:endParaRPr lang="fr-FR"/>
          </a:p>
        </p:txBody>
      </p:sp>
    </p:spTree>
    <p:extLst>
      <p:ext uri="{BB962C8B-B14F-4D97-AF65-F5344CB8AC3E}">
        <p14:creationId xmlns:p14="http://schemas.microsoft.com/office/powerpoint/2010/main" val="176740255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72</a:t>
            </a:fld>
            <a:endParaRPr lang="fr-FR"/>
          </a:p>
        </p:txBody>
      </p:sp>
    </p:spTree>
    <p:extLst>
      <p:ext uri="{BB962C8B-B14F-4D97-AF65-F5344CB8AC3E}">
        <p14:creationId xmlns:p14="http://schemas.microsoft.com/office/powerpoint/2010/main" val="163142570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73</a:t>
            </a:fld>
            <a:endParaRPr lang="fr-FR"/>
          </a:p>
        </p:txBody>
      </p:sp>
    </p:spTree>
    <p:extLst>
      <p:ext uri="{BB962C8B-B14F-4D97-AF65-F5344CB8AC3E}">
        <p14:creationId xmlns:p14="http://schemas.microsoft.com/office/powerpoint/2010/main" val="152065292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L’extension .</a:t>
            </a:r>
            <a:r>
              <a:rPr lang="fr-FR" dirty="0" err="1"/>
              <a:t>jsx</a:t>
            </a:r>
            <a:r>
              <a:rPr lang="fr-FR" dirty="0"/>
              <a:t> / .</a:t>
            </a:r>
            <a:r>
              <a:rPr lang="fr-FR" dirty="0" err="1"/>
              <a:t>tsx</a:t>
            </a:r>
            <a:r>
              <a:rPr lang="fr-FR" dirty="0"/>
              <a:t> permet une meilleure prise en charge du code sous vs mais est facultatif un simple .js /.</a:t>
            </a:r>
            <a:r>
              <a:rPr lang="fr-FR" dirty="0" err="1"/>
              <a:t>ts</a:t>
            </a:r>
            <a:r>
              <a:rPr lang="fr-FR" dirty="0"/>
              <a:t> il sera traiter comme du potentiel </a:t>
            </a:r>
            <a:r>
              <a:rPr lang="fr-FR" dirty="0" err="1"/>
              <a:t>jsx</a:t>
            </a:r>
            <a:r>
              <a:rPr lang="fr-FR" dirty="0"/>
              <a:t>/</a:t>
            </a:r>
            <a:r>
              <a:rPr lang="fr-FR" dirty="0" err="1"/>
              <a:t>tsx</a:t>
            </a:r>
            <a:endParaRPr lang="fr-FR" dirty="0"/>
          </a:p>
          <a:p>
            <a:r>
              <a:rPr lang="fr-FR" dirty="0"/>
              <a:t>Image de </a:t>
            </a:r>
            <a:r>
              <a:rPr lang="fr-FR" dirty="0" err="1"/>
              <a:t>wikipedia</a:t>
            </a:r>
            <a:r>
              <a:rPr lang="fr-FR" dirty="0"/>
              <a:t> : </a:t>
            </a:r>
            <a:r>
              <a:rPr lang="fr-FR" dirty="0">
                <a:hlinkClick r:id="rId3"/>
              </a:rPr>
              <a:t>https://fr.wikipedia.org/wiki/Moelle_spinale</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74</a:t>
            </a:fld>
            <a:endParaRPr lang="fr-FR"/>
          </a:p>
        </p:txBody>
      </p:sp>
    </p:spTree>
    <p:extLst>
      <p:ext uri="{BB962C8B-B14F-4D97-AF65-F5344CB8AC3E}">
        <p14:creationId xmlns:p14="http://schemas.microsoft.com/office/powerpoint/2010/main" val="256431146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L’extension .</a:t>
            </a:r>
            <a:r>
              <a:rPr lang="fr-FR" dirty="0" err="1"/>
              <a:t>jsx</a:t>
            </a:r>
            <a:r>
              <a:rPr lang="fr-FR" dirty="0"/>
              <a:t> / .</a:t>
            </a:r>
            <a:r>
              <a:rPr lang="fr-FR" dirty="0" err="1"/>
              <a:t>tsx</a:t>
            </a:r>
            <a:r>
              <a:rPr lang="fr-FR" dirty="0"/>
              <a:t> permet une meilleure prise en charge du code sous vs mais est facultatif un simple .js /.</a:t>
            </a:r>
            <a:r>
              <a:rPr lang="fr-FR" dirty="0" err="1"/>
              <a:t>ts</a:t>
            </a:r>
            <a:r>
              <a:rPr lang="fr-FR" dirty="0"/>
              <a:t> il sera traiter comme du potentiel </a:t>
            </a:r>
            <a:r>
              <a:rPr lang="fr-FR" dirty="0" err="1"/>
              <a:t>jsx</a:t>
            </a:r>
            <a:r>
              <a:rPr lang="fr-FR" dirty="0"/>
              <a:t>/</a:t>
            </a:r>
            <a:r>
              <a:rPr lang="fr-FR" dirty="0" err="1"/>
              <a:t>tsx</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75</a:t>
            </a:fld>
            <a:endParaRPr lang="fr-FR"/>
          </a:p>
        </p:txBody>
      </p:sp>
    </p:spTree>
    <p:extLst>
      <p:ext uri="{BB962C8B-B14F-4D97-AF65-F5344CB8AC3E}">
        <p14:creationId xmlns:p14="http://schemas.microsoft.com/office/powerpoint/2010/main" val="326562850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76</a:t>
            </a:fld>
            <a:endParaRPr lang="fr-FR"/>
          </a:p>
        </p:txBody>
      </p:sp>
    </p:spTree>
    <p:extLst>
      <p:ext uri="{BB962C8B-B14F-4D97-AF65-F5344CB8AC3E}">
        <p14:creationId xmlns:p14="http://schemas.microsoft.com/office/powerpoint/2010/main" val="168693031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77</a:t>
            </a:fld>
            <a:endParaRPr lang="fr-FR"/>
          </a:p>
        </p:txBody>
      </p:sp>
    </p:spTree>
    <p:extLst>
      <p:ext uri="{BB962C8B-B14F-4D97-AF65-F5344CB8AC3E}">
        <p14:creationId xmlns:p14="http://schemas.microsoft.com/office/powerpoint/2010/main" val="385978390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78</a:t>
            </a:fld>
            <a:endParaRPr lang="fr-FR"/>
          </a:p>
        </p:txBody>
      </p:sp>
    </p:spTree>
    <p:extLst>
      <p:ext uri="{BB962C8B-B14F-4D97-AF65-F5344CB8AC3E}">
        <p14:creationId xmlns:p14="http://schemas.microsoft.com/office/powerpoint/2010/main" val="387653616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79</a:t>
            </a:fld>
            <a:endParaRPr lang="fr-FR"/>
          </a:p>
        </p:txBody>
      </p:sp>
    </p:spTree>
    <p:extLst>
      <p:ext uri="{BB962C8B-B14F-4D97-AF65-F5344CB8AC3E}">
        <p14:creationId xmlns:p14="http://schemas.microsoft.com/office/powerpoint/2010/main" val="25637323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a:t>
            </a:fld>
            <a:endParaRPr lang="fr-FR"/>
          </a:p>
        </p:txBody>
      </p:sp>
    </p:spTree>
    <p:extLst>
      <p:ext uri="{BB962C8B-B14F-4D97-AF65-F5344CB8AC3E}">
        <p14:creationId xmlns:p14="http://schemas.microsoft.com/office/powerpoint/2010/main" val="421097848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80</a:t>
            </a:fld>
            <a:endParaRPr lang="fr-FR"/>
          </a:p>
        </p:txBody>
      </p:sp>
    </p:spTree>
    <p:extLst>
      <p:ext uri="{BB962C8B-B14F-4D97-AF65-F5344CB8AC3E}">
        <p14:creationId xmlns:p14="http://schemas.microsoft.com/office/powerpoint/2010/main" val="283113573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81</a:t>
            </a:fld>
            <a:endParaRPr lang="fr-FR"/>
          </a:p>
        </p:txBody>
      </p:sp>
    </p:spTree>
    <p:extLst>
      <p:ext uri="{BB962C8B-B14F-4D97-AF65-F5344CB8AC3E}">
        <p14:creationId xmlns:p14="http://schemas.microsoft.com/office/powerpoint/2010/main" val="107334711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82</a:t>
            </a:fld>
            <a:endParaRPr lang="fr-FR"/>
          </a:p>
        </p:txBody>
      </p:sp>
    </p:spTree>
    <p:extLst>
      <p:ext uri="{BB962C8B-B14F-4D97-AF65-F5344CB8AC3E}">
        <p14:creationId xmlns:p14="http://schemas.microsoft.com/office/powerpoint/2010/main" val="395928053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83</a:t>
            </a:fld>
            <a:endParaRPr lang="fr-FR"/>
          </a:p>
        </p:txBody>
      </p:sp>
    </p:spTree>
    <p:extLst>
      <p:ext uri="{BB962C8B-B14F-4D97-AF65-F5344CB8AC3E}">
        <p14:creationId xmlns:p14="http://schemas.microsoft.com/office/powerpoint/2010/main" val="48211856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84</a:t>
            </a:fld>
            <a:endParaRPr lang="fr-FR"/>
          </a:p>
        </p:txBody>
      </p:sp>
    </p:spTree>
    <p:extLst>
      <p:ext uri="{BB962C8B-B14F-4D97-AF65-F5344CB8AC3E}">
        <p14:creationId xmlns:p14="http://schemas.microsoft.com/office/powerpoint/2010/main" val="349783606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85</a:t>
            </a:fld>
            <a:endParaRPr lang="fr-FR"/>
          </a:p>
        </p:txBody>
      </p:sp>
    </p:spTree>
    <p:extLst>
      <p:ext uri="{BB962C8B-B14F-4D97-AF65-F5344CB8AC3E}">
        <p14:creationId xmlns:p14="http://schemas.microsoft.com/office/powerpoint/2010/main" val="44491319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86</a:t>
            </a:fld>
            <a:endParaRPr lang="fr-FR"/>
          </a:p>
        </p:txBody>
      </p:sp>
    </p:spTree>
    <p:extLst>
      <p:ext uri="{BB962C8B-B14F-4D97-AF65-F5344CB8AC3E}">
        <p14:creationId xmlns:p14="http://schemas.microsoft.com/office/powerpoint/2010/main" val="174033010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hlinkClick r:id="rId3"/>
              </a:rPr>
              <a:t>https://fr.reactjs.org/docs/react-component.html#shouldcomponentupdate</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87</a:t>
            </a:fld>
            <a:endParaRPr lang="fr-FR"/>
          </a:p>
        </p:txBody>
      </p:sp>
    </p:spTree>
    <p:extLst>
      <p:ext uri="{BB962C8B-B14F-4D97-AF65-F5344CB8AC3E}">
        <p14:creationId xmlns:p14="http://schemas.microsoft.com/office/powerpoint/2010/main" val="122195602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Diagram : </a:t>
            </a:r>
            <a:r>
              <a:rPr lang="fr-FR" dirty="0">
                <a:hlinkClick r:id="rId3"/>
              </a:rPr>
              <a:t>https://projects.wojtekmaj.pl/react-lifecycle-methods-diagram/</a:t>
            </a:r>
            <a:endParaRPr lang="fr-FR" dirty="0"/>
          </a:p>
          <a:p>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88</a:t>
            </a:fld>
            <a:endParaRPr lang="fr-FR"/>
          </a:p>
        </p:txBody>
      </p:sp>
    </p:spTree>
    <p:extLst>
      <p:ext uri="{BB962C8B-B14F-4D97-AF65-F5344CB8AC3E}">
        <p14:creationId xmlns:p14="http://schemas.microsoft.com/office/powerpoint/2010/main" val="400634781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89</a:t>
            </a:fld>
            <a:endParaRPr lang="fr-FR"/>
          </a:p>
        </p:txBody>
      </p:sp>
    </p:spTree>
    <p:extLst>
      <p:ext uri="{BB962C8B-B14F-4D97-AF65-F5344CB8AC3E}">
        <p14:creationId xmlns:p14="http://schemas.microsoft.com/office/powerpoint/2010/main" val="17947378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Web pack : </a:t>
            </a:r>
            <a:r>
              <a:rPr lang="fr-FR" dirty="0">
                <a:hlinkClick r:id="rId3"/>
              </a:rPr>
              <a:t>https://webpack.js.org/</a:t>
            </a:r>
            <a:endParaRPr lang="fr-FR" dirty="0"/>
          </a:p>
          <a:p>
            <a:r>
              <a:rPr lang="fr-FR" dirty="0"/>
              <a:t>Babel : </a:t>
            </a:r>
            <a:r>
              <a:rPr lang="fr-FR" dirty="0">
                <a:hlinkClick r:id="rId4"/>
              </a:rPr>
              <a:t>https://babeljs.io/</a:t>
            </a:r>
            <a:endParaRPr lang="fr-FR" dirty="0"/>
          </a:p>
        </p:txBody>
      </p:sp>
      <p:sp>
        <p:nvSpPr>
          <p:cNvPr id="4" name="Espace réservé du numéro de diapositive 3"/>
          <p:cNvSpPr>
            <a:spLocks noGrp="1"/>
          </p:cNvSpPr>
          <p:nvPr>
            <p:ph type="sldNum" sz="quarter" idx="5"/>
          </p:nvPr>
        </p:nvSpPr>
        <p:spPr/>
        <p:txBody>
          <a:bodyPr/>
          <a:lstStyle/>
          <a:p>
            <a:fld id="{19C3388D-16FA-4A37-880E-B4CECF014580}" type="slidenum">
              <a:rPr lang="fr-FR" smtClean="0"/>
              <a:t>9</a:t>
            </a:fld>
            <a:endParaRPr lang="fr-FR"/>
          </a:p>
        </p:txBody>
      </p:sp>
    </p:spTree>
    <p:extLst>
      <p:ext uri="{BB962C8B-B14F-4D97-AF65-F5344CB8AC3E}">
        <p14:creationId xmlns:p14="http://schemas.microsoft.com/office/powerpoint/2010/main" val="316762904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React.PropTypes</a:t>
            </a:r>
            <a:r>
              <a:rPr lang="fr-FR" sz="1200" b="0" i="0" kern="1200" dirty="0">
                <a:solidFill>
                  <a:schemeClr val="tx1"/>
                </a:solidFill>
                <a:effectLst/>
                <a:latin typeface="+mn-lt"/>
                <a:ea typeface="+mn-ea"/>
                <a:cs typeface="+mn-cs"/>
              </a:rPr>
              <a:t> a été déplacé dans un autre module depuis React v15.5. Merci de plutôt utiliser </a:t>
            </a:r>
            <a:r>
              <a:rPr lang="fr-FR" sz="1200" b="0" i="0" u="none" strike="noStrike" kern="1200" dirty="0">
                <a:solidFill>
                  <a:schemeClr val="tx1"/>
                </a:solidFill>
                <a:effectLst/>
                <a:latin typeface="+mn-lt"/>
                <a:ea typeface="+mn-ea"/>
                <a:cs typeface="+mn-cs"/>
                <a:hlinkClick r:id="rId3"/>
              </a:rPr>
              <a:t>le module </a:t>
            </a:r>
            <a:r>
              <a:rPr lang="fr-FR" sz="1200" b="0" i="0" u="none" strike="noStrike" kern="1200" dirty="0" err="1">
                <a:solidFill>
                  <a:schemeClr val="tx1"/>
                </a:solidFill>
                <a:effectLst/>
                <a:latin typeface="+mn-lt"/>
                <a:ea typeface="+mn-ea"/>
                <a:cs typeface="+mn-cs"/>
                <a:hlinkClick r:id="rId3"/>
              </a:rPr>
              <a:t>prop</a:t>
            </a:r>
            <a:r>
              <a:rPr lang="fr-FR" sz="1200" b="0" i="0" u="none" strike="noStrike" kern="1200" dirty="0">
                <a:solidFill>
                  <a:schemeClr val="tx1"/>
                </a:solidFill>
                <a:effectLst/>
                <a:latin typeface="+mn-lt"/>
                <a:ea typeface="+mn-ea"/>
                <a:cs typeface="+mn-cs"/>
                <a:hlinkClick r:id="rId3"/>
              </a:rPr>
              <a:t>-types</a:t>
            </a:r>
            <a:r>
              <a:rPr lang="fr-FR" sz="1200" b="0" i="0" kern="1200" dirty="0">
                <a:solidFill>
                  <a:schemeClr val="tx1"/>
                </a:solidFill>
                <a:effectLst/>
                <a:latin typeface="+mn-lt"/>
                <a:ea typeface="+mn-ea"/>
                <a:cs typeface="+mn-cs"/>
              </a:rPr>
              <a:t>.</a:t>
            </a:r>
          </a:p>
          <a:p>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90</a:t>
            </a:fld>
            <a:endParaRPr lang="fr-FR"/>
          </a:p>
        </p:txBody>
      </p:sp>
    </p:spTree>
    <p:extLst>
      <p:ext uri="{BB962C8B-B14F-4D97-AF65-F5344CB8AC3E}">
        <p14:creationId xmlns:p14="http://schemas.microsoft.com/office/powerpoint/2010/main" val="223425407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91</a:t>
            </a:fld>
            <a:endParaRPr lang="fr-FR"/>
          </a:p>
        </p:txBody>
      </p:sp>
    </p:spTree>
    <p:extLst>
      <p:ext uri="{BB962C8B-B14F-4D97-AF65-F5344CB8AC3E}">
        <p14:creationId xmlns:p14="http://schemas.microsoft.com/office/powerpoint/2010/main" val="307785129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92</a:t>
            </a:fld>
            <a:endParaRPr lang="fr-FR"/>
          </a:p>
        </p:txBody>
      </p:sp>
    </p:spTree>
    <p:extLst>
      <p:ext uri="{BB962C8B-B14F-4D97-AF65-F5344CB8AC3E}">
        <p14:creationId xmlns:p14="http://schemas.microsoft.com/office/powerpoint/2010/main" val="417669235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93</a:t>
            </a:fld>
            <a:endParaRPr lang="fr-FR"/>
          </a:p>
        </p:txBody>
      </p:sp>
    </p:spTree>
    <p:extLst>
      <p:ext uri="{BB962C8B-B14F-4D97-AF65-F5344CB8AC3E}">
        <p14:creationId xmlns:p14="http://schemas.microsoft.com/office/powerpoint/2010/main" val="422581186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94</a:t>
            </a:fld>
            <a:endParaRPr lang="fr-FR"/>
          </a:p>
        </p:txBody>
      </p:sp>
    </p:spTree>
    <p:extLst>
      <p:ext uri="{BB962C8B-B14F-4D97-AF65-F5344CB8AC3E}">
        <p14:creationId xmlns:p14="http://schemas.microsoft.com/office/powerpoint/2010/main" val="372050701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hlinkClick r:id="rId3"/>
              </a:rPr>
              <a:t>https://reacttraining.com/react-router/web/api/HashRouter</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96</a:t>
            </a:fld>
            <a:endParaRPr lang="fr-FR"/>
          </a:p>
        </p:txBody>
      </p:sp>
    </p:spTree>
    <p:extLst>
      <p:ext uri="{BB962C8B-B14F-4D97-AF65-F5344CB8AC3E}">
        <p14:creationId xmlns:p14="http://schemas.microsoft.com/office/powerpoint/2010/main" val="4162741139"/>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hlinkClick r:id="rId3"/>
              </a:rPr>
              <a:t>https://reacttraining.com/react-router/web/example/url-params</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99</a:t>
            </a:fld>
            <a:endParaRPr lang="fr-FR"/>
          </a:p>
        </p:txBody>
      </p:sp>
    </p:spTree>
    <p:extLst>
      <p:ext uri="{BB962C8B-B14F-4D97-AF65-F5344CB8AC3E}">
        <p14:creationId xmlns:p14="http://schemas.microsoft.com/office/powerpoint/2010/main" val="164525614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100</a:t>
            </a:fld>
            <a:endParaRPr lang="fr-FR"/>
          </a:p>
        </p:txBody>
      </p:sp>
    </p:spTree>
    <p:extLst>
      <p:ext uri="{BB962C8B-B14F-4D97-AF65-F5344CB8AC3E}">
        <p14:creationId xmlns:p14="http://schemas.microsoft.com/office/powerpoint/2010/main" val="195094039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101</a:t>
            </a:fld>
            <a:endParaRPr lang="fr-FR"/>
          </a:p>
        </p:txBody>
      </p:sp>
    </p:spTree>
    <p:extLst>
      <p:ext uri="{BB962C8B-B14F-4D97-AF65-F5344CB8AC3E}">
        <p14:creationId xmlns:p14="http://schemas.microsoft.com/office/powerpoint/2010/main" val="2938138703"/>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102</a:t>
            </a:fld>
            <a:endParaRPr lang="fr-FR"/>
          </a:p>
        </p:txBody>
      </p:sp>
    </p:spTree>
    <p:extLst>
      <p:ext uri="{BB962C8B-B14F-4D97-AF65-F5344CB8AC3E}">
        <p14:creationId xmlns:p14="http://schemas.microsoft.com/office/powerpoint/2010/main" val="9069538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pizplomb.fr/" TargetMode="External"/></Relationships>
</file>

<file path=ppt/slideLayouts/_rels/slideLayout12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Master" Target="../slideMasters/slideMaster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7.pn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pizplomb.fr/" TargetMode="External"/></Relationships>
</file>

<file path=ppt/slideLayouts/_rels/slideLayout3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pizplomb.fr/" TargetMode="External"/></Relationships>
</file>

<file path=ppt/slideLayouts/_rels/slideLayout8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Master" Target="../slideMasters/slideMaster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7.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re GRAPH">
    <p:spTree>
      <p:nvGrpSpPr>
        <p:cNvPr id="1" name=""/>
        <p:cNvGrpSpPr/>
        <p:nvPr/>
      </p:nvGrpSpPr>
      <p:grpSpPr>
        <a:xfrm>
          <a:off x="0" y="0"/>
          <a:ext cx="0" cy="0"/>
          <a:chOff x="0" y="0"/>
          <a:chExt cx="0" cy="0"/>
        </a:xfrm>
      </p:grpSpPr>
      <p:sp>
        <p:nvSpPr>
          <p:cNvPr id="3" name="Sous-titre 2"/>
          <p:cNvSpPr>
            <a:spLocks noGrp="1"/>
          </p:cNvSpPr>
          <p:nvPr>
            <p:ph type="subTitle" idx="1"/>
          </p:nvPr>
        </p:nvSpPr>
        <p:spPr>
          <a:xfrm rot="20916814">
            <a:off x="3810943" y="1715653"/>
            <a:ext cx="8563453"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567F0B0E-885F-4CAC-AE39-A1877A0B0391}" type="slidenum">
              <a:rPr lang="fr-FR" smtClean="0"/>
              <a:t>‹N°›</a:t>
            </a:fld>
            <a:endParaRPr lang="fr-FR"/>
          </a:p>
        </p:txBody>
      </p:sp>
      <p:sp>
        <p:nvSpPr>
          <p:cNvPr id="2" name="Titre 1"/>
          <p:cNvSpPr>
            <a:spLocks noGrp="1"/>
          </p:cNvSpPr>
          <p:nvPr>
            <p:ph type="ctrTitle" hasCustomPrompt="1"/>
          </p:nvPr>
        </p:nvSpPr>
        <p:spPr>
          <a:xfrm>
            <a:off x="0" y="4929199"/>
            <a:ext cx="12192000" cy="755645"/>
          </a:xfrm>
        </p:spPr>
        <p:style>
          <a:lnRef idx="0">
            <a:schemeClr val="accent2"/>
          </a:lnRef>
          <a:fillRef idx="3">
            <a:schemeClr val="accent2"/>
          </a:fillRef>
          <a:effectRef idx="3">
            <a:schemeClr val="accent2"/>
          </a:effectRef>
          <a:fontRef idx="none"/>
        </p:style>
        <p:txBody>
          <a:bodyPr>
            <a:normAutofit/>
          </a:bodyPr>
          <a:lstStyle>
            <a:lvl1pPr>
              <a:defRPr sz="4000" baseline="0">
                <a:solidFill>
                  <a:schemeClr val="bg1"/>
                </a:solidFill>
              </a:defRPr>
            </a:lvl1pPr>
          </a:lstStyle>
          <a:p>
            <a:r>
              <a:rPr lang="fr-FR" dirty="0"/>
              <a:t>Titre du support</a:t>
            </a:r>
          </a:p>
        </p:txBody>
      </p:sp>
      <p:pic>
        <p:nvPicPr>
          <p:cNvPr id="9" name="Image 8">
            <a:extLst>
              <a:ext uri="{FF2B5EF4-FFF2-40B4-BE49-F238E27FC236}">
                <a16:creationId xmlns:a16="http://schemas.microsoft.com/office/drawing/2014/main" xmlns="" id="{ABFD6E48-D5A5-4DB1-B517-6505E8485369}"/>
              </a:ext>
            </a:extLst>
          </p:cNvPr>
          <p:cNvPicPr>
            <a:picLocks noChangeAspect="1"/>
          </p:cNvPicPr>
          <p:nvPr/>
        </p:nvPicPr>
        <p:blipFill>
          <a:blip r:embed="rId2"/>
          <a:stretch>
            <a:fillRect/>
          </a:stretch>
        </p:blipFill>
        <p:spPr>
          <a:xfrm>
            <a:off x="1" y="-99392"/>
            <a:ext cx="4051300" cy="3800475"/>
          </a:xfrm>
          <a:prstGeom prst="rect">
            <a:avLst/>
          </a:prstGeom>
        </p:spPr>
      </p:pic>
      <p:pic>
        <p:nvPicPr>
          <p:cNvPr id="7" name="Image 6">
            <a:extLst>
              <a:ext uri="{FF2B5EF4-FFF2-40B4-BE49-F238E27FC236}">
                <a16:creationId xmlns:a16="http://schemas.microsoft.com/office/drawing/2014/main" xmlns="" id="{BC2491F7-D960-4141-8829-AC1FE23864C8}"/>
              </a:ext>
            </a:extLst>
          </p:cNvPr>
          <p:cNvPicPr>
            <a:picLocks noChangeAspect="1"/>
          </p:cNvPicPr>
          <p:nvPr/>
        </p:nvPicPr>
        <p:blipFill>
          <a:blip r:embed="rId2"/>
          <a:stretch>
            <a:fillRect/>
          </a:stretch>
        </p:blipFill>
        <p:spPr>
          <a:xfrm>
            <a:off x="1" y="-99392"/>
            <a:ext cx="4051300" cy="3800475"/>
          </a:xfrm>
          <a:prstGeom prst="rect">
            <a:avLst/>
          </a:prstGeom>
        </p:spPr>
      </p:pic>
    </p:spTree>
    <p:extLst>
      <p:ext uri="{BB962C8B-B14F-4D97-AF65-F5344CB8AC3E}">
        <p14:creationId xmlns:p14="http://schemas.microsoft.com/office/powerpoint/2010/main" val="375938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clusion">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0" y="285728"/>
            <a:ext cx="9906027" cy="1071570"/>
          </a:xfrm>
        </p:spPr>
        <p:txBody>
          <a:bodyPr/>
          <a:lstStyle>
            <a:lvl1pPr>
              <a:defRPr/>
            </a:lvl1pPr>
          </a:lstStyle>
          <a:p>
            <a:r>
              <a:rPr lang="fr-FR" dirty="0"/>
              <a:t>Conclusion</a:t>
            </a:r>
          </a:p>
        </p:txBody>
      </p:sp>
      <p:sp>
        <p:nvSpPr>
          <p:cNvPr id="3" name="Espace réservé du contenu 2"/>
          <p:cNvSpPr>
            <a:spLocks noGrp="1"/>
          </p:cNvSpPr>
          <p:nvPr>
            <p:ph idx="1"/>
          </p:nvPr>
        </p:nvSpPr>
        <p:spPr>
          <a:xfrm>
            <a:off x="2095472" y="1500174"/>
            <a:ext cx="9715568" cy="4786346"/>
          </a:xfrm>
        </p:spPr>
        <p:txBody>
          <a:bodyPr/>
          <a:lstStyle>
            <a:lvl1pPr>
              <a:buFont typeface="Wingdings" pitchFamily="2" charset="2"/>
              <a:buChar char="q"/>
              <a:defRPr/>
            </a:lvl1pPr>
            <a:lvl2pPr marL="971550" marR="0" indent="-514350" algn="l" defTabSz="914400" rtl="0" eaLnBrk="1" fontAlgn="auto" latinLnBrk="0" hangingPunct="1">
              <a:lnSpc>
                <a:spcPct val="100000"/>
              </a:lnSpc>
              <a:spcBef>
                <a:spcPct val="20000"/>
              </a:spcBef>
              <a:spcAft>
                <a:spcPts val="0"/>
              </a:spcAft>
              <a:buClrTx/>
              <a:buSzTx/>
              <a:buFont typeface="Wingdings" pitchFamily="2" charset="2"/>
              <a:buChar char="ü"/>
              <a:tabLst/>
              <a:defRPr/>
            </a:lvl2pPr>
            <a:lvl3pPr>
              <a:buNone/>
              <a:defRPr/>
            </a:lvl3pPr>
            <a:lvl5pPr>
              <a:defRPr/>
            </a:lvl5pPr>
            <a:lvl6pPr marL="454025" indent="-228600">
              <a:buSzPct val="119000"/>
              <a:buFont typeface="Wingdings" pitchFamily="2" charset="2"/>
              <a:buChar char="C"/>
              <a:defRPr sz="2400"/>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3985257286"/>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3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a:xfrm>
            <a:off x="380960" y="1142984"/>
            <a:ext cx="6667547" cy="52864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8737600" y="6356351"/>
            <a:ext cx="2501936"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7143757" y="1214422"/>
            <a:ext cx="4952992" cy="4321272"/>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7542476" y="1641906"/>
            <a:ext cx="3990040"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4245469223"/>
      </p:ext>
    </p:extLst>
  </p:cSld>
  <p:clrMapOvr>
    <a:masterClrMapping/>
  </p:clrMapOvr>
  <p:hf hdr="0" ftr="0" dt="0"/>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7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a:xfrm>
            <a:off x="380960" y="1142984"/>
            <a:ext cx="6667547" cy="52864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8737600" y="6356351"/>
            <a:ext cx="2501936"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6667504" y="1608058"/>
            <a:ext cx="5905541" cy="4106958"/>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7146303" y="2007319"/>
            <a:ext cx="4580389"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794834956"/>
      </p:ext>
    </p:extLst>
  </p:cSld>
  <p:clrMapOvr>
    <a:masterClrMapping/>
  </p:clrMapOvr>
  <p:hf hdr="0" ftr="0" dt="0"/>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6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a:xfrm>
            <a:off x="380960" y="1142984"/>
            <a:ext cx="6667547" cy="52864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8737600" y="6356351"/>
            <a:ext cx="2501936"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6858005" y="1214422"/>
            <a:ext cx="5524539" cy="5286413"/>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7542476" y="1641906"/>
            <a:ext cx="3990040"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1230013644"/>
      </p:ext>
    </p:extLst>
  </p:cSld>
  <p:clrMapOvr>
    <a:masterClrMapping/>
  </p:clrMapOvr>
  <p:hf hdr="0" ftr="0" dt="0"/>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1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a:xfrm>
            <a:off x="380960" y="1142984"/>
            <a:ext cx="11430080" cy="17145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8737600" y="6356351"/>
            <a:ext cx="2501936"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Espace réservé du texte 7"/>
          <p:cNvSpPr>
            <a:spLocks noGrp="1"/>
          </p:cNvSpPr>
          <p:nvPr>
            <p:ph type="body" idx="13"/>
          </p:nvPr>
        </p:nvSpPr>
        <p:spPr>
          <a:xfrm>
            <a:off x="285709" y="2928934"/>
            <a:ext cx="5710808" cy="639762"/>
          </a:xfrm>
        </p:spPr>
        <p:txBody>
          <a:bodyPr/>
          <a:lstStyle/>
          <a:p>
            <a:pPr lvl="0" algn="r"/>
            <a:r>
              <a:rPr lang="fr-FR"/>
              <a:t>Cliquez pour modifier les styles du texte du masque</a:t>
            </a:r>
          </a:p>
        </p:txBody>
      </p:sp>
      <p:sp>
        <p:nvSpPr>
          <p:cNvPr id="11" name="Espace réservé du texte 8"/>
          <p:cNvSpPr>
            <a:spLocks noGrp="1"/>
          </p:cNvSpPr>
          <p:nvPr>
            <p:ph type="body" sz="quarter" idx="3"/>
          </p:nvPr>
        </p:nvSpPr>
        <p:spPr>
          <a:xfrm>
            <a:off x="6193367" y="2928934"/>
            <a:ext cx="5712924" cy="639762"/>
          </a:xfrm>
        </p:spPr>
        <p:txBody>
          <a:bodyPr/>
          <a:lstStyle/>
          <a:p>
            <a:pPr lvl="0"/>
            <a:r>
              <a:rPr lang="fr-FR"/>
              <a:t>Cliquez pour modifier les styles du texte du masque</a:t>
            </a:r>
          </a:p>
        </p:txBody>
      </p:sp>
      <p:sp>
        <p:nvSpPr>
          <p:cNvPr id="12" name="Espace réservé du contenu 9"/>
          <p:cNvSpPr>
            <a:spLocks noGrp="1"/>
          </p:cNvSpPr>
          <p:nvPr>
            <p:ph sz="quarter" idx="4" hasCustomPrompt="1"/>
          </p:nvPr>
        </p:nvSpPr>
        <p:spPr>
          <a:xfrm>
            <a:off x="8382016" y="3643314"/>
            <a:ext cx="2571769" cy="2643206"/>
          </a:xfrm>
        </p:spPr>
        <p:txBody>
          <a:bodyPr>
            <a:noAutofit/>
          </a:bodyPr>
          <a:lstStyle>
            <a:lvl1pPr>
              <a:defRPr sz="2000"/>
            </a:lvl1pPr>
          </a:lstStyle>
          <a:p>
            <a:pPr algn="ctr">
              <a:buNone/>
            </a:pPr>
            <a:r>
              <a:rPr lang="fr-FR" dirty="0"/>
              <a:t>NON</a:t>
            </a:r>
          </a:p>
          <a:p>
            <a:pPr algn="ctr">
              <a:buNone/>
            </a:pPr>
            <a:endParaRPr lang="fr-FR" dirty="0"/>
          </a:p>
          <a:p>
            <a:pPr algn="ctr">
              <a:buNone/>
            </a:pPr>
            <a:r>
              <a:rPr lang="fr-FR" dirty="0"/>
              <a:t>NON</a:t>
            </a:r>
          </a:p>
          <a:p>
            <a:pPr algn="ctr">
              <a:buNone/>
            </a:pPr>
            <a:endParaRPr lang="fr-FR" dirty="0"/>
          </a:p>
          <a:p>
            <a:pPr algn="ctr">
              <a:buNone/>
            </a:pPr>
            <a:r>
              <a:rPr lang="fr-FR" dirty="0"/>
              <a:t>OUI</a:t>
            </a:r>
          </a:p>
          <a:p>
            <a:pPr algn="ctr">
              <a:buNone/>
            </a:pPr>
            <a:endParaRPr lang="fr-FR" dirty="0"/>
          </a:p>
          <a:p>
            <a:pPr algn="ctr">
              <a:buNone/>
            </a:pPr>
            <a:r>
              <a:rPr lang="fr-FR" dirty="0"/>
              <a:t>OUI</a:t>
            </a:r>
          </a:p>
        </p:txBody>
      </p:sp>
      <p:sp>
        <p:nvSpPr>
          <p:cNvPr id="13" name="Double flèche horizontale 12"/>
          <p:cNvSpPr/>
          <p:nvPr/>
        </p:nvSpPr>
        <p:spPr>
          <a:xfrm>
            <a:off x="4476739" y="3571876"/>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a:t>Flush cache / TMP</a:t>
            </a:r>
          </a:p>
        </p:txBody>
      </p:sp>
      <p:sp>
        <p:nvSpPr>
          <p:cNvPr id="14" name="Double flèche horizontale 13"/>
          <p:cNvSpPr/>
          <p:nvPr/>
        </p:nvSpPr>
        <p:spPr>
          <a:xfrm>
            <a:off x="4476739" y="4357694"/>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a:t>Flush </a:t>
            </a:r>
            <a:r>
              <a:rPr lang="fr-FR" sz="1800" dirty="0" err="1"/>
              <a:t>permalink</a:t>
            </a:r>
            <a:endParaRPr lang="fr-FR" sz="1800" dirty="0"/>
          </a:p>
        </p:txBody>
      </p:sp>
      <p:sp>
        <p:nvSpPr>
          <p:cNvPr id="15" name="Double flèche horizontale 14"/>
          <p:cNvSpPr/>
          <p:nvPr/>
        </p:nvSpPr>
        <p:spPr>
          <a:xfrm>
            <a:off x="4476739" y="5072074"/>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err="1"/>
              <a:t>remove</a:t>
            </a:r>
            <a:r>
              <a:rPr lang="fr-FR" sz="1800" dirty="0"/>
              <a:t> Options </a:t>
            </a:r>
            <a:r>
              <a:rPr lang="fr-FR" sz="1100" dirty="0"/>
              <a:t>(</a:t>
            </a:r>
            <a:r>
              <a:rPr lang="fr-FR" sz="1100" dirty="0" err="1"/>
              <a:t>wp</a:t>
            </a:r>
            <a:r>
              <a:rPr lang="fr-FR" sz="1100" dirty="0"/>
              <a:t> </a:t>
            </a:r>
            <a:r>
              <a:rPr lang="fr-FR" sz="1100" dirty="0" err="1"/>
              <a:t>db</a:t>
            </a:r>
            <a:r>
              <a:rPr lang="fr-FR" sz="1100" dirty="0"/>
              <a:t>)</a:t>
            </a:r>
            <a:endParaRPr lang="fr-FR" sz="1800" dirty="0"/>
          </a:p>
        </p:txBody>
      </p:sp>
      <p:sp>
        <p:nvSpPr>
          <p:cNvPr id="16" name="Double flèche horizontale 15"/>
          <p:cNvSpPr/>
          <p:nvPr/>
        </p:nvSpPr>
        <p:spPr>
          <a:xfrm>
            <a:off x="4476739" y="5786454"/>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err="1"/>
              <a:t>remove</a:t>
            </a:r>
            <a:r>
              <a:rPr lang="fr-FR" sz="1800" dirty="0"/>
              <a:t> tables</a:t>
            </a:r>
            <a:r>
              <a:rPr lang="fr-FR" sz="1100" dirty="0"/>
              <a:t>(</a:t>
            </a:r>
            <a:r>
              <a:rPr lang="fr-FR" sz="1100" dirty="0" err="1"/>
              <a:t>wp</a:t>
            </a:r>
            <a:r>
              <a:rPr lang="fr-FR" sz="1100" dirty="0"/>
              <a:t> </a:t>
            </a:r>
            <a:r>
              <a:rPr lang="fr-FR" sz="1100" dirty="0" err="1"/>
              <a:t>db</a:t>
            </a:r>
            <a:r>
              <a:rPr lang="fr-FR" sz="1100" dirty="0"/>
              <a:t>)</a:t>
            </a:r>
            <a:endParaRPr lang="fr-FR" sz="1800" dirty="0"/>
          </a:p>
        </p:txBody>
      </p:sp>
      <p:sp>
        <p:nvSpPr>
          <p:cNvPr id="17" name="Espace réservé du contenu 9"/>
          <p:cNvSpPr>
            <a:spLocks noGrp="1"/>
          </p:cNvSpPr>
          <p:nvPr>
            <p:ph sz="quarter" idx="14" hasCustomPrompt="1"/>
          </p:nvPr>
        </p:nvSpPr>
        <p:spPr>
          <a:xfrm>
            <a:off x="952464" y="3643314"/>
            <a:ext cx="2571769" cy="2643206"/>
          </a:xfrm>
        </p:spPr>
        <p:txBody>
          <a:bodyPr>
            <a:noAutofit/>
          </a:bodyPr>
          <a:lstStyle>
            <a:lvl1pPr>
              <a:defRPr sz="2000"/>
            </a:lvl1pPr>
          </a:lstStyle>
          <a:p>
            <a:pPr algn="ctr">
              <a:buNone/>
            </a:pPr>
            <a:r>
              <a:rPr lang="fr-FR" dirty="0"/>
              <a:t>NON</a:t>
            </a:r>
          </a:p>
          <a:p>
            <a:pPr algn="ctr">
              <a:buNone/>
            </a:pPr>
            <a:endParaRPr lang="fr-FR" dirty="0"/>
          </a:p>
          <a:p>
            <a:pPr algn="ctr">
              <a:buNone/>
            </a:pPr>
            <a:r>
              <a:rPr lang="fr-FR" dirty="0"/>
              <a:t>NON</a:t>
            </a:r>
          </a:p>
          <a:p>
            <a:pPr algn="ctr">
              <a:buNone/>
            </a:pPr>
            <a:endParaRPr lang="fr-FR" dirty="0"/>
          </a:p>
          <a:p>
            <a:pPr algn="ctr">
              <a:buNone/>
            </a:pPr>
            <a:r>
              <a:rPr lang="fr-FR" dirty="0"/>
              <a:t>OUI</a:t>
            </a:r>
          </a:p>
          <a:p>
            <a:pPr algn="ctr">
              <a:buNone/>
            </a:pPr>
            <a:endParaRPr lang="fr-FR" dirty="0"/>
          </a:p>
          <a:p>
            <a:pPr algn="ctr">
              <a:buNone/>
            </a:pPr>
            <a:r>
              <a:rPr lang="fr-FR" dirty="0"/>
              <a:t>OUI</a:t>
            </a:r>
          </a:p>
        </p:txBody>
      </p:sp>
    </p:spTree>
    <p:extLst>
      <p:ext uri="{BB962C8B-B14F-4D97-AF65-F5344CB8AC3E}">
        <p14:creationId xmlns:p14="http://schemas.microsoft.com/office/powerpoint/2010/main" val="1537539413"/>
      </p:ext>
    </p:extLst>
  </p:cSld>
  <p:clrMapOvr>
    <a:masterClrMapping/>
  </p:clrMapOvr>
  <p:hf hdr="0" ftr="0" dt="0"/>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5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a:xfrm>
            <a:off x="380960" y="1142984"/>
            <a:ext cx="11430080" cy="17145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8737600" y="6356351"/>
            <a:ext cx="2501936"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Espace réservé du texte 7"/>
          <p:cNvSpPr>
            <a:spLocks noGrp="1"/>
          </p:cNvSpPr>
          <p:nvPr>
            <p:ph type="body" idx="13"/>
          </p:nvPr>
        </p:nvSpPr>
        <p:spPr>
          <a:xfrm>
            <a:off x="285709" y="2928934"/>
            <a:ext cx="5710808" cy="639762"/>
          </a:xfrm>
        </p:spPr>
        <p:txBody>
          <a:bodyPr/>
          <a:lstStyle/>
          <a:p>
            <a:pPr lvl="0" algn="r"/>
            <a:r>
              <a:rPr lang="fr-FR"/>
              <a:t>Cliquez pour modifier les styles du texte du masque</a:t>
            </a:r>
          </a:p>
        </p:txBody>
      </p:sp>
      <p:sp>
        <p:nvSpPr>
          <p:cNvPr id="11" name="Espace réservé du texte 8"/>
          <p:cNvSpPr>
            <a:spLocks noGrp="1"/>
          </p:cNvSpPr>
          <p:nvPr>
            <p:ph type="body" sz="quarter" idx="3"/>
          </p:nvPr>
        </p:nvSpPr>
        <p:spPr>
          <a:xfrm>
            <a:off x="6193367" y="2928934"/>
            <a:ext cx="5712924" cy="639762"/>
          </a:xfrm>
        </p:spPr>
        <p:txBody>
          <a:bodyPr/>
          <a:lstStyle/>
          <a:p>
            <a:pPr lvl="0"/>
            <a:r>
              <a:rPr lang="fr-FR"/>
              <a:t>Cliquez pour modifier les styles du texte du masque</a:t>
            </a:r>
          </a:p>
        </p:txBody>
      </p:sp>
    </p:spTree>
    <p:extLst>
      <p:ext uri="{BB962C8B-B14F-4D97-AF65-F5344CB8AC3E}">
        <p14:creationId xmlns:p14="http://schemas.microsoft.com/office/powerpoint/2010/main" val="1654520054"/>
      </p:ext>
    </p:extLst>
  </p:cSld>
  <p:clrMapOvr>
    <a:masterClrMapping/>
  </p:clrMapOvr>
  <p:hf hdr="0" ftr="0" dt="0"/>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sz="half" idx="1"/>
          </p:nvPr>
        </p:nvSpPr>
        <p:spPr>
          <a:xfrm>
            <a:off x="285710" y="1071546"/>
            <a:ext cx="5619789"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contenu 3"/>
          <p:cNvSpPr>
            <a:spLocks noGrp="1"/>
          </p:cNvSpPr>
          <p:nvPr>
            <p:ph sz="half" idx="2"/>
          </p:nvPr>
        </p:nvSpPr>
        <p:spPr>
          <a:xfrm>
            <a:off x="6286502" y="1071546"/>
            <a:ext cx="5619789"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e la date 4"/>
          <p:cNvSpPr>
            <a:spLocks noGrp="1"/>
          </p:cNvSpPr>
          <p:nvPr>
            <p:ph type="dt" sz="half" idx="10"/>
          </p:nvPr>
        </p:nvSpPr>
        <p:spPr/>
        <p:txBody>
          <a:bodyPr/>
          <a:lstStyle/>
          <a:p>
            <a:fld id="{59A31AA9-7275-4B95-9CCF-F1416617C5DD}" type="datetime1">
              <a:rPr lang="fr-FR" smtClean="0"/>
              <a:pPr/>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419329017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Cliquez pour modifier le style du titre</a:t>
            </a:r>
          </a:p>
        </p:txBody>
      </p:sp>
      <p:sp>
        <p:nvSpPr>
          <p:cNvPr id="3" name="Espace réservé du texte 2"/>
          <p:cNvSpPr>
            <a:spLocks noGrp="1"/>
          </p:cNvSpPr>
          <p:nvPr>
            <p:ph type="body" idx="1"/>
          </p:nvPr>
        </p:nvSpPr>
        <p:spPr>
          <a:xfrm>
            <a:off x="285709" y="1071546"/>
            <a:ext cx="571080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85709" y="1785926"/>
            <a:ext cx="5710808"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u texte 4"/>
          <p:cNvSpPr>
            <a:spLocks noGrp="1"/>
          </p:cNvSpPr>
          <p:nvPr>
            <p:ph type="body" sz="quarter" idx="3"/>
          </p:nvPr>
        </p:nvSpPr>
        <p:spPr>
          <a:xfrm>
            <a:off x="6193367" y="1071546"/>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p:nvPr>
        </p:nvSpPr>
        <p:spPr>
          <a:xfrm>
            <a:off x="6193367" y="1785926"/>
            <a:ext cx="5712924"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Espace réservé de la date 6"/>
          <p:cNvSpPr>
            <a:spLocks noGrp="1"/>
          </p:cNvSpPr>
          <p:nvPr>
            <p:ph type="dt" sz="half" idx="10"/>
          </p:nvPr>
        </p:nvSpPr>
        <p:spPr/>
        <p:txBody>
          <a:bodyPr/>
          <a:lstStyle/>
          <a:p>
            <a:fld id="{288D7DB1-CC1E-4682-841D-D37B005A9A15}" type="datetime1">
              <a:rPr lang="fr-FR" smtClean="0"/>
              <a:pPr/>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115190111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3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Cliquez pour modifier le style du titre</a:t>
            </a:r>
          </a:p>
        </p:txBody>
      </p:sp>
      <p:sp>
        <p:nvSpPr>
          <p:cNvPr id="3" name="Espace réservé du texte 2"/>
          <p:cNvSpPr>
            <a:spLocks noGrp="1"/>
          </p:cNvSpPr>
          <p:nvPr>
            <p:ph type="body" idx="1"/>
          </p:nvPr>
        </p:nvSpPr>
        <p:spPr>
          <a:xfrm>
            <a:off x="285710" y="1071546"/>
            <a:ext cx="1162058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85710" y="1785926"/>
            <a:ext cx="11620581"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Espace réservé de la date 6"/>
          <p:cNvSpPr>
            <a:spLocks noGrp="1"/>
          </p:cNvSpPr>
          <p:nvPr>
            <p:ph type="dt" sz="half" idx="10"/>
          </p:nvPr>
        </p:nvSpPr>
        <p:spPr/>
        <p:txBody>
          <a:bodyPr/>
          <a:lstStyle/>
          <a:p>
            <a:fld id="{12DF7853-8071-40BC-998E-1F90672835CF}" type="datetime1">
              <a:rPr lang="fr-FR" smtClean="0"/>
              <a:pPr/>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66099628"/>
      </p:ext>
    </p:extLst>
  </p:cSld>
  <p:clrMapOvr>
    <a:masterClrMapping/>
  </p:clrMapOvr>
  <p:hf hdr="0" ftr="0" dt="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2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Cliquez pour modifier le style du titre</a:t>
            </a:r>
          </a:p>
        </p:txBody>
      </p:sp>
      <p:sp>
        <p:nvSpPr>
          <p:cNvPr id="3" name="Espace réservé du texte 2"/>
          <p:cNvSpPr>
            <a:spLocks noGrp="1"/>
          </p:cNvSpPr>
          <p:nvPr>
            <p:ph type="body" idx="1"/>
          </p:nvPr>
        </p:nvSpPr>
        <p:spPr>
          <a:xfrm>
            <a:off x="285709" y="2432048"/>
            <a:ext cx="571080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85709" y="3143248"/>
            <a:ext cx="5710808" cy="328614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u texte 4"/>
          <p:cNvSpPr>
            <a:spLocks noGrp="1"/>
          </p:cNvSpPr>
          <p:nvPr>
            <p:ph type="body" sz="quarter" idx="3"/>
          </p:nvPr>
        </p:nvSpPr>
        <p:spPr>
          <a:xfrm>
            <a:off x="6193367" y="2432048"/>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7" name="Espace réservé de la date 6"/>
          <p:cNvSpPr>
            <a:spLocks noGrp="1"/>
          </p:cNvSpPr>
          <p:nvPr>
            <p:ph type="dt" sz="half" idx="10"/>
          </p:nvPr>
        </p:nvSpPr>
        <p:spPr/>
        <p:txBody>
          <a:bodyPr/>
          <a:lstStyle/>
          <a:p>
            <a:fld id="{12DF7853-8071-40BC-998E-1F90672835CF}" type="datetime1">
              <a:rPr lang="fr-FR" smtClean="0"/>
              <a:pPr/>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A33B5BC-E3F1-4ABE-A1A6-D2608D40EC2E}" type="slidenum">
              <a:rPr lang="fr-FR" smtClean="0"/>
              <a:pPr/>
              <a:t>‹N°›</a:t>
            </a:fld>
            <a:endParaRPr lang="fr-FR"/>
          </a:p>
        </p:txBody>
      </p:sp>
      <p:sp>
        <p:nvSpPr>
          <p:cNvPr id="10" name="Espace réservé du contenu 3"/>
          <p:cNvSpPr>
            <a:spLocks noGrp="1"/>
          </p:cNvSpPr>
          <p:nvPr>
            <p:ph sz="half" idx="13"/>
          </p:nvPr>
        </p:nvSpPr>
        <p:spPr>
          <a:xfrm>
            <a:off x="6195483" y="3143248"/>
            <a:ext cx="5710808" cy="328614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1" name="Espace réservé du contenu 3"/>
          <p:cNvSpPr>
            <a:spLocks noGrp="1"/>
          </p:cNvSpPr>
          <p:nvPr>
            <p:ph sz="half" idx="14"/>
          </p:nvPr>
        </p:nvSpPr>
        <p:spPr>
          <a:xfrm>
            <a:off x="285709" y="1071546"/>
            <a:ext cx="11715832" cy="121444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Tree>
    <p:extLst>
      <p:ext uri="{BB962C8B-B14F-4D97-AF65-F5344CB8AC3E}">
        <p14:creationId xmlns:p14="http://schemas.microsoft.com/office/powerpoint/2010/main" val="1175738020"/>
      </p:ext>
    </p:extLst>
  </p:cSld>
  <p:clrMapOvr>
    <a:masterClrMapping/>
  </p:clrMapOvr>
  <p:hf hdr="0" ftr="0" dt="0"/>
</p:sldLayout>
</file>

<file path=ppt/slideLayouts/slideLayout109.xml><?xml version="1.0" encoding="utf-8"?>
<p:sldLayout xmlns:a="http://schemas.openxmlformats.org/drawingml/2006/main" xmlns:r="http://schemas.openxmlformats.org/officeDocument/2006/relationships" xmlns:p="http://schemas.openxmlformats.org/presentationml/2006/main" type="twoTxTwoObj" preserve="1">
  <p:cSld name="1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Cliquez pour modifier le style du titre</a:t>
            </a:r>
          </a:p>
        </p:txBody>
      </p:sp>
      <p:sp>
        <p:nvSpPr>
          <p:cNvPr id="3" name="Espace réservé du texte 2"/>
          <p:cNvSpPr>
            <a:spLocks noGrp="1"/>
          </p:cNvSpPr>
          <p:nvPr>
            <p:ph type="body" idx="1"/>
          </p:nvPr>
        </p:nvSpPr>
        <p:spPr>
          <a:xfrm>
            <a:off x="285709" y="1071546"/>
            <a:ext cx="5710808" cy="639762"/>
          </a:xfrm>
        </p:spPr>
        <p:txBody>
          <a:bodyPr anchor="b"/>
          <a:lstStyle>
            <a:lvl1pPr marL="0" indent="0" algn="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85709" y="1785926"/>
            <a:ext cx="5710808" cy="4643470"/>
          </a:xfrm>
          <a:solidFill>
            <a:schemeClr val="accent2">
              <a:lumMod val="40000"/>
              <a:lumOff val="60000"/>
              <a:alpha val="74000"/>
            </a:schemeClr>
          </a:solidFill>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u texte 4"/>
          <p:cNvSpPr>
            <a:spLocks noGrp="1"/>
          </p:cNvSpPr>
          <p:nvPr>
            <p:ph type="body" sz="quarter" idx="3"/>
          </p:nvPr>
        </p:nvSpPr>
        <p:spPr>
          <a:xfrm>
            <a:off x="6193367" y="1071546"/>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p:nvPr>
        </p:nvSpPr>
        <p:spPr>
          <a:xfrm>
            <a:off x="6193367" y="1785926"/>
            <a:ext cx="5712924" cy="4643470"/>
          </a:xfrm>
          <a:solidFill>
            <a:schemeClr val="accent3">
              <a:lumMod val="60000"/>
              <a:lumOff val="40000"/>
              <a:alpha val="74000"/>
            </a:schemeClr>
          </a:solidFill>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Espace réservé de la date 6"/>
          <p:cNvSpPr>
            <a:spLocks noGrp="1"/>
          </p:cNvSpPr>
          <p:nvPr>
            <p:ph type="dt" sz="half" idx="10"/>
          </p:nvPr>
        </p:nvSpPr>
        <p:spPr/>
        <p:txBody>
          <a:bodyPr/>
          <a:lstStyle/>
          <a:p>
            <a:fld id="{12DF7853-8071-40BC-998E-1F90672835CF}" type="datetime1">
              <a:rPr lang="fr-FR" smtClean="0"/>
              <a:pPr/>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222890127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ommair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0" y="285728"/>
            <a:ext cx="9906027" cy="1071570"/>
          </a:xfrm>
        </p:spPr>
        <p:txBody>
          <a:bodyPr/>
          <a:lstStyle>
            <a:lvl1pPr>
              <a:defRPr/>
            </a:lvl1pPr>
          </a:lstStyle>
          <a:p>
            <a:r>
              <a:rPr lang="fr-FR" dirty="0"/>
              <a:t>Sommaire</a:t>
            </a:r>
          </a:p>
        </p:txBody>
      </p:sp>
      <p:sp>
        <p:nvSpPr>
          <p:cNvPr id="3" name="Espace réservé du contenu 2"/>
          <p:cNvSpPr>
            <a:spLocks noGrp="1"/>
          </p:cNvSpPr>
          <p:nvPr>
            <p:ph idx="1"/>
          </p:nvPr>
        </p:nvSpPr>
        <p:spPr>
          <a:xfrm>
            <a:off x="2095472" y="1500174"/>
            <a:ext cx="9715568" cy="4786346"/>
          </a:xfrm>
        </p:spPr>
        <p:txBody>
          <a:bodyPr/>
          <a:lstStyle>
            <a:lvl1pPr marL="342900" indent="-342900">
              <a:buFont typeface="Wingdings" panose="05000000000000000000" pitchFamily="2" charset="2"/>
              <a:buChar char="q"/>
              <a:defRPr/>
            </a:lvl1pPr>
            <a:lvl2pPr marL="971550" marR="0" indent="-514350" algn="l" defTabSz="914400" rtl="0" eaLnBrk="1" fontAlgn="auto" latinLnBrk="0" hangingPunct="1">
              <a:lnSpc>
                <a:spcPct val="100000"/>
              </a:lnSpc>
              <a:spcBef>
                <a:spcPct val="20000"/>
              </a:spcBef>
              <a:spcAft>
                <a:spcPts val="0"/>
              </a:spcAft>
              <a:buClrTx/>
              <a:buSzTx/>
              <a:buFont typeface="Wingdings" panose="05000000000000000000" pitchFamily="2" charset="2"/>
              <a:buChar char="q"/>
              <a:tabLst/>
              <a:defRPr/>
            </a:lvl2pPr>
            <a:lvl3pPr>
              <a:buNone/>
              <a:defRPr/>
            </a:lvl3pPr>
            <a:lvl5pPr>
              <a:defRPr/>
            </a:lvl5pPr>
            <a:lvl6pPr marL="454025" indent="-228600">
              <a:buSzPct val="119000"/>
              <a:buFont typeface="Wingdings" pitchFamily="2" charset="2"/>
              <a:buChar char="C"/>
              <a:defRPr sz="2400"/>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380369666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comparaison alt">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fld id="{12DF7853-8071-40BC-998E-1F90672835CF}" type="datetime1">
              <a:rPr lang="fr-FR" smtClean="0"/>
              <a:pPr/>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A33B5BC-E3F1-4ABE-A1A6-D2608D40EC2E}" type="slidenum">
              <a:rPr lang="fr-FR" smtClean="0"/>
              <a:pPr/>
              <a:t>‹N°›</a:t>
            </a:fld>
            <a:endParaRPr lang="fr-FR"/>
          </a:p>
        </p:txBody>
      </p:sp>
      <p:sp>
        <p:nvSpPr>
          <p:cNvPr id="6" name="Espace réservé du texte 5"/>
          <p:cNvSpPr>
            <a:spLocks noGrp="1"/>
          </p:cNvSpPr>
          <p:nvPr>
            <p:ph type="body" idx="1"/>
          </p:nvPr>
        </p:nvSpPr>
        <p:spPr>
          <a:xfrm>
            <a:off x="809632" y="285728"/>
            <a:ext cx="5242560" cy="792162"/>
          </a:xfrm>
        </p:spPr>
        <p:txBody>
          <a:bodyPr/>
          <a:lstStyle/>
          <a:p>
            <a:pPr lvl="0"/>
            <a:r>
              <a:rPr lang="fr-FR"/>
              <a:t>Cliquez pour modifier les styles du texte du masque</a:t>
            </a:r>
          </a:p>
        </p:txBody>
      </p:sp>
      <p:sp>
        <p:nvSpPr>
          <p:cNvPr id="7" name="Espace réservé du texte 7"/>
          <p:cNvSpPr>
            <a:spLocks noGrp="1"/>
          </p:cNvSpPr>
          <p:nvPr>
            <p:ph type="body" sz="half" idx="3"/>
          </p:nvPr>
        </p:nvSpPr>
        <p:spPr>
          <a:xfrm>
            <a:off x="6202892" y="285728"/>
            <a:ext cx="5242560" cy="792162"/>
          </a:xfrm>
        </p:spPr>
        <p:txBody>
          <a:bodyPr/>
          <a:lstStyle/>
          <a:p>
            <a:pPr lvl="0"/>
            <a:r>
              <a:rPr lang="fr-FR"/>
              <a:t>Cliquez pour modifier les styles du texte du masque</a:t>
            </a:r>
          </a:p>
        </p:txBody>
      </p:sp>
      <p:sp>
        <p:nvSpPr>
          <p:cNvPr id="8" name="Espace réservé du contenu 6"/>
          <p:cNvSpPr>
            <a:spLocks noGrp="1"/>
          </p:cNvSpPr>
          <p:nvPr>
            <p:ph sz="quarter" idx="2"/>
          </p:nvPr>
        </p:nvSpPr>
        <p:spPr>
          <a:xfrm>
            <a:off x="809632" y="939776"/>
            <a:ext cx="5242560" cy="3060728"/>
          </a:xfrm>
        </p:spPr>
        <p:txBody>
          <a:bodyPr/>
          <a:lstStyle/>
          <a:p>
            <a:pPr lvl="0"/>
            <a:r>
              <a:rPr lang="fr-FR"/>
              <a:t>Cliquez pour modifier les styles du texte du masque</a:t>
            </a:r>
          </a:p>
          <a:p>
            <a:pPr lvl="1"/>
            <a:r>
              <a:rPr lang="fr-FR"/>
              <a:t>Deuxième niveau</a:t>
            </a:r>
          </a:p>
        </p:txBody>
      </p:sp>
      <p:sp>
        <p:nvSpPr>
          <p:cNvPr id="9" name="Espace réservé du contenu 8"/>
          <p:cNvSpPr>
            <a:spLocks noGrp="1"/>
          </p:cNvSpPr>
          <p:nvPr>
            <p:ph sz="quarter" idx="4"/>
          </p:nvPr>
        </p:nvSpPr>
        <p:spPr>
          <a:xfrm>
            <a:off x="6202892" y="939776"/>
            <a:ext cx="5242560" cy="3060728"/>
          </a:xfrm>
        </p:spPr>
        <p:txBody>
          <a:bodyPr/>
          <a:lstStyle/>
          <a:p>
            <a:pPr lvl="0"/>
            <a:r>
              <a:rPr lang="fr-FR"/>
              <a:t>Cliquez pour modifier les styles du texte du masque</a:t>
            </a:r>
          </a:p>
          <a:p>
            <a:pPr lvl="1"/>
            <a:r>
              <a:rPr lang="fr-FR"/>
              <a:t>Deuxième niveau</a:t>
            </a:r>
          </a:p>
        </p:txBody>
      </p:sp>
      <p:pic>
        <p:nvPicPr>
          <p:cNvPr id="11" name="Picture 2"/>
          <p:cNvPicPr>
            <a:picLocks noChangeAspect="1" noChangeArrowheads="1"/>
          </p:cNvPicPr>
          <p:nvPr/>
        </p:nvPicPr>
        <p:blipFill>
          <a:blip r:embed="rId2"/>
          <a:srcRect/>
          <a:stretch>
            <a:fillRect/>
          </a:stretch>
        </p:blipFill>
        <p:spPr bwMode="auto">
          <a:xfrm>
            <a:off x="1238216" y="3500439"/>
            <a:ext cx="4476781" cy="2714621"/>
          </a:xfrm>
          <a:prstGeom prst="rect">
            <a:avLst/>
          </a:prstGeom>
          <a:noFill/>
          <a:ln w="9525">
            <a:noFill/>
            <a:miter lim="800000"/>
            <a:headEnd/>
            <a:tailEnd/>
          </a:ln>
          <a:effectLst/>
        </p:spPr>
      </p:pic>
      <p:pic>
        <p:nvPicPr>
          <p:cNvPr id="12" name="Picture 3"/>
          <p:cNvPicPr>
            <a:picLocks noChangeAspect="1" noChangeArrowheads="1"/>
          </p:cNvPicPr>
          <p:nvPr/>
        </p:nvPicPr>
        <p:blipFill>
          <a:blip r:embed="rId3"/>
          <a:srcRect/>
          <a:stretch>
            <a:fillRect/>
          </a:stretch>
        </p:blipFill>
        <p:spPr bwMode="auto">
          <a:xfrm>
            <a:off x="6572253" y="3571876"/>
            <a:ext cx="4529715" cy="2571768"/>
          </a:xfrm>
          <a:prstGeom prst="rect">
            <a:avLst/>
          </a:prstGeom>
          <a:noFill/>
          <a:ln w="9525">
            <a:noFill/>
            <a:miter lim="800000"/>
            <a:headEnd/>
            <a:tailEnd/>
          </a:ln>
          <a:effectLst/>
        </p:spPr>
      </p:pic>
      <p:sp>
        <p:nvSpPr>
          <p:cNvPr id="2" name="Titre 1"/>
          <p:cNvSpPr>
            <a:spLocks noGrp="1"/>
          </p:cNvSpPr>
          <p:nvPr>
            <p:ph type="title"/>
          </p:nvPr>
        </p:nvSpPr>
        <p:spPr>
          <a:xfrm>
            <a:off x="0" y="5929330"/>
            <a:ext cx="12192000" cy="785818"/>
          </a:xfrm>
        </p:spPr>
        <p:txBody>
          <a:bodyPr/>
          <a:lstStyle/>
          <a:p>
            <a:r>
              <a:rPr lang="fr-FR"/>
              <a:t>Cliquez pour modifier le style du titre</a:t>
            </a:r>
            <a:endParaRPr lang="fr-FR" dirty="0"/>
          </a:p>
        </p:txBody>
      </p:sp>
      <p:sp>
        <p:nvSpPr>
          <p:cNvPr id="13" name="Espace réservé du texte 5"/>
          <p:cNvSpPr>
            <a:spLocks noGrp="1"/>
          </p:cNvSpPr>
          <p:nvPr>
            <p:ph type="body" idx="1"/>
          </p:nvPr>
        </p:nvSpPr>
        <p:spPr>
          <a:xfrm>
            <a:off x="809632" y="285728"/>
            <a:ext cx="5242560" cy="792162"/>
          </a:xfrm>
        </p:spPr>
        <p:txBody>
          <a:bodyPr/>
          <a:lstStyle/>
          <a:p>
            <a:pPr lvl="0"/>
            <a:r>
              <a:rPr lang="fr-FR"/>
              <a:t>Cliquez pour modifier les styles du texte du masque</a:t>
            </a:r>
          </a:p>
        </p:txBody>
      </p:sp>
      <p:sp>
        <p:nvSpPr>
          <p:cNvPr id="14" name="Espace réservé du texte 7"/>
          <p:cNvSpPr>
            <a:spLocks noGrp="1"/>
          </p:cNvSpPr>
          <p:nvPr>
            <p:ph type="body" sz="half" idx="3"/>
          </p:nvPr>
        </p:nvSpPr>
        <p:spPr>
          <a:xfrm>
            <a:off x="6202892" y="285728"/>
            <a:ext cx="5242560" cy="792162"/>
          </a:xfrm>
        </p:spPr>
        <p:txBody>
          <a:bodyPr/>
          <a:lstStyle/>
          <a:p>
            <a:pPr lvl="0"/>
            <a:r>
              <a:rPr lang="fr-FR"/>
              <a:t>Cliquez pour modifier les styles du texte du masque</a:t>
            </a:r>
          </a:p>
        </p:txBody>
      </p:sp>
      <p:sp>
        <p:nvSpPr>
          <p:cNvPr id="15" name="Espace réservé du contenu 6"/>
          <p:cNvSpPr>
            <a:spLocks noGrp="1"/>
          </p:cNvSpPr>
          <p:nvPr>
            <p:ph sz="quarter" idx="2"/>
          </p:nvPr>
        </p:nvSpPr>
        <p:spPr>
          <a:xfrm>
            <a:off x="809632" y="939776"/>
            <a:ext cx="5242560" cy="3060728"/>
          </a:xfrm>
        </p:spPr>
        <p:txBody>
          <a:bodyPr/>
          <a:lstStyle/>
          <a:p>
            <a:pPr lvl="0"/>
            <a:r>
              <a:rPr lang="fr-FR"/>
              <a:t>Cliquez pour modifier les styles du texte du masque</a:t>
            </a:r>
          </a:p>
          <a:p>
            <a:pPr lvl="1"/>
            <a:r>
              <a:rPr lang="fr-FR"/>
              <a:t>Deuxième niveau</a:t>
            </a:r>
          </a:p>
        </p:txBody>
      </p:sp>
      <p:sp>
        <p:nvSpPr>
          <p:cNvPr id="16" name="Espace réservé du contenu 8"/>
          <p:cNvSpPr>
            <a:spLocks noGrp="1"/>
          </p:cNvSpPr>
          <p:nvPr>
            <p:ph sz="quarter" idx="4"/>
          </p:nvPr>
        </p:nvSpPr>
        <p:spPr>
          <a:xfrm>
            <a:off x="6202892" y="939776"/>
            <a:ext cx="5242560" cy="3060728"/>
          </a:xfrm>
        </p:spPr>
        <p:txBody>
          <a:bodyPr/>
          <a:lstStyle/>
          <a:p>
            <a:pPr lvl="0"/>
            <a:r>
              <a:rPr lang="fr-FR"/>
              <a:t>Cliquez pour modifier les styles du texte du masque</a:t>
            </a:r>
          </a:p>
          <a:p>
            <a:pPr lvl="1"/>
            <a:r>
              <a:rPr lang="fr-FR"/>
              <a:t>Deuxième niveau</a:t>
            </a:r>
          </a:p>
        </p:txBody>
      </p:sp>
      <p:pic>
        <p:nvPicPr>
          <p:cNvPr id="17" name="Picture 2"/>
          <p:cNvPicPr>
            <a:picLocks noChangeAspect="1" noChangeArrowheads="1"/>
          </p:cNvPicPr>
          <p:nvPr/>
        </p:nvPicPr>
        <p:blipFill>
          <a:blip r:embed="rId2"/>
          <a:srcRect/>
          <a:stretch>
            <a:fillRect/>
          </a:stretch>
        </p:blipFill>
        <p:spPr bwMode="auto">
          <a:xfrm>
            <a:off x="1238216" y="3500439"/>
            <a:ext cx="4476781" cy="2714621"/>
          </a:xfrm>
          <a:prstGeom prst="rect">
            <a:avLst/>
          </a:prstGeom>
          <a:noFill/>
          <a:ln w="9525">
            <a:noFill/>
            <a:miter lim="800000"/>
            <a:headEnd/>
            <a:tailEnd/>
          </a:ln>
          <a:effectLst/>
        </p:spPr>
      </p:pic>
      <p:pic>
        <p:nvPicPr>
          <p:cNvPr id="18" name="Picture 3"/>
          <p:cNvPicPr>
            <a:picLocks noChangeAspect="1" noChangeArrowheads="1"/>
          </p:cNvPicPr>
          <p:nvPr/>
        </p:nvPicPr>
        <p:blipFill>
          <a:blip r:embed="rId3"/>
          <a:srcRect/>
          <a:stretch>
            <a:fillRect/>
          </a:stretch>
        </p:blipFill>
        <p:spPr bwMode="auto">
          <a:xfrm>
            <a:off x="6572253" y="3571876"/>
            <a:ext cx="4529715" cy="2571768"/>
          </a:xfrm>
          <a:prstGeom prst="rect">
            <a:avLst/>
          </a:prstGeom>
          <a:noFill/>
          <a:ln w="9525">
            <a:noFill/>
            <a:miter lim="800000"/>
            <a:headEnd/>
            <a:tailEnd/>
          </a:ln>
          <a:effectLst/>
        </p:spPr>
      </p:pic>
    </p:spTree>
    <p:extLst>
      <p:ext uri="{BB962C8B-B14F-4D97-AF65-F5344CB8AC3E}">
        <p14:creationId xmlns:p14="http://schemas.microsoft.com/office/powerpoint/2010/main" val="4085291792"/>
      </p:ext>
    </p:extLst>
  </p:cSld>
  <p:clrMapOvr>
    <a:masterClrMapping/>
  </p:clrMapOvr>
  <p:hf hdr="0" ftr="0" dt="0"/>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ontenu gauch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e la date 2"/>
          <p:cNvSpPr>
            <a:spLocks noGrp="1"/>
          </p:cNvSpPr>
          <p:nvPr>
            <p:ph type="dt" sz="half" idx="10"/>
          </p:nvPr>
        </p:nvSpPr>
        <p:spPr/>
        <p:txBody>
          <a:bodyPr/>
          <a:lstStyle/>
          <a:p>
            <a:fld id="{12DF7853-8071-40BC-998E-1F90672835CF}" type="datetime1">
              <a:rPr lang="fr-FR" smtClean="0"/>
              <a:pPr/>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A33B5BC-E3F1-4ABE-A1A6-D2608D40EC2E}" type="slidenum">
              <a:rPr lang="fr-FR" smtClean="0"/>
              <a:pPr/>
              <a:t>‹N°›</a:t>
            </a:fld>
            <a:endParaRPr lang="fr-FR"/>
          </a:p>
        </p:txBody>
      </p:sp>
      <p:sp>
        <p:nvSpPr>
          <p:cNvPr id="7" name="Espace réservé du contenu 2"/>
          <p:cNvSpPr>
            <a:spLocks noGrp="1"/>
          </p:cNvSpPr>
          <p:nvPr>
            <p:ph sz="half" idx="1"/>
          </p:nvPr>
        </p:nvSpPr>
        <p:spPr>
          <a:xfrm>
            <a:off x="285709" y="1071546"/>
            <a:ext cx="8953563"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0" name="Espace réservé pour une image  8"/>
          <p:cNvSpPr>
            <a:spLocks noGrp="1"/>
          </p:cNvSpPr>
          <p:nvPr>
            <p:ph type="pic" sz="quarter" idx="13"/>
          </p:nvPr>
        </p:nvSpPr>
        <p:spPr>
          <a:xfrm>
            <a:off x="9525024" y="1143000"/>
            <a:ext cx="2381251"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3338638171"/>
      </p:ext>
    </p:extLst>
  </p:cSld>
  <p:clrMapOvr>
    <a:masterClrMapping/>
  </p:clrMapOvr>
  <p:hf hdr="0" ftr="0" dt="0"/>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ontenu droit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e la date 2"/>
          <p:cNvSpPr>
            <a:spLocks noGrp="1"/>
          </p:cNvSpPr>
          <p:nvPr>
            <p:ph type="dt" sz="half" idx="10"/>
          </p:nvPr>
        </p:nvSpPr>
        <p:spPr/>
        <p:txBody>
          <a:bodyPr/>
          <a:lstStyle/>
          <a:p>
            <a:fld id="{12DF7853-8071-40BC-998E-1F90672835CF}" type="datetime1">
              <a:rPr lang="fr-FR" smtClean="0"/>
              <a:pPr/>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A33B5BC-E3F1-4ABE-A1A6-D2608D40EC2E}" type="slidenum">
              <a:rPr lang="fr-FR" smtClean="0"/>
              <a:pPr/>
              <a:t>‹N°›</a:t>
            </a:fld>
            <a:endParaRPr lang="fr-FR"/>
          </a:p>
        </p:txBody>
      </p:sp>
      <p:sp>
        <p:nvSpPr>
          <p:cNvPr id="7" name="Espace réservé du contenu 2"/>
          <p:cNvSpPr>
            <a:spLocks noGrp="1"/>
          </p:cNvSpPr>
          <p:nvPr>
            <p:ph sz="half" idx="1"/>
          </p:nvPr>
        </p:nvSpPr>
        <p:spPr>
          <a:xfrm>
            <a:off x="2952728" y="1071546"/>
            <a:ext cx="8953563"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8" name="Espace réservé pour une image  8"/>
          <p:cNvSpPr>
            <a:spLocks noGrp="1"/>
          </p:cNvSpPr>
          <p:nvPr>
            <p:ph type="pic" sz="quarter" idx="13"/>
          </p:nvPr>
        </p:nvSpPr>
        <p:spPr>
          <a:xfrm>
            <a:off x="285709" y="1143000"/>
            <a:ext cx="2381251"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3576895488"/>
      </p:ext>
    </p:extLst>
  </p:cSld>
  <p:clrMapOvr>
    <a:masterClrMapping/>
  </p:clrMapOvr>
  <p:hf hdr="0" ftr="0" dt="0"/>
</p:sldLayout>
</file>

<file path=ppt/slideLayouts/slideLayout11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41D9DE75-310A-42CF-AA49-02B2F77950B7}" type="datetime1">
              <a:rPr lang="fr-FR" smtClean="0"/>
              <a:pPr/>
              <a:t>11/09/2023</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69287332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blank" preserve="1">
  <p:cSld name="a bientot">
    <p:spTree>
      <p:nvGrpSpPr>
        <p:cNvPr id="1" name=""/>
        <p:cNvGrpSpPr/>
        <p:nvPr/>
      </p:nvGrpSpPr>
      <p:grpSpPr>
        <a:xfrm>
          <a:off x="0" y="0"/>
          <a:ext cx="0" cy="0"/>
          <a:chOff x="0" y="0"/>
          <a:chExt cx="0" cy="0"/>
        </a:xfrm>
      </p:grpSpPr>
      <p:sp>
        <p:nvSpPr>
          <p:cNvPr id="5" name="ZoneTexte 4"/>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sp>
        <p:nvSpPr>
          <p:cNvPr id="6" name="ZoneTexte 5"/>
          <p:cNvSpPr txBox="1"/>
          <p:nvPr/>
        </p:nvSpPr>
        <p:spPr>
          <a:xfrm>
            <a:off x="1523968" y="428605"/>
            <a:ext cx="8858312" cy="769441"/>
          </a:xfrm>
          <a:prstGeom prst="rect">
            <a:avLst/>
          </a:prstGeom>
          <a:noFill/>
        </p:spPr>
        <p:txBody>
          <a:bodyPr wrap="square" rtlCol="0">
            <a:spAutoFit/>
          </a:bodyPr>
          <a:lstStyle/>
          <a:p>
            <a:pPr algn="ctr"/>
            <a:r>
              <a:rPr lang="fr-FR" sz="4400" b="1" dirty="0">
                <a:solidFill>
                  <a:schemeClr val="bg1">
                    <a:lumMod val="50000"/>
                  </a:schemeClr>
                </a:solidFill>
              </a:rPr>
              <a:t>A bientôt</a:t>
            </a:r>
          </a:p>
        </p:txBody>
      </p:sp>
      <p:pic>
        <p:nvPicPr>
          <p:cNvPr id="14338" name="Picture 2" descr="https://www.docdoku.com/wp-content/uploads/2009/08/orsys-logo.png"/>
          <p:cNvPicPr>
            <a:picLocks noChangeAspect="1" noChangeArrowheads="1"/>
          </p:cNvPicPr>
          <p:nvPr/>
        </p:nvPicPr>
        <p:blipFill>
          <a:blip r:embed="rId2"/>
          <a:srcRect/>
          <a:stretch>
            <a:fillRect/>
          </a:stretch>
        </p:blipFill>
        <p:spPr bwMode="auto">
          <a:xfrm>
            <a:off x="571461" y="1428737"/>
            <a:ext cx="10947400" cy="2057401"/>
          </a:xfrm>
          <a:prstGeom prst="rect">
            <a:avLst/>
          </a:prstGeom>
          <a:noFill/>
        </p:spPr>
      </p:pic>
      <p:sp>
        <p:nvSpPr>
          <p:cNvPr id="7" name="ZoneTexte 6"/>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sp>
        <p:nvSpPr>
          <p:cNvPr id="8" name="ZoneTexte 7"/>
          <p:cNvSpPr txBox="1"/>
          <p:nvPr/>
        </p:nvSpPr>
        <p:spPr>
          <a:xfrm>
            <a:off x="1523968" y="428605"/>
            <a:ext cx="8858312" cy="769441"/>
          </a:xfrm>
          <a:prstGeom prst="rect">
            <a:avLst/>
          </a:prstGeom>
          <a:noFill/>
        </p:spPr>
        <p:txBody>
          <a:bodyPr wrap="square" rtlCol="0">
            <a:spAutoFit/>
          </a:bodyPr>
          <a:lstStyle/>
          <a:p>
            <a:pPr algn="ctr"/>
            <a:r>
              <a:rPr lang="fr-FR" sz="4400" b="1" dirty="0">
                <a:solidFill>
                  <a:schemeClr val="bg1">
                    <a:lumMod val="50000"/>
                  </a:schemeClr>
                </a:solidFill>
              </a:rPr>
              <a:t>A bientôt</a:t>
            </a:r>
          </a:p>
        </p:txBody>
      </p:sp>
      <p:pic>
        <p:nvPicPr>
          <p:cNvPr id="9" name="Picture 2" descr="https://www.docdoku.com/wp-content/uploads/2009/08/orsys-logo.png"/>
          <p:cNvPicPr>
            <a:picLocks noChangeAspect="1" noChangeArrowheads="1"/>
          </p:cNvPicPr>
          <p:nvPr/>
        </p:nvPicPr>
        <p:blipFill>
          <a:blip r:embed="rId2"/>
          <a:srcRect/>
          <a:stretch>
            <a:fillRect/>
          </a:stretch>
        </p:blipFill>
        <p:spPr bwMode="auto">
          <a:xfrm>
            <a:off x="571461" y="1428737"/>
            <a:ext cx="10947400" cy="2057401"/>
          </a:xfrm>
          <a:prstGeom prst="rect">
            <a:avLst/>
          </a:prstGeom>
          <a:noFill/>
        </p:spPr>
      </p:pic>
    </p:spTree>
    <p:extLst>
      <p:ext uri="{BB962C8B-B14F-4D97-AF65-F5344CB8AC3E}">
        <p14:creationId xmlns:p14="http://schemas.microsoft.com/office/powerpoint/2010/main" val="1499233537"/>
      </p:ext>
    </p:extLst>
  </p:cSld>
  <p:clrMapOvr>
    <a:masterClrMapping/>
  </p:clrMapOvr>
  <p:hf hdr="0" ftr="0" dt="0"/>
</p:sldLayout>
</file>

<file path=ppt/slideLayouts/slideLayout115.xml><?xml version="1.0" encoding="utf-8"?>
<p:sldLayout xmlns:a="http://schemas.openxmlformats.org/drawingml/2006/main" xmlns:r="http://schemas.openxmlformats.org/officeDocument/2006/relationships" xmlns:p="http://schemas.openxmlformats.org/presentationml/2006/main" type="blank" preserve="1">
  <p:cSld name="a bientot GRAPH">
    <p:spTree>
      <p:nvGrpSpPr>
        <p:cNvPr id="1" name=""/>
        <p:cNvGrpSpPr/>
        <p:nvPr/>
      </p:nvGrpSpPr>
      <p:grpSpPr>
        <a:xfrm>
          <a:off x="0" y="0"/>
          <a:ext cx="0" cy="0"/>
          <a:chOff x="0" y="0"/>
          <a:chExt cx="0" cy="0"/>
        </a:xfrm>
      </p:grpSpPr>
      <p:sp>
        <p:nvSpPr>
          <p:cNvPr id="5" name="ZoneTexte 4"/>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pic>
        <p:nvPicPr>
          <p:cNvPr id="14338" name="Picture 2" descr="https://www.docdoku.com/wp-content/uploads/2009/08/orsys-logo.png"/>
          <p:cNvPicPr>
            <a:picLocks noChangeAspect="1" noChangeArrowheads="1"/>
          </p:cNvPicPr>
          <p:nvPr/>
        </p:nvPicPr>
        <p:blipFill>
          <a:blip r:embed="rId2"/>
          <a:srcRect/>
          <a:stretch>
            <a:fillRect/>
          </a:stretch>
        </p:blipFill>
        <p:spPr bwMode="auto">
          <a:xfrm>
            <a:off x="666712" y="3357563"/>
            <a:ext cx="10947400" cy="2057401"/>
          </a:xfrm>
          <a:prstGeom prst="rect">
            <a:avLst/>
          </a:prstGeom>
          <a:noFill/>
          <a:effectLst>
            <a:outerShdw blurRad="50800" dist="38100" dir="2700000" algn="tl" rotWithShape="0">
              <a:prstClr val="black">
                <a:alpha val="40000"/>
              </a:prstClr>
            </a:outerShdw>
          </a:effectLst>
        </p:spPr>
      </p:pic>
      <p:sp>
        <p:nvSpPr>
          <p:cNvPr id="7" name="ZoneTexte 6"/>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sp>
        <p:nvSpPr>
          <p:cNvPr id="8" name="ZoneTexte 7"/>
          <p:cNvSpPr txBox="1"/>
          <p:nvPr/>
        </p:nvSpPr>
        <p:spPr>
          <a:xfrm rot="19535488">
            <a:off x="-1760681" y="1010534"/>
            <a:ext cx="8858312" cy="923330"/>
          </a:xfrm>
          <a:prstGeom prst="rect">
            <a:avLst/>
          </a:prstGeom>
          <a:noFill/>
        </p:spPr>
        <p:txBody>
          <a:bodyPr wrap="square" rtlCol="0">
            <a:spAutoFit/>
          </a:bodyPr>
          <a:lstStyle/>
          <a:p>
            <a:pPr algn="ctr"/>
            <a:r>
              <a:rPr lang="fr-FR" sz="5400" b="1" dirty="0">
                <a:solidFill>
                  <a:schemeClr val="bg1">
                    <a:lumMod val="50000"/>
                  </a:schemeClr>
                </a:solidFill>
                <a:latin typeface="Permanent Marker" pitchFamily="2" charset="0"/>
                <a:ea typeface="Permanent Marker" pitchFamily="2" charset="0"/>
              </a:rPr>
              <a:t>A bientôt</a:t>
            </a:r>
          </a:p>
        </p:txBody>
      </p:sp>
      <p:pic>
        <p:nvPicPr>
          <p:cNvPr id="9" name="Picture 2" descr="https://www.docdoku.com/wp-content/uploads/2009/08/orsys-logo.png"/>
          <p:cNvPicPr>
            <a:picLocks noChangeAspect="1" noChangeArrowheads="1"/>
          </p:cNvPicPr>
          <p:nvPr/>
        </p:nvPicPr>
        <p:blipFill>
          <a:blip r:embed="rId2"/>
          <a:srcRect/>
          <a:stretch>
            <a:fillRect/>
          </a:stretch>
        </p:blipFill>
        <p:spPr bwMode="auto">
          <a:xfrm>
            <a:off x="666712" y="3357563"/>
            <a:ext cx="10947400" cy="2057401"/>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54537472"/>
      </p:ext>
    </p:extLst>
  </p:cSld>
  <p:clrMapOvr>
    <a:masterClrMapping/>
  </p:clrMapOvr>
  <p:hf hdr="0" ftr="0" dt="0"/>
</p:sldLayout>
</file>

<file path=ppt/slideLayouts/slideLayout116.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Cliquez pour modifier le style du titre</a:t>
            </a:r>
          </a:p>
        </p:txBody>
      </p:sp>
      <p:sp>
        <p:nvSpPr>
          <p:cNvPr id="3" name="Espace réservé du contenu 2"/>
          <p:cNvSpPr>
            <a:spLocks noGrp="1"/>
          </p:cNvSpPr>
          <p:nvPr>
            <p:ph idx="1"/>
          </p:nvPr>
        </p:nvSpPr>
        <p:spPr>
          <a:xfrm>
            <a:off x="4476739" y="273050"/>
            <a:ext cx="7429552" cy="615634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texte 3"/>
          <p:cNvSpPr>
            <a:spLocks noGrp="1"/>
          </p:cNvSpPr>
          <p:nvPr>
            <p:ph type="body" sz="half" idx="2"/>
          </p:nvPr>
        </p:nvSpPr>
        <p:spPr>
          <a:xfrm>
            <a:off x="370405" y="1435100"/>
            <a:ext cx="4011084" cy="493409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27C403C1-1CC6-446B-8A53-AD100BD68DC9}" type="datetime1">
              <a:rPr lang="fr-FR" smtClean="0"/>
              <a:pPr/>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3678042040"/>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389717" y="4986358"/>
            <a:ext cx="7315200" cy="566738"/>
          </a:xfrm>
        </p:spPr>
        <p:txBody>
          <a:bodyPr anchor="b"/>
          <a:lstStyle>
            <a:lvl1pPr algn="l">
              <a:defRPr sz="2000" b="1"/>
            </a:lvl1pPr>
          </a:lstStyle>
          <a:p>
            <a:r>
              <a:rPr lang="fr-FR"/>
              <a:t>Cliquez pour modifier le style du titre</a:t>
            </a:r>
            <a:endParaRPr lang="fr-FR" dirty="0"/>
          </a:p>
        </p:txBody>
      </p:sp>
      <p:sp>
        <p:nvSpPr>
          <p:cNvPr id="3" name="Espace réservé pour une image  2"/>
          <p:cNvSpPr>
            <a:spLocks noGrp="1"/>
          </p:cNvSpPr>
          <p:nvPr>
            <p:ph type="pic" idx="1"/>
          </p:nvPr>
        </p:nvSpPr>
        <p:spPr>
          <a:xfrm>
            <a:off x="1523968" y="415914"/>
            <a:ext cx="9048813" cy="4370409"/>
          </a:xfrm>
          <a:effectLst>
            <a:outerShdw blurRad="50800" dist="38100" dir="2700000" algn="t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fr-FR" dirty="0"/>
          </a:p>
        </p:txBody>
      </p:sp>
      <p:sp>
        <p:nvSpPr>
          <p:cNvPr id="4" name="Espace réservé du texte 3"/>
          <p:cNvSpPr>
            <a:spLocks noGrp="1"/>
          </p:cNvSpPr>
          <p:nvPr>
            <p:ph type="body" sz="half" idx="2"/>
          </p:nvPr>
        </p:nvSpPr>
        <p:spPr>
          <a:xfrm>
            <a:off x="2389717" y="5553096"/>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9BF7EF6A-8D7C-462C-8F4D-D56688458CE6}" type="datetime1">
              <a:rPr lang="fr-FR" smtClean="0"/>
              <a:pPr/>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1975984048"/>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picTx" preserve="1">
  <p:cSld name="1_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389717" y="5572140"/>
            <a:ext cx="7315200" cy="566738"/>
          </a:xfrm>
        </p:spPr>
        <p:txBody>
          <a:bodyPr anchor="b"/>
          <a:lstStyle>
            <a:lvl1pPr algn="l">
              <a:defRPr sz="2000" b="1"/>
            </a:lvl1pPr>
          </a:lstStyle>
          <a:p>
            <a:r>
              <a:rPr lang="fr-FR"/>
              <a:t>Cliquez pour modifier le style du titre</a:t>
            </a:r>
            <a:endParaRPr lang="fr-FR" dirty="0"/>
          </a:p>
        </p:txBody>
      </p:sp>
      <p:sp>
        <p:nvSpPr>
          <p:cNvPr id="4" name="Espace réservé du texte 3"/>
          <p:cNvSpPr>
            <a:spLocks noGrp="1"/>
          </p:cNvSpPr>
          <p:nvPr>
            <p:ph type="body" sz="half" idx="2" hasCustomPrompt="1"/>
          </p:nvPr>
        </p:nvSpPr>
        <p:spPr>
          <a:xfrm>
            <a:off x="6762755" y="4857760"/>
            <a:ext cx="3695675" cy="357190"/>
          </a:xfrm>
          <a:solidFill>
            <a:schemeClr val="bg1"/>
          </a:solidFill>
          <a:effectLst>
            <a:outerShdw blurRad="50800" dist="38100" dir="2700000" algn="tl" rotWithShape="0">
              <a:prstClr val="black">
                <a:alpha val="40000"/>
              </a:prstClr>
            </a:outerShdw>
          </a:effectLst>
        </p:spPr>
        <p:txBody>
          <a:bodyPr/>
          <a:lstStyle>
            <a:lvl1pPr marL="0" indent="0" algn="ctr">
              <a:buNone/>
              <a:defRPr sz="1400" i="1"/>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err="1"/>
              <a:t>Legende</a:t>
            </a:r>
            <a:endParaRPr lang="fr-FR" dirty="0"/>
          </a:p>
        </p:txBody>
      </p:sp>
      <p:sp>
        <p:nvSpPr>
          <p:cNvPr id="5" name="Espace réservé de la date 4"/>
          <p:cNvSpPr>
            <a:spLocks noGrp="1"/>
          </p:cNvSpPr>
          <p:nvPr>
            <p:ph type="dt" sz="half" idx="10"/>
          </p:nvPr>
        </p:nvSpPr>
        <p:spPr/>
        <p:txBody>
          <a:bodyPr/>
          <a:lstStyle/>
          <a:p>
            <a:fld id="{12DF7853-8071-40BC-998E-1F90672835CF}" type="datetime1">
              <a:rPr lang="fr-FR" smtClean="0"/>
              <a:pPr/>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
        <p:nvSpPr>
          <p:cNvPr id="3" name="Espace réservé pour une image  2"/>
          <p:cNvSpPr>
            <a:spLocks noGrp="1"/>
          </p:cNvSpPr>
          <p:nvPr>
            <p:ph type="pic" idx="1"/>
          </p:nvPr>
        </p:nvSpPr>
        <p:spPr>
          <a:xfrm>
            <a:off x="1523968" y="415914"/>
            <a:ext cx="9048813" cy="4370409"/>
          </a:xfrm>
          <a:effectLst>
            <a:outerShdw blurRad="50800" dist="38100" dir="2700000" algn="t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fr-FR" dirty="0"/>
          </a:p>
        </p:txBody>
      </p:sp>
    </p:spTree>
    <p:extLst>
      <p:ext uri="{BB962C8B-B14F-4D97-AF65-F5344CB8AC3E}">
        <p14:creationId xmlns:p14="http://schemas.microsoft.com/office/powerpoint/2010/main" val="2967616434"/>
      </p:ext>
    </p:extLst>
  </p:cSld>
  <p:clrMapOvr>
    <a:masterClrMapping/>
  </p:clrMapOvr>
  <p:hf hdr="0" ftr="0" dt="0"/>
</p:sldLayout>
</file>

<file path=ppt/slideLayouts/slideLayout119.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texte vertical 2"/>
          <p:cNvSpPr>
            <a:spLocks noGrp="1"/>
          </p:cNvSpPr>
          <p:nvPr>
            <p:ph type="body" orient="vert" idx="1"/>
          </p:nvPr>
        </p:nvSpPr>
        <p:spPr>
          <a:xfrm>
            <a:off x="380960" y="1071546"/>
            <a:ext cx="11430080" cy="5357850"/>
          </a:xfrm>
        </p:spPr>
        <p:txBody>
          <a:bodyPr vert="eaVert"/>
          <a:lstStyle>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828C41-1F75-4DDB-BB28-86A2A1304F64}"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13053768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4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FR" dirty="0"/>
          </a:p>
        </p:txBody>
      </p:sp>
      <p:sp>
        <p:nvSpPr>
          <p:cNvPr id="3" name="Espace réservé du contenu 2"/>
          <p:cNvSpPr>
            <a:spLocks noGrp="1"/>
          </p:cNvSpPr>
          <p:nvPr>
            <p:ph idx="1" hasCustomPrompt="1"/>
          </p:nvPr>
        </p:nvSpPr>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12" name="Picture 3" descr="C:\Users\Alex\Desktop\3998752.png"/>
          <p:cNvPicPr>
            <a:picLocks noChangeAspect="1" noChangeArrowheads="1"/>
          </p:cNvPicPr>
          <p:nvPr/>
        </p:nvPicPr>
        <p:blipFill>
          <a:blip r:embed="rId2"/>
          <a:srcRect/>
          <a:stretch>
            <a:fillRect/>
          </a:stretch>
        </p:blipFill>
        <p:spPr bwMode="auto">
          <a:xfrm>
            <a:off x="6858006" y="2857496"/>
            <a:ext cx="5871284" cy="4572032"/>
          </a:xfrm>
          <a:prstGeom prst="rect">
            <a:avLst/>
          </a:prstGeom>
          <a:noFill/>
        </p:spPr>
      </p:pic>
      <p:sp>
        <p:nvSpPr>
          <p:cNvPr id="17" name="Espace réservé du contenu 11"/>
          <p:cNvSpPr>
            <a:spLocks noGrp="1"/>
          </p:cNvSpPr>
          <p:nvPr>
            <p:ph sz="quarter" idx="13" hasCustomPrompt="1"/>
          </p:nvPr>
        </p:nvSpPr>
        <p:spPr>
          <a:xfrm rot="160723">
            <a:off x="8047368" y="3985042"/>
            <a:ext cx="3270595" cy="2459816"/>
          </a:xfrm>
          <a:noFill/>
          <a:ln>
            <a:noFill/>
          </a:ln>
        </p:spPr>
        <p:txBody>
          <a:bodyPr>
            <a:noAutofit/>
          </a:bodyPr>
          <a:lstStyle>
            <a:lvl1pPr>
              <a:defRPr sz="2000" baseline="30000">
                <a:latin typeface="Permanent Marker" pitchFamily="2" charset="0"/>
                <a:ea typeface="Permanent Marker" pitchFamily="2" charset="0"/>
              </a:defRPr>
            </a:lvl1pPr>
            <a:lvl2pPr marL="358775" indent="-177800">
              <a:buFont typeface="Permanent Marker" panose="02000000000000000000" pitchFamily="2" charset="0"/>
              <a:buChar char="–"/>
              <a:defRPr sz="1600">
                <a:latin typeface="Permanent Marker" pitchFamily="2" charset="0"/>
                <a:ea typeface="Permanent Marker" pitchFamily="2" charset="0"/>
              </a:defRPr>
            </a:lvl2pPr>
            <a:lvl3pPr marL="450850" indent="-139700">
              <a:defRPr sz="1400">
                <a:latin typeface="Permanent Marker" pitchFamily="2" charset="0"/>
                <a:ea typeface="Permanent Marker" pitchFamily="2" charset="0"/>
              </a:defRPr>
            </a:lvl3pPr>
            <a:lvl4pPr marL="534988" indent="-147638">
              <a:defRPr sz="1200">
                <a:latin typeface="Permanent Marker" pitchFamily="2" charset="0"/>
                <a:ea typeface="Permanent Marker" pitchFamily="2" charset="0"/>
              </a:defRPr>
            </a:lvl4pPr>
            <a:lvl5pPr marL="717550" indent="-182563">
              <a:defRPr sz="1200">
                <a:latin typeface="Permanent Marker" pitchFamily="2" charset="0"/>
                <a:ea typeface="Permanent Marker" pitchFamily="2" charset="0"/>
              </a:defRPr>
            </a:lvl5pPr>
            <a:lvl6pPr marL="903288" indent="-228600">
              <a:defRPr sz="1200">
                <a:latin typeface="Permanent Marker" pitchFamily="2" charset="0"/>
                <a:ea typeface="Permanent Marker" pitchFamily="2" charset="0"/>
              </a:defRPr>
            </a:lvl6pPr>
            <a:lvl7pPr marL="987425" indent="-228600">
              <a:defRPr sz="1200">
                <a:latin typeface="Permanent Marker" pitchFamily="2" charset="0"/>
                <a:ea typeface="Permanent Marker" pitchFamily="2" charset="0"/>
              </a:defRPr>
            </a:lvl7pPr>
            <a:lvl8pPr>
              <a:defRPr sz="1200">
                <a:latin typeface="Permanent Marker" pitchFamily="2" charset="0"/>
                <a:ea typeface="Permanent Marker" pitchFamily="2" charset="0"/>
              </a:defRPr>
            </a:lvl8pPr>
            <a:lvl9pPr>
              <a:defRPr sz="12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3052045908"/>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10191779" y="274638"/>
            <a:ext cx="1714512" cy="6083320"/>
          </a:xfrm>
        </p:spPr>
        <p:txBody>
          <a:bodyPr vert="eaVert"/>
          <a:lstStyle/>
          <a:p>
            <a:r>
              <a:rPr lang="fr-FR"/>
              <a:t>Cliquez pour modifier le style du titre</a:t>
            </a:r>
          </a:p>
        </p:txBody>
      </p:sp>
      <p:sp>
        <p:nvSpPr>
          <p:cNvPr id="3" name="Espace réservé du texte vertical 2"/>
          <p:cNvSpPr>
            <a:spLocks noGrp="1"/>
          </p:cNvSpPr>
          <p:nvPr>
            <p:ph type="body" orient="vert" idx="1"/>
          </p:nvPr>
        </p:nvSpPr>
        <p:spPr>
          <a:xfrm>
            <a:off x="285710" y="274638"/>
            <a:ext cx="9620317" cy="608332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E212DFBA-A0A9-4D56-B664-12CF44114D4A}"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3087824947"/>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e la date 2"/>
          <p:cNvSpPr>
            <a:spLocks noGrp="1"/>
          </p:cNvSpPr>
          <p:nvPr>
            <p:ph type="dt" sz="half" idx="10"/>
          </p:nvPr>
        </p:nvSpPr>
        <p:spPr/>
        <p:txBody>
          <a:bodyPr/>
          <a:lstStyle/>
          <a:p>
            <a:fld id="{12DF7853-8071-40BC-998E-1F90672835CF}" type="datetime1">
              <a:rPr lang="fr-FR" smtClean="0"/>
              <a:pPr/>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A33B5BC-E3F1-4ABE-A1A6-D2608D40EC2E}" type="slidenum">
              <a:rPr lang="fr-FR" smtClean="0"/>
              <a:pPr/>
              <a:t>‹N°›</a:t>
            </a:fld>
            <a:endParaRPr lang="fr-FR"/>
          </a:p>
        </p:txBody>
      </p:sp>
      <p:pic>
        <p:nvPicPr>
          <p:cNvPr id="6" name="Picture 2" descr="C:\Users\Alex\Desktop\7345610a78ba71a45f37XL.png"/>
          <p:cNvPicPr>
            <a:picLocks noChangeAspect="1" noChangeArrowheads="1"/>
          </p:cNvPicPr>
          <p:nvPr/>
        </p:nvPicPr>
        <p:blipFill>
          <a:blip r:embed="rId2" cstate="print"/>
          <a:srcRect/>
          <a:stretch>
            <a:fillRect/>
          </a:stretch>
        </p:blipFill>
        <p:spPr bwMode="auto">
          <a:xfrm>
            <a:off x="9436101" y="-214338"/>
            <a:ext cx="2755900" cy="2309813"/>
          </a:xfrm>
          <a:prstGeom prst="rect">
            <a:avLst/>
          </a:prstGeom>
          <a:noFill/>
        </p:spPr>
      </p:pic>
      <p:pic>
        <p:nvPicPr>
          <p:cNvPr id="7" name="Picture 2" descr="C:\Users\Alex\Desktop\7345610a78ba71a45f37XL.png"/>
          <p:cNvPicPr>
            <a:picLocks noChangeAspect="1" noChangeArrowheads="1"/>
          </p:cNvPicPr>
          <p:nvPr/>
        </p:nvPicPr>
        <p:blipFill>
          <a:blip r:embed="rId2" cstate="print"/>
          <a:srcRect/>
          <a:stretch>
            <a:fillRect/>
          </a:stretch>
        </p:blipFill>
        <p:spPr bwMode="auto">
          <a:xfrm rot="450626">
            <a:off x="7047458" y="-89165"/>
            <a:ext cx="2755900" cy="2309813"/>
          </a:xfrm>
          <a:prstGeom prst="rect">
            <a:avLst/>
          </a:prstGeom>
          <a:noFill/>
        </p:spPr>
      </p:pic>
      <p:grpSp>
        <p:nvGrpSpPr>
          <p:cNvPr id="8" name="Groupe 7"/>
          <p:cNvGrpSpPr/>
          <p:nvPr/>
        </p:nvGrpSpPr>
        <p:grpSpPr>
          <a:xfrm>
            <a:off x="2095473" y="1071546"/>
            <a:ext cx="5871284" cy="4572032"/>
            <a:chOff x="5143504" y="2857496"/>
            <a:chExt cx="4403463" cy="4572032"/>
          </a:xfrm>
        </p:grpSpPr>
        <p:pic>
          <p:nvPicPr>
            <p:cNvPr id="9" name="Picture 3" descr="C:\Users\Alex\Desktop\3998752.png"/>
            <p:cNvPicPr>
              <a:picLocks noChangeAspect="1" noChangeArrowheads="1"/>
            </p:cNvPicPr>
            <p:nvPr/>
          </p:nvPicPr>
          <p:blipFill>
            <a:blip r:embed="rId3"/>
            <a:srcRect/>
            <a:stretch>
              <a:fillRect/>
            </a:stretch>
          </p:blipFill>
          <p:spPr bwMode="auto">
            <a:xfrm>
              <a:off x="5143504" y="2857496"/>
              <a:ext cx="4403463" cy="4572032"/>
            </a:xfrm>
            <a:prstGeom prst="rect">
              <a:avLst/>
            </a:prstGeom>
            <a:noFill/>
          </p:spPr>
        </p:pic>
        <p:sp>
          <p:nvSpPr>
            <p:cNvPr id="10" name="ZoneTexte 9"/>
            <p:cNvSpPr txBox="1"/>
            <p:nvPr/>
          </p:nvSpPr>
          <p:spPr>
            <a:xfrm rot="250041">
              <a:off x="5936693" y="4021724"/>
              <a:ext cx="2846260" cy="2246769"/>
            </a:xfrm>
            <a:prstGeom prst="rect">
              <a:avLst/>
            </a:prstGeom>
            <a:noFill/>
          </p:spPr>
          <p:txBody>
            <a:bodyPr wrap="square" rtlCol="0">
              <a:spAutoFit/>
            </a:bodyPr>
            <a:lstStyle/>
            <a:p>
              <a:r>
                <a:rPr lang="fr-FR" sz="1400" b="1" u="sng" dirty="0">
                  <a:latin typeface="Permanent Marker" pitchFamily="2" charset="0"/>
                  <a:ea typeface="Permanent Marker" pitchFamily="2" charset="0"/>
                </a:rPr>
                <a:t>Les autres </a:t>
              </a:r>
              <a:r>
                <a:rPr lang="fr-FR" sz="1400" b="1" u="sng" dirty="0" err="1">
                  <a:latin typeface="Permanent Marker" pitchFamily="2" charset="0"/>
                  <a:ea typeface="Permanent Marker" pitchFamily="2" charset="0"/>
                </a:rPr>
                <a:t>possibilitEs</a:t>
              </a:r>
              <a:r>
                <a:rPr lang="fr-FR" sz="1400" b="1" u="sng" dirty="0">
                  <a:latin typeface="Permanent Marker" pitchFamily="2" charset="0"/>
                  <a:ea typeface="Permanent Marker" pitchFamily="2" charset="0"/>
                </a:rPr>
                <a:t> :</a:t>
              </a:r>
              <a:r>
                <a:rPr lang="fr-FR" sz="1400" b="1" i="1" u="sng" dirty="0">
                  <a:solidFill>
                    <a:srgbClr val="007400"/>
                  </a:solidFill>
                  <a:latin typeface="Permanent Marker" pitchFamily="2" charset="0"/>
                  <a:ea typeface="Permanent Marker" pitchFamily="2" charset="0"/>
                </a:rPr>
                <a:t> </a:t>
              </a:r>
            </a:p>
            <a:p>
              <a:endParaRPr lang="fr-FR" sz="1400" b="1" i="1" u="sng" dirty="0">
                <a:solidFill>
                  <a:srgbClr val="007400"/>
                </a:solidFill>
                <a:latin typeface="inherit"/>
              </a:endParaRPr>
            </a:p>
            <a:p>
              <a:r>
                <a:rPr lang="fr-FR" sz="1400" b="1" i="1" u="sng" dirty="0">
                  <a:solidFill>
                    <a:srgbClr val="007400"/>
                  </a:solidFill>
                  <a:latin typeface="inherit"/>
                </a:rPr>
                <a:t>Description:</a:t>
              </a:r>
              <a:r>
                <a:rPr lang="fr-FR" sz="1400" b="1" i="1" dirty="0">
                  <a:solidFill>
                    <a:srgbClr val="007400"/>
                  </a:solidFill>
                  <a:latin typeface="inherit"/>
                </a:rPr>
                <a:t> </a:t>
              </a:r>
              <a:r>
                <a:rPr lang="fr-FR" sz="1200" i="1" dirty="0">
                  <a:solidFill>
                    <a:srgbClr val="007400"/>
                  </a:solidFill>
                  <a:latin typeface="inherit"/>
                </a:rPr>
                <a:t>Mon plugin !</a:t>
              </a:r>
              <a:endParaRPr lang="fr-FR" sz="1400" dirty="0">
                <a:solidFill>
                  <a:srgbClr val="000000"/>
                </a:solidFill>
                <a:latin typeface="Monaco"/>
              </a:endParaRPr>
            </a:p>
            <a:p>
              <a:r>
                <a:rPr lang="fr-FR" sz="1400" b="1" i="1" u="sng" dirty="0" err="1">
                  <a:solidFill>
                    <a:srgbClr val="007400"/>
                  </a:solidFill>
                  <a:latin typeface="inherit"/>
                </a:rPr>
                <a:t>Author</a:t>
              </a:r>
              <a:r>
                <a:rPr lang="fr-FR" sz="1400" b="1" i="1" u="sng" dirty="0">
                  <a:solidFill>
                    <a:srgbClr val="007400"/>
                  </a:solidFill>
                  <a:latin typeface="inherit"/>
                </a:rPr>
                <a:t>:</a:t>
              </a:r>
              <a:r>
                <a:rPr lang="fr-FR" sz="1400" b="1" i="1" dirty="0">
                  <a:solidFill>
                    <a:srgbClr val="007400"/>
                  </a:solidFill>
                  <a:latin typeface="inherit"/>
                </a:rPr>
                <a:t> </a:t>
              </a:r>
              <a:r>
                <a:rPr lang="fr-FR" sz="1200" i="1" dirty="0" err="1">
                  <a:solidFill>
                    <a:srgbClr val="007400"/>
                  </a:solidFill>
                  <a:latin typeface="inherit"/>
                </a:rPr>
                <a:t>it’s</a:t>
              </a:r>
              <a:r>
                <a:rPr lang="fr-FR" sz="1200" i="1" dirty="0">
                  <a:solidFill>
                    <a:srgbClr val="007400"/>
                  </a:solidFill>
                  <a:latin typeface="inherit"/>
                </a:rPr>
                <a:t> me Mario</a:t>
              </a:r>
              <a:endParaRPr lang="fr-FR" sz="1400" i="1" dirty="0">
                <a:solidFill>
                  <a:srgbClr val="007400"/>
                </a:solidFill>
                <a:latin typeface="inherit"/>
              </a:endParaRPr>
            </a:p>
            <a:p>
              <a:r>
                <a:rPr lang="fr-FR" sz="1400" b="1" i="1" u="sng" dirty="0">
                  <a:solidFill>
                    <a:srgbClr val="007400"/>
                  </a:solidFill>
                  <a:latin typeface="inherit"/>
                </a:rPr>
                <a:t>Plugin URI:</a:t>
              </a:r>
              <a:r>
                <a:rPr lang="fr-FR" sz="1400" b="1" i="1" dirty="0">
                  <a:solidFill>
                    <a:srgbClr val="007400"/>
                  </a:solidFill>
                  <a:latin typeface="inherit"/>
                </a:rPr>
                <a:t> </a:t>
              </a:r>
              <a:r>
                <a:rPr lang="fr-FR" sz="1200" i="1" dirty="0">
                  <a:solidFill>
                    <a:srgbClr val="007400"/>
                  </a:solidFill>
                  <a:latin typeface="inherit"/>
                  <a:hlinkClick r:id="rId4"/>
                </a:rPr>
                <a:t>http://pizplomb.fr</a:t>
              </a:r>
              <a:endParaRPr lang="fr-FR" sz="1200" i="1" dirty="0">
                <a:solidFill>
                  <a:srgbClr val="007400"/>
                </a:solidFill>
                <a:latin typeface="inherit"/>
              </a:endParaRPr>
            </a:p>
            <a:p>
              <a:r>
                <a:rPr lang="fr-FR" sz="1400" b="1" i="1" u="sng" dirty="0">
                  <a:solidFill>
                    <a:srgbClr val="007400"/>
                  </a:solidFill>
                  <a:latin typeface="inherit"/>
                </a:rPr>
                <a:t>Version:</a:t>
              </a:r>
              <a:r>
                <a:rPr lang="fr-FR" sz="1400" i="1" dirty="0">
                  <a:solidFill>
                    <a:srgbClr val="007400"/>
                  </a:solidFill>
                  <a:latin typeface="inherit"/>
                </a:rPr>
                <a:t> </a:t>
              </a:r>
              <a:r>
                <a:rPr lang="fr-FR" sz="1200" i="1" dirty="0">
                  <a:solidFill>
                    <a:srgbClr val="007400"/>
                  </a:solidFill>
                  <a:latin typeface="inherit"/>
                </a:rPr>
                <a:t>0.0.1</a:t>
              </a:r>
              <a:endParaRPr lang="fr-FR" sz="1400" i="1" dirty="0">
                <a:solidFill>
                  <a:srgbClr val="007400"/>
                </a:solidFill>
                <a:latin typeface="inherit"/>
              </a:endParaRPr>
            </a:p>
            <a:p>
              <a:r>
                <a:rPr lang="fr-FR" sz="1400" b="1" i="1" u="sng" dirty="0">
                  <a:solidFill>
                    <a:srgbClr val="007400"/>
                  </a:solidFill>
                  <a:latin typeface="inherit"/>
                </a:rPr>
                <a:t>Licence:</a:t>
              </a:r>
              <a:r>
                <a:rPr lang="fr-FR" sz="1400" i="1" dirty="0">
                  <a:solidFill>
                    <a:srgbClr val="007400"/>
                  </a:solidFill>
                  <a:latin typeface="inherit"/>
                </a:rPr>
                <a:t> </a:t>
              </a:r>
              <a:r>
                <a:rPr lang="fr-FR" sz="1200" i="1" dirty="0">
                  <a:solidFill>
                    <a:srgbClr val="007400"/>
                  </a:solidFill>
                  <a:latin typeface="inherit"/>
                </a:rPr>
                <a:t>GPL</a:t>
              </a:r>
              <a:endParaRPr lang="fr-FR" sz="1400" i="1" dirty="0">
                <a:solidFill>
                  <a:srgbClr val="007400"/>
                </a:solidFill>
                <a:latin typeface="inherit"/>
              </a:endParaRPr>
            </a:p>
            <a:p>
              <a:endParaRPr lang="fr-FR" sz="1400" i="1" dirty="0">
                <a:solidFill>
                  <a:srgbClr val="007400"/>
                </a:solidFill>
                <a:latin typeface="inherit"/>
              </a:endParaRPr>
            </a:p>
            <a:p>
              <a:r>
                <a:rPr lang="fr-FR" sz="1400" i="1" dirty="0">
                  <a:solidFill>
                    <a:srgbClr val="007400"/>
                  </a:solidFill>
                  <a:latin typeface="inherit"/>
                </a:rPr>
                <a:t>  </a:t>
              </a:r>
              <a:r>
                <a:rPr lang="fr-FR" sz="1400" b="1" i="1" u="sng" dirty="0" err="1">
                  <a:solidFill>
                    <a:srgbClr val="007400"/>
                  </a:solidFill>
                  <a:latin typeface="inherit"/>
                </a:rPr>
                <a:t>Text</a:t>
              </a:r>
              <a:r>
                <a:rPr lang="fr-FR" sz="1400" b="1" i="1" u="sng" dirty="0">
                  <a:solidFill>
                    <a:srgbClr val="007400"/>
                  </a:solidFill>
                  <a:latin typeface="inherit"/>
                </a:rPr>
                <a:t> Domain:</a:t>
              </a:r>
              <a:r>
                <a:rPr lang="fr-FR" sz="1400" i="1" dirty="0">
                  <a:solidFill>
                    <a:srgbClr val="007400"/>
                  </a:solidFill>
                  <a:latin typeface="inherit"/>
                </a:rPr>
                <a:t> </a:t>
              </a:r>
              <a:r>
                <a:rPr lang="fr-FR" sz="1200" i="1" dirty="0" err="1">
                  <a:solidFill>
                    <a:srgbClr val="007400"/>
                  </a:solidFill>
                  <a:latin typeface="inherit"/>
                </a:rPr>
                <a:t>monapp</a:t>
              </a:r>
              <a:endParaRPr lang="fr-FR" sz="1400" i="1" dirty="0">
                <a:solidFill>
                  <a:srgbClr val="007400"/>
                </a:solidFill>
                <a:latin typeface="inherit"/>
              </a:endParaRPr>
            </a:p>
            <a:p>
              <a:r>
                <a:rPr lang="fr-FR" sz="1400" i="1" dirty="0">
                  <a:solidFill>
                    <a:srgbClr val="007400"/>
                  </a:solidFill>
                  <a:latin typeface="inherit"/>
                </a:rPr>
                <a:t>  </a:t>
              </a:r>
              <a:r>
                <a:rPr lang="fr-FR" sz="1400" b="1" i="1" u="sng" dirty="0">
                  <a:solidFill>
                    <a:srgbClr val="007400"/>
                  </a:solidFill>
                  <a:latin typeface="inherit"/>
                </a:rPr>
                <a:t>Domain </a:t>
              </a:r>
              <a:r>
                <a:rPr lang="fr-FR" sz="1400" b="1" i="1" u="sng" dirty="0" err="1">
                  <a:solidFill>
                    <a:srgbClr val="007400"/>
                  </a:solidFill>
                  <a:latin typeface="inherit"/>
                </a:rPr>
                <a:t>Path</a:t>
              </a:r>
              <a:r>
                <a:rPr lang="fr-FR" sz="1400" b="1" i="1" u="sng" dirty="0">
                  <a:solidFill>
                    <a:srgbClr val="007400"/>
                  </a:solidFill>
                  <a:latin typeface="inherit"/>
                </a:rPr>
                <a:t>:</a:t>
              </a:r>
              <a:r>
                <a:rPr lang="fr-FR" sz="1400" i="1" dirty="0">
                  <a:solidFill>
                    <a:srgbClr val="007400"/>
                  </a:solidFill>
                  <a:latin typeface="inherit"/>
                </a:rPr>
                <a:t> </a:t>
              </a:r>
              <a:r>
                <a:rPr lang="fr-FR" sz="1200" i="1" dirty="0">
                  <a:solidFill>
                    <a:srgbClr val="007400"/>
                  </a:solidFill>
                  <a:latin typeface="inherit"/>
                </a:rPr>
                <a:t>/</a:t>
              </a:r>
              <a:r>
                <a:rPr lang="fr-FR" sz="1200" i="1" dirty="0" err="1">
                  <a:solidFill>
                    <a:srgbClr val="007400"/>
                  </a:solidFill>
                  <a:latin typeface="inherit"/>
                </a:rPr>
                <a:t>languages</a:t>
              </a:r>
              <a:endParaRPr lang="fr-FR" sz="1400" b="0" i="0" dirty="0">
                <a:solidFill>
                  <a:srgbClr val="000000"/>
                </a:solidFill>
                <a:latin typeface="Monaco"/>
              </a:endParaRPr>
            </a:p>
          </p:txBody>
        </p:sp>
      </p:grpSp>
      <p:grpSp>
        <p:nvGrpSpPr>
          <p:cNvPr id="11" name="Groupe 10"/>
          <p:cNvGrpSpPr/>
          <p:nvPr/>
        </p:nvGrpSpPr>
        <p:grpSpPr>
          <a:xfrm>
            <a:off x="9398045" y="1714489"/>
            <a:ext cx="3079751" cy="2066925"/>
            <a:chOff x="7082570" y="3163972"/>
            <a:chExt cx="2309813" cy="2066925"/>
          </a:xfrm>
        </p:grpSpPr>
        <p:pic>
          <p:nvPicPr>
            <p:cNvPr id="12" name="Picture 2" descr="C:\Users\Alex\Desktop\7345610a78ba71a45f37XL.png"/>
            <p:cNvPicPr>
              <a:picLocks noChangeAspect="1" noChangeArrowheads="1"/>
            </p:cNvPicPr>
            <p:nvPr/>
          </p:nvPicPr>
          <p:blipFill>
            <a:blip r:embed="rId2" cstate="print"/>
            <a:srcRect/>
            <a:stretch>
              <a:fillRect/>
            </a:stretch>
          </p:blipFill>
          <p:spPr bwMode="auto">
            <a:xfrm rot="5685244">
              <a:off x="7204014" y="3042528"/>
              <a:ext cx="2066925" cy="2309813"/>
            </a:xfrm>
            <a:prstGeom prst="rect">
              <a:avLst/>
            </a:prstGeom>
            <a:noFill/>
          </p:spPr>
        </p:pic>
        <p:sp>
          <p:nvSpPr>
            <p:cNvPr id="13" name="ZoneTexte 12"/>
            <p:cNvSpPr txBox="1"/>
            <p:nvPr/>
          </p:nvSpPr>
          <p:spPr>
            <a:xfrm>
              <a:off x="7463557" y="3521162"/>
              <a:ext cx="1500198" cy="646331"/>
            </a:xfrm>
            <a:prstGeom prst="rect">
              <a:avLst/>
            </a:prstGeom>
            <a:noFill/>
          </p:spPr>
          <p:txBody>
            <a:bodyPr wrap="square" rtlCol="0">
              <a:spAutoFit/>
            </a:bodyPr>
            <a:lstStyle/>
            <a:p>
              <a:r>
                <a:rPr lang="fr-FR" sz="1800" dirty="0">
                  <a:latin typeface="Permanent Marker" pitchFamily="2" charset="0"/>
                  <a:ea typeface="Permanent Marker" pitchFamily="2" charset="0"/>
                </a:rPr>
                <a:t>      Utilise dans le cours</a:t>
              </a:r>
            </a:p>
          </p:txBody>
        </p:sp>
        <p:sp>
          <p:nvSpPr>
            <p:cNvPr id="14" name="Flèche vers le bas 13"/>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sz="1800"/>
            </a:p>
          </p:txBody>
        </p:sp>
      </p:grpSp>
      <p:pic>
        <p:nvPicPr>
          <p:cNvPr id="15" name="Picture 5" descr="C:\Users\Alex\Desktop\unnamed.png"/>
          <p:cNvPicPr>
            <a:picLocks noChangeAspect="1" noChangeArrowheads="1"/>
          </p:cNvPicPr>
          <p:nvPr/>
        </p:nvPicPr>
        <p:blipFill>
          <a:blip r:embed="rId5"/>
          <a:srcRect/>
          <a:stretch>
            <a:fillRect/>
          </a:stretch>
        </p:blipFill>
        <p:spPr bwMode="auto">
          <a:xfrm>
            <a:off x="7429509" y="3571876"/>
            <a:ext cx="3810000" cy="2857500"/>
          </a:xfrm>
          <a:prstGeom prst="rect">
            <a:avLst/>
          </a:prstGeom>
          <a:noFill/>
        </p:spPr>
      </p:pic>
      <p:pic>
        <p:nvPicPr>
          <p:cNvPr id="16" name="Picture 2" descr="C:\Users\Alex\Desktop\6a017d3e74d693970c01b8d2a04749970c.png"/>
          <p:cNvPicPr>
            <a:picLocks noChangeAspect="1" noChangeArrowheads="1"/>
          </p:cNvPicPr>
          <p:nvPr/>
        </p:nvPicPr>
        <p:blipFill>
          <a:blip r:embed="rId6" cstate="print"/>
          <a:srcRect/>
          <a:stretch>
            <a:fillRect/>
          </a:stretch>
        </p:blipFill>
        <p:spPr bwMode="auto">
          <a:xfrm>
            <a:off x="-11" y="857233"/>
            <a:ext cx="2571736" cy="3428981"/>
          </a:xfrm>
          <a:prstGeom prst="rect">
            <a:avLst/>
          </a:prstGeom>
          <a:noFill/>
        </p:spPr>
      </p:pic>
    </p:spTree>
    <p:extLst>
      <p:ext uri="{BB962C8B-B14F-4D97-AF65-F5344CB8AC3E}">
        <p14:creationId xmlns:p14="http://schemas.microsoft.com/office/powerpoint/2010/main" val="3233635543"/>
      </p:ext>
    </p:extLst>
  </p:cSld>
  <p:clrMapOvr>
    <a:masterClrMapping/>
  </p:clrMapOvr>
  <p:hf hdr="0" ft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2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e la date 2"/>
          <p:cNvSpPr>
            <a:spLocks noGrp="1"/>
          </p:cNvSpPr>
          <p:nvPr>
            <p:ph type="dt" sz="half" idx="10"/>
          </p:nvPr>
        </p:nvSpPr>
        <p:spPr/>
        <p:txBody>
          <a:bodyPr/>
          <a:lstStyle/>
          <a:p>
            <a:fld id="{12DF7853-8071-40BC-998E-1F90672835CF}" type="datetime1">
              <a:rPr lang="fr-FR" smtClean="0"/>
              <a:pPr/>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A33B5BC-E3F1-4ABE-A1A6-D2608D40EC2E}" type="slidenum">
              <a:rPr lang="fr-FR" smtClean="0"/>
              <a:pPr/>
              <a:t>‹N°›</a:t>
            </a:fld>
            <a:endParaRPr lang="fr-FR"/>
          </a:p>
        </p:txBody>
      </p:sp>
      <p:pic>
        <p:nvPicPr>
          <p:cNvPr id="6" name="Picture 2" descr="C:\Users\Alex\Desktop\Post-it-note-transparent.png"/>
          <p:cNvPicPr>
            <a:picLocks noChangeAspect="1" noChangeArrowheads="1"/>
          </p:cNvPicPr>
          <p:nvPr/>
        </p:nvPicPr>
        <p:blipFill>
          <a:blip r:embed="rId2" cstate="print"/>
          <a:srcRect/>
          <a:stretch>
            <a:fillRect/>
          </a:stretch>
        </p:blipFill>
        <p:spPr bwMode="auto">
          <a:xfrm>
            <a:off x="9334523" y="1071546"/>
            <a:ext cx="2571768" cy="1596267"/>
          </a:xfrm>
          <a:prstGeom prst="rect">
            <a:avLst/>
          </a:prstGeom>
          <a:noFill/>
        </p:spPr>
      </p:pic>
      <p:pic>
        <p:nvPicPr>
          <p:cNvPr id="7" name="Picture 2"/>
          <p:cNvPicPr>
            <a:picLocks noChangeAspect="1" noChangeArrowheads="1"/>
          </p:cNvPicPr>
          <p:nvPr/>
        </p:nvPicPr>
        <p:blipFill>
          <a:blip r:embed="rId3" cstate="print"/>
          <a:srcRect/>
          <a:stretch>
            <a:fillRect/>
          </a:stretch>
        </p:blipFill>
        <p:spPr bwMode="auto">
          <a:xfrm>
            <a:off x="9334523" y="2571745"/>
            <a:ext cx="2571768" cy="2012085"/>
          </a:xfrm>
          <a:prstGeom prst="rect">
            <a:avLst/>
          </a:prstGeom>
          <a:noFill/>
          <a:ln w="9525">
            <a:noFill/>
            <a:miter lim="800000"/>
            <a:headEnd/>
            <a:tailEnd/>
          </a:ln>
          <a:effectLst/>
        </p:spPr>
      </p:pic>
      <p:pic>
        <p:nvPicPr>
          <p:cNvPr id="8" name="Picture 3"/>
          <p:cNvPicPr>
            <a:picLocks noChangeAspect="1" noChangeArrowheads="1"/>
          </p:cNvPicPr>
          <p:nvPr/>
        </p:nvPicPr>
        <p:blipFill>
          <a:blip r:embed="rId4" cstate="print"/>
          <a:srcRect/>
          <a:stretch>
            <a:fillRect/>
          </a:stretch>
        </p:blipFill>
        <p:spPr bwMode="auto">
          <a:xfrm>
            <a:off x="9620275" y="4643447"/>
            <a:ext cx="2197091" cy="1718947"/>
          </a:xfrm>
          <a:prstGeom prst="rect">
            <a:avLst/>
          </a:prstGeom>
          <a:noFill/>
          <a:ln w="9525">
            <a:noFill/>
            <a:miter lim="800000"/>
            <a:headEnd/>
            <a:tailEnd/>
          </a:ln>
          <a:effectLst/>
        </p:spPr>
      </p:pic>
      <p:grpSp>
        <p:nvGrpSpPr>
          <p:cNvPr id="9" name="Groupe 8"/>
          <p:cNvGrpSpPr/>
          <p:nvPr/>
        </p:nvGrpSpPr>
        <p:grpSpPr>
          <a:xfrm>
            <a:off x="2381224" y="357166"/>
            <a:ext cx="4667283" cy="3069088"/>
            <a:chOff x="4071934" y="3357562"/>
            <a:chExt cx="3500462" cy="3069088"/>
          </a:xfrm>
        </p:grpSpPr>
        <p:pic>
          <p:nvPicPr>
            <p:cNvPr id="10" name="Picture 1" descr="C:\Users\Alex\Desktop\iStock_000004611428XSmall-stickynote.png"/>
            <p:cNvPicPr>
              <a:picLocks noChangeAspect="1" noChangeArrowheads="1"/>
            </p:cNvPicPr>
            <p:nvPr/>
          </p:nvPicPr>
          <p:blipFill>
            <a:blip r:embed="rId5"/>
            <a:srcRect/>
            <a:stretch>
              <a:fillRect/>
            </a:stretch>
          </p:blipFill>
          <p:spPr bwMode="auto">
            <a:xfrm>
              <a:off x="4071934" y="3357562"/>
              <a:ext cx="3500462" cy="3069088"/>
            </a:xfrm>
            <a:prstGeom prst="rect">
              <a:avLst/>
            </a:prstGeom>
            <a:noFill/>
          </p:spPr>
        </p:pic>
        <p:sp>
          <p:nvSpPr>
            <p:cNvPr id="11" name="ZoneTexte 10"/>
            <p:cNvSpPr txBox="1"/>
            <p:nvPr/>
          </p:nvSpPr>
          <p:spPr>
            <a:xfrm rot="21136573">
              <a:off x="5117395" y="4285226"/>
              <a:ext cx="1940112" cy="1200329"/>
            </a:xfrm>
            <a:prstGeom prst="rect">
              <a:avLst/>
            </a:prstGeom>
            <a:noFill/>
          </p:spPr>
          <p:txBody>
            <a:bodyPr wrap="square" rtlCol="0">
              <a:spAutoFit/>
            </a:bodyPr>
            <a:lstStyle/>
            <a:p>
              <a:pPr algn="ctr"/>
              <a:r>
                <a:rPr lang="fr-FR" sz="1200" b="1" u="sng" dirty="0">
                  <a:latin typeface="Permanent Marker" pitchFamily="2" charset="0"/>
                  <a:ea typeface="Permanent Marker" pitchFamily="2" charset="0"/>
                </a:rPr>
                <a:t>Pour avoir plusieurs versions</a:t>
              </a:r>
              <a:endParaRPr lang="fr-FR" sz="1200" b="1" i="1" u="sng" dirty="0">
                <a:solidFill>
                  <a:srgbClr val="007400"/>
                </a:solidFill>
                <a:latin typeface="Permanent Marker" pitchFamily="2" charset="0"/>
                <a:ea typeface="Permanent Marker" pitchFamily="2" charset="0"/>
              </a:endParaRPr>
            </a:p>
            <a:p>
              <a:pPr algn="ctr"/>
              <a:endParaRPr lang="fr-FR" sz="1200" b="1" i="1" u="sng" dirty="0">
                <a:solidFill>
                  <a:srgbClr val="007400"/>
                </a:solidFill>
                <a:latin typeface="Permanent Marker" pitchFamily="2" charset="0"/>
                <a:ea typeface="Permanent Marker" pitchFamily="2" charset="0"/>
              </a:endParaRPr>
            </a:p>
            <a:p>
              <a:pPr algn="ctr"/>
              <a:r>
                <a:rPr lang="fr-FR" sz="1200" b="1" i="1" u="sng" dirty="0">
                  <a:solidFill>
                    <a:srgbClr val="007400"/>
                  </a:solidFill>
                  <a:latin typeface="Permanent Marker" pitchFamily="2" charset="0"/>
                  <a:ea typeface="Permanent Marker" pitchFamily="2" charset="0"/>
                </a:rPr>
                <a:t>Un répertoire pour chaque</a:t>
              </a:r>
            </a:p>
            <a:p>
              <a:pPr algn="ctr"/>
              <a:endParaRPr lang="fr-FR" sz="1200" b="1" i="1" u="sng" dirty="0">
                <a:solidFill>
                  <a:srgbClr val="007400"/>
                </a:solidFill>
                <a:latin typeface="Permanent Marker" pitchFamily="2" charset="0"/>
                <a:ea typeface="Permanent Marker" pitchFamily="2" charset="0"/>
              </a:endParaRPr>
            </a:p>
            <a:p>
              <a:pPr algn="ctr"/>
              <a:r>
                <a:rPr lang="fr-FR" sz="1200" b="1" i="1" u="sng" dirty="0" err="1">
                  <a:solidFill>
                    <a:srgbClr val="007400"/>
                  </a:solidFill>
                  <a:latin typeface="Permanent Marker" pitchFamily="2" charset="0"/>
                  <a:ea typeface="Permanent Marker" pitchFamily="2" charset="0"/>
                </a:rPr>
                <a:t>Prefixe</a:t>
              </a:r>
              <a:r>
                <a:rPr lang="fr-FR" sz="1200" b="1" i="1" u="sng" dirty="0">
                  <a:solidFill>
                    <a:srgbClr val="007400"/>
                  </a:solidFill>
                  <a:latin typeface="Permanent Marker" pitchFamily="2" charset="0"/>
                  <a:ea typeface="Permanent Marker" pitchFamily="2" charset="0"/>
                </a:rPr>
                <a:t> de SQL différent pour chacune</a:t>
              </a:r>
            </a:p>
          </p:txBody>
        </p:sp>
      </p:grpSp>
      <p:pic>
        <p:nvPicPr>
          <p:cNvPr id="12" name="Picture 4"/>
          <p:cNvPicPr>
            <a:picLocks noChangeAspect="1" noChangeArrowheads="1"/>
          </p:cNvPicPr>
          <p:nvPr/>
        </p:nvPicPr>
        <p:blipFill>
          <a:blip r:embed="rId6"/>
          <a:srcRect/>
          <a:stretch>
            <a:fillRect/>
          </a:stretch>
        </p:blipFill>
        <p:spPr bwMode="auto">
          <a:xfrm>
            <a:off x="0" y="4286256"/>
            <a:ext cx="3810000" cy="2857500"/>
          </a:xfrm>
          <a:prstGeom prst="rect">
            <a:avLst/>
          </a:prstGeom>
          <a:noFill/>
          <a:ln w="9525">
            <a:noFill/>
            <a:miter lim="800000"/>
            <a:headEnd/>
            <a:tailEnd/>
          </a:ln>
          <a:effectLst/>
        </p:spPr>
      </p:pic>
      <p:pic>
        <p:nvPicPr>
          <p:cNvPr id="13" name="Picture 5" descr="C:\Users\Alex\Desktop\iStock_000004611428XSmall-stickynote4.png"/>
          <p:cNvPicPr>
            <a:picLocks noChangeAspect="1" noChangeArrowheads="1"/>
          </p:cNvPicPr>
          <p:nvPr/>
        </p:nvPicPr>
        <p:blipFill>
          <a:blip r:embed="rId7"/>
          <a:srcRect/>
          <a:stretch>
            <a:fillRect/>
          </a:stretch>
        </p:blipFill>
        <p:spPr bwMode="auto">
          <a:xfrm>
            <a:off x="1" y="2214555"/>
            <a:ext cx="3344356" cy="2558923"/>
          </a:xfrm>
          <a:prstGeom prst="rect">
            <a:avLst/>
          </a:prstGeom>
          <a:noFill/>
        </p:spPr>
      </p:pic>
      <p:pic>
        <p:nvPicPr>
          <p:cNvPr id="14" name="Picture 6" descr="C:\Users\Alex\Desktop\iStock_000004611428XSmall-stickynote5.png"/>
          <p:cNvPicPr>
            <a:picLocks noChangeAspect="1" noChangeArrowheads="1"/>
          </p:cNvPicPr>
          <p:nvPr/>
        </p:nvPicPr>
        <p:blipFill>
          <a:blip r:embed="rId8"/>
          <a:srcRect/>
          <a:stretch>
            <a:fillRect/>
          </a:stretch>
        </p:blipFill>
        <p:spPr bwMode="auto">
          <a:xfrm>
            <a:off x="-285794" y="285728"/>
            <a:ext cx="3249105" cy="2486042"/>
          </a:xfrm>
          <a:prstGeom prst="rect">
            <a:avLst/>
          </a:prstGeom>
          <a:noFill/>
        </p:spPr>
      </p:pic>
    </p:spTree>
    <p:extLst>
      <p:ext uri="{BB962C8B-B14F-4D97-AF65-F5344CB8AC3E}">
        <p14:creationId xmlns:p14="http://schemas.microsoft.com/office/powerpoint/2010/main" val="4274217768"/>
      </p:ext>
    </p:extLst>
  </p:cSld>
  <p:clrMapOvr>
    <a:masterClrMapping/>
  </p:clrMapOvr>
  <p:hf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1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e la date 2"/>
          <p:cNvSpPr>
            <a:spLocks noGrp="1"/>
          </p:cNvSpPr>
          <p:nvPr>
            <p:ph type="dt" sz="half" idx="10"/>
          </p:nvPr>
        </p:nvSpPr>
        <p:spPr/>
        <p:txBody>
          <a:bodyPr/>
          <a:lstStyle/>
          <a:p>
            <a:fld id="{12DF7853-8071-40BC-998E-1F90672835CF}" type="datetime1">
              <a:rPr lang="fr-FR" smtClean="0"/>
              <a:pPr/>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1338020205"/>
      </p:ext>
    </p:extLst>
  </p:cSld>
  <p:clrMapOvr>
    <a:masterClrMapping/>
  </p:clrMapOvr>
  <p:hf hdr="0" ftr="0" dt="0"/>
</p:sldLayout>
</file>

<file path=ppt/slideLayouts/slideLayout124.xml><?xml version="1.0" encoding="utf-8"?>
<p:sldLayout xmlns:a="http://schemas.openxmlformats.org/drawingml/2006/main" xmlns:r="http://schemas.openxmlformats.org/officeDocument/2006/relationships" xmlns:p="http://schemas.openxmlformats.org/presentationml/2006/main">
  <p:cSld name="1_ORSYS_logistiqu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Cliquez pour modifier le style du titre</a:t>
            </a:r>
          </a:p>
        </p:txBody>
      </p:sp>
      <p:sp>
        <p:nvSpPr>
          <p:cNvPr id="5" name="Espace réservé de la date 4"/>
          <p:cNvSpPr>
            <a:spLocks noGrp="1"/>
          </p:cNvSpPr>
          <p:nvPr>
            <p:ph type="dt" sz="half" idx="10"/>
          </p:nvPr>
        </p:nvSpPr>
        <p:spPr/>
        <p:txBody>
          <a:bodyPr/>
          <a:lstStyle/>
          <a:p>
            <a:fld id="{12DF7853-8071-40BC-998E-1F90672835CF}" type="datetime1">
              <a:rPr lang="fr-FR" smtClean="0"/>
              <a:pPr/>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
        <p:nvSpPr>
          <p:cNvPr id="8" name="Espace réservé du contenu 4"/>
          <p:cNvSpPr>
            <a:spLocks noGrp="1"/>
          </p:cNvSpPr>
          <p:nvPr>
            <p:ph idx="1" hasCustomPrompt="1"/>
          </p:nvPr>
        </p:nvSpPr>
        <p:spPr>
          <a:xfrm>
            <a:off x="4476739" y="273050"/>
            <a:ext cx="7429552" cy="6156346"/>
          </a:xfrm>
        </p:spPr>
        <p:txBody>
          <a:bodyPr/>
          <a:lstStyle>
            <a:lvl2pPr>
              <a:defRPr baseline="0"/>
            </a:lvl2pPr>
          </a:lstStyle>
          <a:p>
            <a:r>
              <a:rPr lang="fr-FR" dirty="0"/>
              <a:t>Nombre de jours : </a:t>
            </a:r>
          </a:p>
          <a:p>
            <a:pPr lvl="1"/>
            <a:r>
              <a:rPr lang="fr-FR" dirty="0"/>
              <a:t>      jour(s) </a:t>
            </a:r>
          </a:p>
          <a:p>
            <a:pPr lvl="1"/>
            <a:endParaRPr lang="fr-FR" dirty="0"/>
          </a:p>
          <a:p>
            <a:r>
              <a:rPr lang="fr-FR" dirty="0"/>
              <a:t>Horaires </a:t>
            </a:r>
          </a:p>
          <a:p>
            <a:pPr lvl="1"/>
            <a:r>
              <a:rPr lang="fr-FR" dirty="0"/>
              <a:t>Début : 9h </a:t>
            </a:r>
          </a:p>
          <a:p>
            <a:pPr lvl="1"/>
            <a:r>
              <a:rPr lang="fr-FR" dirty="0"/>
              <a:t>Fin : 17h30 </a:t>
            </a:r>
            <a:r>
              <a:rPr lang="fr-FR" sz="1600" b="1" dirty="0" err="1">
                <a:solidFill>
                  <a:prstClr val="black"/>
                </a:solidFill>
              </a:rPr>
              <a:t>approx</a:t>
            </a:r>
            <a:r>
              <a:rPr lang="fr-FR" sz="1600" b="1" dirty="0">
                <a:solidFill>
                  <a:prstClr val="black"/>
                </a:solidFill>
              </a:rPr>
              <a:t>.</a:t>
            </a:r>
            <a:endParaRPr lang="fr-FR" dirty="0"/>
          </a:p>
          <a:p>
            <a:endParaRPr lang="fr-FR" dirty="0"/>
          </a:p>
          <a:p>
            <a:r>
              <a:rPr lang="fr-FR" dirty="0"/>
              <a:t>Pause </a:t>
            </a:r>
          </a:p>
          <a:p>
            <a:pPr lvl="1"/>
            <a:r>
              <a:rPr lang="fr-FR" dirty="0"/>
              <a:t>10h30 </a:t>
            </a:r>
            <a:r>
              <a:rPr lang="fr-FR" sz="1600" b="1" dirty="0" err="1"/>
              <a:t>approx</a:t>
            </a:r>
            <a:r>
              <a:rPr lang="fr-FR" sz="1600" b="1" dirty="0"/>
              <a:t>. </a:t>
            </a:r>
            <a:r>
              <a:rPr lang="fr-FR" dirty="0"/>
              <a:t>Matin</a:t>
            </a:r>
          </a:p>
          <a:p>
            <a:pPr lvl="1"/>
            <a:r>
              <a:rPr lang="fr-FR" dirty="0"/>
              <a:t>12h30 </a:t>
            </a:r>
            <a:r>
              <a:rPr lang="fr-FR" sz="1600" b="1" dirty="0" err="1">
                <a:solidFill>
                  <a:prstClr val="black"/>
                </a:solidFill>
              </a:rPr>
              <a:t>approx</a:t>
            </a:r>
            <a:r>
              <a:rPr lang="fr-FR" sz="1600" b="1" dirty="0">
                <a:solidFill>
                  <a:prstClr val="black"/>
                </a:solidFill>
              </a:rPr>
              <a:t>. </a:t>
            </a:r>
            <a:r>
              <a:rPr lang="fr-FR" dirty="0"/>
              <a:t>Midi</a:t>
            </a:r>
          </a:p>
          <a:p>
            <a:pPr lvl="1"/>
            <a:r>
              <a:rPr lang="fr-FR" dirty="0"/>
              <a:t>15h30 </a:t>
            </a:r>
            <a:r>
              <a:rPr lang="fr-FR" sz="1600" b="1" dirty="0" err="1">
                <a:solidFill>
                  <a:prstClr val="black"/>
                </a:solidFill>
              </a:rPr>
              <a:t>approx</a:t>
            </a:r>
            <a:r>
              <a:rPr lang="fr-FR" sz="1600" b="1" dirty="0">
                <a:solidFill>
                  <a:prstClr val="black"/>
                </a:solidFill>
              </a:rPr>
              <a:t>. </a:t>
            </a:r>
            <a:r>
              <a:rPr lang="fr-FR" dirty="0" err="1"/>
              <a:t>Apres-midi</a:t>
            </a:r>
            <a:endParaRPr lang="fr-FR" dirty="0"/>
          </a:p>
          <a:p>
            <a:endParaRPr lang="fr-FR" dirty="0"/>
          </a:p>
        </p:txBody>
      </p:sp>
      <p:grpSp>
        <p:nvGrpSpPr>
          <p:cNvPr id="3" name="Groupe 13"/>
          <p:cNvGrpSpPr/>
          <p:nvPr/>
        </p:nvGrpSpPr>
        <p:grpSpPr>
          <a:xfrm>
            <a:off x="1428717" y="1643050"/>
            <a:ext cx="2000264" cy="1928826"/>
            <a:chOff x="714348" y="2071678"/>
            <a:chExt cx="1500198" cy="1928826"/>
          </a:xfrm>
        </p:grpSpPr>
        <p:pic>
          <p:nvPicPr>
            <p:cNvPr id="10"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1"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2" name="Picture 2"/>
          <p:cNvPicPr>
            <a:picLocks noChangeAspect="1" noChangeArrowheads="1"/>
          </p:cNvPicPr>
          <p:nvPr/>
        </p:nvPicPr>
        <p:blipFill>
          <a:blip r:embed="rId4"/>
          <a:srcRect/>
          <a:stretch>
            <a:fillRect/>
          </a:stretch>
        </p:blipFill>
        <p:spPr bwMode="auto">
          <a:xfrm>
            <a:off x="1" y="3602764"/>
            <a:ext cx="4762491" cy="3440962"/>
          </a:xfrm>
          <a:prstGeom prst="rect">
            <a:avLst/>
          </a:prstGeom>
          <a:noFill/>
          <a:ln w="9525">
            <a:noFill/>
            <a:miter lim="800000"/>
            <a:headEnd/>
            <a:tailEnd/>
          </a:ln>
          <a:effectLst/>
        </p:spPr>
      </p:pic>
    </p:spTree>
    <p:extLst>
      <p:ext uri="{BB962C8B-B14F-4D97-AF65-F5344CB8AC3E}">
        <p14:creationId xmlns:p14="http://schemas.microsoft.com/office/powerpoint/2010/main" val="768216828"/>
      </p:ext>
    </p:extLst>
  </p:cSld>
  <p:clrMapOvr>
    <a:masterClrMapping/>
  </p:clrMapOvr>
  <p:hf hdr="0" ft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1_ORSYS_generiqu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Cliquez pour modifier le style du titre</a:t>
            </a:r>
            <a:endParaRPr lang="fr-FR" dirty="0"/>
          </a:p>
        </p:txBody>
      </p:sp>
      <p:sp>
        <p:nvSpPr>
          <p:cNvPr id="5" name="Espace réservé de la date 4"/>
          <p:cNvSpPr>
            <a:spLocks noGrp="1"/>
          </p:cNvSpPr>
          <p:nvPr>
            <p:ph type="dt" sz="half" idx="10"/>
          </p:nvPr>
        </p:nvSpPr>
        <p:spPr/>
        <p:txBody>
          <a:bodyPr/>
          <a:lstStyle/>
          <a:p>
            <a:fld id="{12DF7853-8071-40BC-998E-1F90672835CF}" type="datetime1">
              <a:rPr lang="fr-FR" smtClean="0"/>
              <a:pPr/>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pic>
        <p:nvPicPr>
          <p:cNvPr id="10" name="Picture 3"/>
          <p:cNvPicPr>
            <a:picLocks noChangeAspect="1" noChangeArrowheads="1"/>
          </p:cNvPicPr>
          <p:nvPr/>
        </p:nvPicPr>
        <p:blipFill>
          <a:blip r:embed="rId2"/>
          <a:srcRect/>
          <a:stretch>
            <a:fillRect/>
          </a:stretch>
        </p:blipFill>
        <p:spPr bwMode="auto">
          <a:xfrm>
            <a:off x="1523968" y="1655474"/>
            <a:ext cx="2095515" cy="1844964"/>
          </a:xfrm>
          <a:prstGeom prst="rect">
            <a:avLst/>
          </a:prstGeom>
          <a:noFill/>
          <a:ln w="9525">
            <a:noFill/>
            <a:miter lim="800000"/>
            <a:headEnd/>
            <a:tailEnd/>
          </a:ln>
          <a:effectLst/>
        </p:spPr>
      </p:pic>
      <p:sp>
        <p:nvSpPr>
          <p:cNvPr id="14" name="Espace réservé pour une image  13"/>
          <p:cNvSpPr>
            <a:spLocks noGrp="1"/>
          </p:cNvSpPr>
          <p:nvPr>
            <p:ph type="pic" sz="quarter" idx="13" hasCustomPrompt="1"/>
          </p:nvPr>
        </p:nvSpPr>
        <p:spPr>
          <a:xfrm>
            <a:off x="2000251" y="2012675"/>
            <a:ext cx="1143000" cy="1071563"/>
          </a:xfrm>
          <a:solidFill>
            <a:schemeClr val="bg1"/>
          </a:solidFill>
        </p:spPr>
        <p:txBody>
          <a:bodyPr>
            <a:noAutofit/>
          </a:bodyPr>
          <a:lstStyle>
            <a:lvl1pPr>
              <a:buNone/>
              <a:defRPr sz="1600"/>
            </a:lvl1pPr>
          </a:lstStyle>
          <a:p>
            <a:r>
              <a:rPr lang="fr-FR" dirty="0"/>
              <a:t>Image</a:t>
            </a:r>
          </a:p>
        </p:txBody>
      </p:sp>
      <p:sp>
        <p:nvSpPr>
          <p:cNvPr id="16" name="Espace réservé du contenu 15"/>
          <p:cNvSpPr>
            <a:spLocks noGrp="1"/>
          </p:cNvSpPr>
          <p:nvPr>
            <p:ph sz="quarter" idx="14"/>
          </p:nvPr>
        </p:nvSpPr>
        <p:spPr>
          <a:xfrm>
            <a:off x="4476751" y="285751"/>
            <a:ext cx="7429500" cy="621506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pic>
        <p:nvPicPr>
          <p:cNvPr id="12" name="Picture 2"/>
          <p:cNvPicPr>
            <a:picLocks noChangeAspect="1" noChangeArrowheads="1"/>
          </p:cNvPicPr>
          <p:nvPr/>
        </p:nvPicPr>
        <p:blipFill>
          <a:blip r:embed="rId3"/>
          <a:srcRect/>
          <a:stretch>
            <a:fillRect/>
          </a:stretch>
        </p:blipFill>
        <p:spPr bwMode="auto">
          <a:xfrm>
            <a:off x="1" y="3602764"/>
            <a:ext cx="4762491" cy="3440962"/>
          </a:xfrm>
          <a:prstGeom prst="rect">
            <a:avLst/>
          </a:prstGeom>
          <a:noFill/>
          <a:ln w="9525">
            <a:noFill/>
            <a:miter lim="800000"/>
            <a:headEnd/>
            <a:tailEnd/>
          </a:ln>
          <a:effectLst/>
        </p:spPr>
      </p:pic>
    </p:spTree>
    <p:extLst>
      <p:ext uri="{BB962C8B-B14F-4D97-AF65-F5344CB8AC3E}">
        <p14:creationId xmlns:p14="http://schemas.microsoft.com/office/powerpoint/2010/main" val="398723635"/>
      </p:ext>
    </p:extLst>
  </p:cSld>
  <p:clrMapOvr>
    <a:masterClrMapping/>
  </p:clrMapOvr>
  <p:hf hdr="0" ft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1_comparaison alt">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fld id="{12DF7853-8071-40BC-998E-1F90672835CF}" type="datetime1">
              <a:rPr lang="fr-FR" smtClean="0"/>
              <a:pPr/>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A33B5BC-E3F1-4ABE-A1A6-D2608D40EC2E}" type="slidenum">
              <a:rPr lang="fr-FR" smtClean="0"/>
              <a:pPr/>
              <a:t>‹N°›</a:t>
            </a:fld>
            <a:endParaRPr lang="fr-FR"/>
          </a:p>
        </p:txBody>
      </p:sp>
      <p:sp>
        <p:nvSpPr>
          <p:cNvPr id="6" name="Espace réservé du texte 5"/>
          <p:cNvSpPr>
            <a:spLocks noGrp="1"/>
          </p:cNvSpPr>
          <p:nvPr>
            <p:ph type="body" idx="1"/>
          </p:nvPr>
        </p:nvSpPr>
        <p:spPr>
          <a:xfrm>
            <a:off x="809632" y="285728"/>
            <a:ext cx="5242560" cy="792162"/>
          </a:xfrm>
        </p:spPr>
        <p:txBody>
          <a:bodyPr/>
          <a:lstStyle/>
          <a:p>
            <a:pPr lvl="0"/>
            <a:r>
              <a:rPr lang="fr-FR"/>
              <a:t>Cliquez pour modifier les styles du texte du masque</a:t>
            </a:r>
          </a:p>
        </p:txBody>
      </p:sp>
      <p:sp>
        <p:nvSpPr>
          <p:cNvPr id="7" name="Espace réservé du texte 7"/>
          <p:cNvSpPr>
            <a:spLocks noGrp="1"/>
          </p:cNvSpPr>
          <p:nvPr>
            <p:ph type="body" sz="half" idx="3"/>
          </p:nvPr>
        </p:nvSpPr>
        <p:spPr>
          <a:xfrm>
            <a:off x="6202892" y="285728"/>
            <a:ext cx="5242560" cy="792162"/>
          </a:xfrm>
        </p:spPr>
        <p:txBody>
          <a:bodyPr/>
          <a:lstStyle/>
          <a:p>
            <a:pPr lvl="0"/>
            <a:r>
              <a:rPr lang="fr-FR"/>
              <a:t>Cliquez pour modifier les styles du texte du masque</a:t>
            </a:r>
          </a:p>
        </p:txBody>
      </p:sp>
      <p:sp>
        <p:nvSpPr>
          <p:cNvPr id="8" name="Espace réservé du contenu 6"/>
          <p:cNvSpPr>
            <a:spLocks noGrp="1"/>
          </p:cNvSpPr>
          <p:nvPr>
            <p:ph sz="quarter" idx="2"/>
          </p:nvPr>
        </p:nvSpPr>
        <p:spPr>
          <a:xfrm>
            <a:off x="809632" y="939776"/>
            <a:ext cx="5242560" cy="3060728"/>
          </a:xfrm>
        </p:spPr>
        <p:txBody>
          <a:bodyPr/>
          <a:lstStyle/>
          <a:p>
            <a:pPr lvl="0"/>
            <a:r>
              <a:rPr lang="fr-FR"/>
              <a:t>Cliquez pour modifier les styles du texte du masque</a:t>
            </a:r>
          </a:p>
          <a:p>
            <a:pPr lvl="1"/>
            <a:r>
              <a:rPr lang="fr-FR"/>
              <a:t>Deuxième niveau</a:t>
            </a:r>
          </a:p>
        </p:txBody>
      </p:sp>
      <p:sp>
        <p:nvSpPr>
          <p:cNvPr id="9" name="Espace réservé du contenu 8"/>
          <p:cNvSpPr>
            <a:spLocks noGrp="1"/>
          </p:cNvSpPr>
          <p:nvPr>
            <p:ph sz="quarter" idx="4"/>
          </p:nvPr>
        </p:nvSpPr>
        <p:spPr>
          <a:xfrm>
            <a:off x="6202892" y="939776"/>
            <a:ext cx="5242560" cy="3060728"/>
          </a:xfrm>
        </p:spPr>
        <p:txBody>
          <a:bodyPr/>
          <a:lstStyle/>
          <a:p>
            <a:pPr lvl="0"/>
            <a:r>
              <a:rPr lang="fr-FR"/>
              <a:t>Cliquez pour modifier les styles du texte du masque</a:t>
            </a:r>
          </a:p>
          <a:p>
            <a:pPr lvl="1"/>
            <a:r>
              <a:rPr lang="fr-FR"/>
              <a:t>Deuxième niveau</a:t>
            </a:r>
          </a:p>
        </p:txBody>
      </p:sp>
      <p:pic>
        <p:nvPicPr>
          <p:cNvPr id="11" name="Picture 2"/>
          <p:cNvPicPr>
            <a:picLocks noChangeAspect="1" noChangeArrowheads="1"/>
          </p:cNvPicPr>
          <p:nvPr/>
        </p:nvPicPr>
        <p:blipFill>
          <a:blip r:embed="rId2"/>
          <a:srcRect/>
          <a:stretch>
            <a:fillRect/>
          </a:stretch>
        </p:blipFill>
        <p:spPr bwMode="auto">
          <a:xfrm>
            <a:off x="1238216" y="3500439"/>
            <a:ext cx="4476781" cy="2714621"/>
          </a:xfrm>
          <a:prstGeom prst="rect">
            <a:avLst/>
          </a:prstGeom>
          <a:noFill/>
          <a:ln w="9525">
            <a:noFill/>
            <a:miter lim="800000"/>
            <a:headEnd/>
            <a:tailEnd/>
          </a:ln>
          <a:effectLst/>
        </p:spPr>
      </p:pic>
      <p:pic>
        <p:nvPicPr>
          <p:cNvPr id="12" name="Picture 3"/>
          <p:cNvPicPr>
            <a:picLocks noChangeAspect="1" noChangeArrowheads="1"/>
          </p:cNvPicPr>
          <p:nvPr/>
        </p:nvPicPr>
        <p:blipFill>
          <a:blip r:embed="rId3"/>
          <a:srcRect/>
          <a:stretch>
            <a:fillRect/>
          </a:stretch>
        </p:blipFill>
        <p:spPr bwMode="auto">
          <a:xfrm>
            <a:off x="6572253" y="3571876"/>
            <a:ext cx="4529715" cy="2571768"/>
          </a:xfrm>
          <a:prstGeom prst="rect">
            <a:avLst/>
          </a:prstGeom>
          <a:noFill/>
          <a:ln w="9525">
            <a:noFill/>
            <a:miter lim="800000"/>
            <a:headEnd/>
            <a:tailEnd/>
          </a:ln>
          <a:effectLst/>
        </p:spPr>
      </p:pic>
      <p:sp>
        <p:nvSpPr>
          <p:cNvPr id="2" name="Titre 1"/>
          <p:cNvSpPr>
            <a:spLocks noGrp="1"/>
          </p:cNvSpPr>
          <p:nvPr>
            <p:ph type="title"/>
          </p:nvPr>
        </p:nvSpPr>
        <p:spPr>
          <a:xfrm>
            <a:off x="0" y="5929330"/>
            <a:ext cx="12192000" cy="785818"/>
          </a:xfrm>
        </p:spPr>
        <p:txBody>
          <a:bodyPr/>
          <a:lstStyle/>
          <a:p>
            <a:r>
              <a:rPr lang="fr-FR"/>
              <a:t>Cliquez pour modifier le style du titre</a:t>
            </a:r>
            <a:endParaRPr lang="fr-FR" dirty="0"/>
          </a:p>
        </p:txBody>
      </p:sp>
    </p:spTree>
    <p:extLst>
      <p:ext uri="{BB962C8B-B14F-4D97-AF65-F5344CB8AC3E}">
        <p14:creationId xmlns:p14="http://schemas.microsoft.com/office/powerpoint/2010/main" val="654891005"/>
      </p:ext>
    </p:extLst>
  </p:cSld>
  <p:clrMapOvr>
    <a:masterClrMapping/>
  </p:clrMapOvr>
  <p:hf hdr="0" ftr="0" dt="0"/>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Cliquez pour modifier le style du titre</a:t>
            </a:r>
            <a:endParaRPr lang="en-JM"/>
          </a:p>
        </p:txBody>
      </p:sp>
      <p:sp>
        <p:nvSpPr>
          <p:cNvPr id="3" name="Date Placeholder 20"/>
          <p:cNvSpPr>
            <a:spLocks noGrp="1"/>
          </p:cNvSpPr>
          <p:nvPr>
            <p:ph type="dt" sz="half" idx="10"/>
          </p:nvPr>
        </p:nvSpPr>
        <p:spPr/>
        <p:txBody>
          <a:bodyPr/>
          <a:lstStyle>
            <a:lvl1pPr>
              <a:defRPr/>
            </a:lvl1pPr>
          </a:lstStyle>
          <a:p>
            <a:fld id="{4C912BD6-27D5-48B6-B1F5-11A90A9803F8}" type="datetime1">
              <a:rPr lang="fr-FR" smtClean="0"/>
              <a:pPr/>
              <a:t>11/09/2023</a:t>
            </a:fld>
            <a:endParaRPr lang="fr-FR"/>
          </a:p>
        </p:txBody>
      </p:sp>
      <p:sp>
        <p:nvSpPr>
          <p:cNvPr id="4" name="Slide Number Placeholder 21"/>
          <p:cNvSpPr>
            <a:spLocks noGrp="1"/>
          </p:cNvSpPr>
          <p:nvPr>
            <p:ph type="sldNum" sz="quarter" idx="11"/>
          </p:nvPr>
        </p:nvSpPr>
        <p:spPr/>
        <p:txBody>
          <a:bodyPr/>
          <a:lstStyle>
            <a:lvl1pPr>
              <a:defRPr/>
            </a:lvl1pPr>
          </a:lstStyle>
          <a:p>
            <a:fld id="{5A33B5BC-E3F1-4ABE-A1A6-D2608D40EC2E}" type="slidenum">
              <a:rPr lang="fr-FR" smtClean="0"/>
              <a:pPr/>
              <a:t>‹N°›</a:t>
            </a:fld>
            <a:endParaRPr lang="fr-FR"/>
          </a:p>
        </p:txBody>
      </p:sp>
      <p:sp>
        <p:nvSpPr>
          <p:cNvPr id="5" name="Footer Placeholder 22"/>
          <p:cNvSpPr>
            <a:spLocks noGrp="1"/>
          </p:cNvSpPr>
          <p:nvPr>
            <p:ph type="ftr" sz="quarter" idx="12"/>
          </p:nvPr>
        </p:nvSpPr>
        <p:spPr/>
        <p:txBody>
          <a:bodyPr/>
          <a:lstStyle>
            <a:lvl1pPr>
              <a:defRPr/>
            </a:lvl1pPr>
          </a:lstStyle>
          <a:p>
            <a:endParaRPr lang="fr-FR"/>
          </a:p>
        </p:txBody>
      </p:sp>
    </p:spTree>
    <p:extLst>
      <p:ext uri="{BB962C8B-B14F-4D97-AF65-F5344CB8AC3E}">
        <p14:creationId xmlns:p14="http://schemas.microsoft.com/office/powerpoint/2010/main" val="1691971625"/>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contents+desc">
    <p:spTree>
      <p:nvGrpSpPr>
        <p:cNvPr id="1" name=""/>
        <p:cNvGrpSpPr/>
        <p:nvPr/>
      </p:nvGrpSpPr>
      <p:grpSpPr>
        <a:xfrm>
          <a:off x="0" y="0"/>
          <a:ext cx="0" cy="0"/>
          <a:chOff x="0" y="0"/>
          <a:chExt cx="0" cy="0"/>
        </a:xfrm>
      </p:grpSpPr>
      <p:sp>
        <p:nvSpPr>
          <p:cNvPr id="2" name="Titre 1"/>
          <p:cNvSpPr>
            <a:spLocks noGrp="1"/>
          </p:cNvSpPr>
          <p:nvPr>
            <p:ph type="title"/>
          </p:nvPr>
        </p:nvSpPr>
        <p:spPr>
          <a:xfrm>
            <a:off x="609600" y="404664"/>
            <a:ext cx="10972800" cy="1066800"/>
          </a:xfrm>
        </p:spPr>
        <p:txBody>
          <a:bodyPr/>
          <a:lstStyle/>
          <a:p>
            <a:r>
              <a:rPr kumimoji="0" lang="fr-FR"/>
              <a:t>Cliquez pour modifier le style du titre</a:t>
            </a:r>
            <a:endParaRPr kumimoji="0" lang="en-US" dirty="0"/>
          </a:p>
        </p:txBody>
      </p:sp>
      <p:sp>
        <p:nvSpPr>
          <p:cNvPr id="3" name="Espace réservé du contenu 2"/>
          <p:cNvSpPr>
            <a:spLocks noGrp="1"/>
          </p:cNvSpPr>
          <p:nvPr>
            <p:ph sz="half" idx="1"/>
          </p:nvPr>
        </p:nvSpPr>
        <p:spPr>
          <a:xfrm>
            <a:off x="609600" y="2249425"/>
            <a:ext cx="53848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4" name="Espace réservé du contenu 3"/>
          <p:cNvSpPr>
            <a:spLocks noGrp="1"/>
          </p:cNvSpPr>
          <p:nvPr>
            <p:ph sz="half" idx="2"/>
          </p:nvPr>
        </p:nvSpPr>
        <p:spPr>
          <a:xfrm>
            <a:off x="6197600" y="2249425"/>
            <a:ext cx="53848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
        <p:nvSpPr>
          <p:cNvPr id="8" name="Espace réservé du contenu 2"/>
          <p:cNvSpPr>
            <a:spLocks noGrp="1"/>
          </p:cNvSpPr>
          <p:nvPr>
            <p:ph sz="half" idx="13"/>
          </p:nvPr>
        </p:nvSpPr>
        <p:spPr>
          <a:xfrm>
            <a:off x="623392" y="1412777"/>
            <a:ext cx="11041227" cy="936104"/>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Tree>
    <p:extLst>
      <p:ext uri="{BB962C8B-B14F-4D97-AF65-F5344CB8AC3E}">
        <p14:creationId xmlns:p14="http://schemas.microsoft.com/office/powerpoint/2010/main" val="2760919329"/>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cSld name="Case Stu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Cliquez pour modifier le style du titre</a:t>
            </a:r>
            <a:endParaRPr lang="en-JM"/>
          </a:p>
        </p:txBody>
      </p:sp>
      <p:sp>
        <p:nvSpPr>
          <p:cNvPr id="9" name="Content Placeholder 8"/>
          <p:cNvSpPr>
            <a:spLocks noGrp="1"/>
          </p:cNvSpPr>
          <p:nvPr>
            <p:ph sz="quarter" idx="13"/>
          </p:nvPr>
        </p:nvSpPr>
        <p:spPr>
          <a:xfrm>
            <a:off x="609600" y="1219200"/>
            <a:ext cx="10668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r>
              <a:rPr lang="fr-FR"/>
              <a:t>Cliquez pour modifier les styles du texte du masque</a:t>
            </a:r>
          </a:p>
        </p:txBody>
      </p:sp>
      <p:sp>
        <p:nvSpPr>
          <p:cNvPr id="11" name="Picture Placeholder 10"/>
          <p:cNvSpPr>
            <a:spLocks noGrp="1"/>
          </p:cNvSpPr>
          <p:nvPr>
            <p:ph type="pic" sz="quarter" idx="14"/>
          </p:nvPr>
        </p:nvSpPr>
        <p:spPr>
          <a:xfrm>
            <a:off x="812797" y="2209800"/>
            <a:ext cx="5913120" cy="3246120"/>
          </a:xfrm>
          <a:ln w="57150" cap="sq">
            <a:solidFill>
              <a:schemeClr val="bg1"/>
            </a:solidFill>
            <a:miter lim="800000"/>
          </a:ln>
          <a:effectLst>
            <a:outerShdw blurRad="63500" sx="101000" sy="101000" algn="ctr" rotWithShape="0">
              <a:prstClr val="black">
                <a:alpha val="40000"/>
              </a:prstClr>
            </a:outerShdw>
          </a:effectLst>
        </p:spPr>
        <p:txBody>
          <a:bodyPr rtlCol="0">
            <a:normAutofit/>
          </a:bodyPr>
          <a:lstStyle>
            <a:lvl1pPr marL="0" indent="0">
              <a:buFontTx/>
              <a:buNone/>
              <a:defRPr sz="2000"/>
            </a:lvl1pPr>
          </a:lstStyle>
          <a:p>
            <a:pPr lvl="0"/>
            <a:r>
              <a:rPr lang="fr-FR" noProof="0"/>
              <a:t>Cliquez sur l'icône pour ajouter une image</a:t>
            </a:r>
            <a:endParaRPr lang="en-JM" noProof="0"/>
          </a:p>
        </p:txBody>
      </p:sp>
      <p:sp>
        <p:nvSpPr>
          <p:cNvPr id="18" name="Content Placeholder 17"/>
          <p:cNvSpPr>
            <a:spLocks noGrp="1"/>
          </p:cNvSpPr>
          <p:nvPr>
            <p:ph sz="quarter" idx="15"/>
          </p:nvPr>
        </p:nvSpPr>
        <p:spPr>
          <a:xfrm>
            <a:off x="7213600" y="3276600"/>
            <a:ext cx="3149600" cy="1447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19" name="Content Placeholder 17"/>
          <p:cNvSpPr>
            <a:spLocks noGrp="1"/>
          </p:cNvSpPr>
          <p:nvPr>
            <p:ph sz="quarter" idx="16"/>
          </p:nvPr>
        </p:nvSpPr>
        <p:spPr>
          <a:xfrm>
            <a:off x="7213600" y="2362200"/>
            <a:ext cx="3149600" cy="685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20" name="Content Placeholder 17"/>
          <p:cNvSpPr>
            <a:spLocks noGrp="1"/>
          </p:cNvSpPr>
          <p:nvPr>
            <p:ph sz="quarter" idx="17"/>
          </p:nvPr>
        </p:nvSpPr>
        <p:spPr>
          <a:xfrm>
            <a:off x="7213600" y="4876800"/>
            <a:ext cx="3149600" cy="5334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8" name="Date Placeholder 33"/>
          <p:cNvSpPr>
            <a:spLocks noGrp="1"/>
          </p:cNvSpPr>
          <p:nvPr>
            <p:ph type="dt" sz="half" idx="18"/>
          </p:nvPr>
        </p:nvSpPr>
        <p:spPr/>
        <p:txBody>
          <a:bodyPr/>
          <a:lstStyle>
            <a:lvl1pPr>
              <a:defRPr/>
            </a:lvl1pPr>
          </a:lstStyle>
          <a:p>
            <a:fld id="{12DF7853-8071-40BC-998E-1F90672835CF}" type="datetime1">
              <a:rPr lang="fr-FR" smtClean="0"/>
              <a:pPr/>
              <a:t>11/09/2023</a:t>
            </a:fld>
            <a:endParaRPr lang="fr-FR"/>
          </a:p>
        </p:txBody>
      </p:sp>
      <p:sp>
        <p:nvSpPr>
          <p:cNvPr id="10" name="Slide Number Placeholder 34"/>
          <p:cNvSpPr>
            <a:spLocks noGrp="1"/>
          </p:cNvSpPr>
          <p:nvPr>
            <p:ph type="sldNum" sz="quarter" idx="19"/>
          </p:nvPr>
        </p:nvSpPr>
        <p:spPr/>
        <p:txBody>
          <a:bodyPr/>
          <a:lstStyle>
            <a:lvl1pPr>
              <a:defRPr/>
            </a:lvl1pPr>
          </a:lstStyle>
          <a:p>
            <a:fld id="{5A33B5BC-E3F1-4ABE-A1A6-D2608D40EC2E}" type="slidenum">
              <a:rPr lang="fr-FR" smtClean="0"/>
              <a:pPr/>
              <a:t>‹N°›</a:t>
            </a:fld>
            <a:endParaRPr lang="fr-FR"/>
          </a:p>
        </p:txBody>
      </p:sp>
      <p:sp>
        <p:nvSpPr>
          <p:cNvPr id="12" name="Footer Placeholder 35"/>
          <p:cNvSpPr>
            <a:spLocks noGrp="1"/>
          </p:cNvSpPr>
          <p:nvPr>
            <p:ph type="ftr" sz="quarter" idx="20"/>
          </p:nvPr>
        </p:nvSpPr>
        <p:spPr/>
        <p:txBody>
          <a:bodyPr/>
          <a:lstStyle>
            <a:lvl1pPr>
              <a:defRPr/>
            </a:lvl1pPr>
          </a:lstStyle>
          <a:p>
            <a:endParaRPr lang="fr-FR"/>
          </a:p>
        </p:txBody>
      </p:sp>
    </p:spTree>
    <p:extLst>
      <p:ext uri="{BB962C8B-B14F-4D97-AF65-F5344CB8AC3E}">
        <p14:creationId xmlns:p14="http://schemas.microsoft.com/office/powerpoint/2010/main" val="205246529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8286808"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8763019" y="1857364"/>
            <a:ext cx="3428981" cy="2682746"/>
          </a:xfrm>
          <a:prstGeom prst="rect">
            <a:avLst/>
          </a:prstGeom>
          <a:noFill/>
          <a:ln w="9525">
            <a:noFill/>
            <a:miter lim="800000"/>
            <a:headEnd/>
            <a:tailEnd/>
          </a:ln>
          <a:effectLst/>
        </p:spPr>
      </p:pic>
      <p:sp>
        <p:nvSpPr>
          <p:cNvPr id="12" name="Espace réservé du contenu 11"/>
          <p:cNvSpPr>
            <a:spLocks noGrp="1"/>
          </p:cNvSpPr>
          <p:nvPr>
            <p:ph sz="quarter" idx="13" hasCustomPrompt="1"/>
          </p:nvPr>
        </p:nvSpPr>
        <p:spPr>
          <a:xfrm rot="160723">
            <a:off x="9052229" y="2148453"/>
            <a:ext cx="2761392" cy="2002477"/>
          </a:xfrm>
          <a:noFill/>
          <a:ln>
            <a:noFill/>
          </a:ln>
        </p:spPr>
        <p:txBody>
          <a:bodyPr>
            <a:normAutofit/>
          </a:bodyPr>
          <a:lstStyle>
            <a:lvl1pPr marL="171450" indent="-171450">
              <a:buFont typeface="Arial" panose="020B0604020202020204" pitchFamily="34" charset="0"/>
              <a:buChar char="•"/>
              <a:defRPr sz="1600" baseline="30000">
                <a:latin typeface="Permanent Marker" pitchFamily="2" charset="0"/>
                <a:ea typeface="Permanent Marker" pitchFamily="2" charset="0"/>
              </a:defRPr>
            </a:lvl1pPr>
            <a:lvl2pPr marL="411162" indent="-228600">
              <a:buFont typeface="Permanent Marker" panose="02000000000000000000" pitchFamily="2" charset="0"/>
              <a:buChar char="–"/>
              <a:defRPr sz="1100">
                <a:latin typeface="Permanent Marker" pitchFamily="2" charset="0"/>
                <a:ea typeface="Permanent Marker" pitchFamily="2" charset="0"/>
              </a:defRPr>
            </a:lvl2pPr>
            <a:lvl3pPr marL="450850" indent="-139700">
              <a:defRPr sz="1100">
                <a:latin typeface="Permanent Marker" pitchFamily="2" charset="0"/>
                <a:ea typeface="Permanent Marker" pitchFamily="2" charset="0"/>
              </a:defRPr>
            </a:lvl3pPr>
            <a:lvl4pPr marL="534988" indent="-147638">
              <a:defRPr sz="1100">
                <a:latin typeface="Permanent Marker" pitchFamily="2" charset="0"/>
                <a:ea typeface="Permanent Marker" pitchFamily="2" charset="0"/>
              </a:defRPr>
            </a:lvl4pPr>
            <a:lvl5pPr marL="717550" indent="-182563">
              <a:defRPr sz="1100">
                <a:latin typeface="Permanent Marker" pitchFamily="2" charset="0"/>
                <a:ea typeface="Permanent Marker" pitchFamily="2" charset="0"/>
              </a:defRPr>
            </a:lvl5pPr>
            <a:lvl6pPr marL="903288" indent="-228600">
              <a:defRPr sz="1100">
                <a:latin typeface="Permanent Marker" pitchFamily="2" charset="0"/>
                <a:ea typeface="Permanent Marker" pitchFamily="2" charset="0"/>
              </a:defRPr>
            </a:lvl6pPr>
            <a:lvl7pPr marL="987425" indent="-228600">
              <a:defRPr sz="1100">
                <a:latin typeface="Permanent Marker" pitchFamily="2" charset="0"/>
                <a:ea typeface="Permanent Marker" pitchFamily="2" charset="0"/>
              </a:defRPr>
            </a:lvl7pPr>
            <a:lvl8pPr>
              <a:defRPr sz="1100">
                <a:latin typeface="Permanent Marker" pitchFamily="2" charset="0"/>
                <a:ea typeface="Permanent Marker" pitchFamily="2" charset="0"/>
              </a:defRPr>
            </a:lvl8pPr>
            <a:lvl9pPr>
              <a:defRPr sz="11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3158736613"/>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cSld name="Something About US (2)">
    <p:spTree>
      <p:nvGrpSpPr>
        <p:cNvPr id="1" name=""/>
        <p:cNvGrpSpPr/>
        <p:nvPr/>
      </p:nvGrpSpPr>
      <p:grpSpPr>
        <a:xfrm>
          <a:off x="0" y="0"/>
          <a:ext cx="0" cy="0"/>
          <a:chOff x="0" y="0"/>
          <a:chExt cx="0" cy="0"/>
        </a:xfrm>
      </p:grpSpPr>
      <p:sp>
        <p:nvSpPr>
          <p:cNvPr id="6" name="Ellipse 98"/>
          <p:cNvSpPr/>
          <p:nvPr/>
        </p:nvSpPr>
        <p:spPr bwMode="auto">
          <a:xfrm>
            <a:off x="914400" y="53340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
        <p:nvSpPr>
          <p:cNvPr id="7" name="Ellipse 98"/>
          <p:cNvSpPr/>
          <p:nvPr/>
        </p:nvSpPr>
        <p:spPr bwMode="auto">
          <a:xfrm>
            <a:off x="914400" y="52578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
        <p:nvSpPr>
          <p:cNvPr id="2" name="Title 1"/>
          <p:cNvSpPr>
            <a:spLocks noGrp="1"/>
          </p:cNvSpPr>
          <p:nvPr>
            <p:ph type="title"/>
          </p:nvPr>
        </p:nvSpPr>
        <p:spPr/>
        <p:txBody>
          <a:bodyPr/>
          <a:lstStyle/>
          <a:p>
            <a:r>
              <a:rPr lang="fr-FR"/>
              <a:t>Cliquez pour modifier le style du titre</a:t>
            </a:r>
            <a:endParaRPr lang="en-JM"/>
          </a:p>
        </p:txBody>
      </p:sp>
      <p:sp>
        <p:nvSpPr>
          <p:cNvPr id="4" name="Content Placeholder 3"/>
          <p:cNvSpPr>
            <a:spLocks noGrp="1"/>
          </p:cNvSpPr>
          <p:nvPr>
            <p:ph sz="half" idx="2"/>
          </p:nvPr>
        </p:nvSpPr>
        <p:spPr>
          <a:xfrm>
            <a:off x="6400800" y="2667000"/>
            <a:ext cx="5181600" cy="2667000"/>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JM" dirty="0"/>
          </a:p>
        </p:txBody>
      </p:sp>
      <p:sp>
        <p:nvSpPr>
          <p:cNvPr id="9" name="Content Placeholder 8"/>
          <p:cNvSpPr>
            <a:spLocks noGrp="1"/>
          </p:cNvSpPr>
          <p:nvPr>
            <p:ph sz="quarter" idx="13"/>
          </p:nvPr>
        </p:nvSpPr>
        <p:spPr>
          <a:xfrm>
            <a:off x="609600" y="1219200"/>
            <a:ext cx="10668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r>
              <a:rPr lang="fr-FR"/>
              <a:t>Cliquez pour modifier les styles du texte du masque</a:t>
            </a:r>
          </a:p>
        </p:txBody>
      </p:sp>
      <p:sp>
        <p:nvSpPr>
          <p:cNvPr id="11" name="Picture Placeholder 10"/>
          <p:cNvSpPr>
            <a:spLocks noGrp="1"/>
          </p:cNvSpPr>
          <p:nvPr>
            <p:ph type="pic" sz="quarter" idx="14"/>
          </p:nvPr>
        </p:nvSpPr>
        <p:spPr>
          <a:xfrm>
            <a:off x="812800" y="2514600"/>
            <a:ext cx="5181600" cy="2914650"/>
          </a:xfrm>
          <a:ln w="57150" cap="sq">
            <a:solidFill>
              <a:schemeClr val="bg1"/>
            </a:solidFill>
            <a:miter lim="800000"/>
          </a:ln>
          <a:effectLst>
            <a:outerShdw blurRad="63500" algn="ctr" rotWithShape="0">
              <a:prstClr val="black">
                <a:alpha val="40000"/>
              </a:prstClr>
            </a:outerShdw>
          </a:effectLst>
        </p:spPr>
        <p:txBody>
          <a:bodyPr rtlCol="0">
            <a:normAutofit/>
          </a:bodyPr>
          <a:lstStyle>
            <a:lvl1pPr marL="0" indent="0">
              <a:buFontTx/>
              <a:buNone/>
              <a:defRPr sz="2000"/>
            </a:lvl1pPr>
          </a:lstStyle>
          <a:p>
            <a:pPr lvl="0"/>
            <a:r>
              <a:rPr lang="fr-FR" noProof="0"/>
              <a:t>Cliquez sur l'icône pour ajouter une image</a:t>
            </a:r>
            <a:endParaRPr lang="en-JM" noProof="0"/>
          </a:p>
        </p:txBody>
      </p:sp>
      <p:sp>
        <p:nvSpPr>
          <p:cNvPr id="8" name="Date Placeholder 29"/>
          <p:cNvSpPr>
            <a:spLocks noGrp="1"/>
          </p:cNvSpPr>
          <p:nvPr>
            <p:ph type="dt" sz="half" idx="15"/>
          </p:nvPr>
        </p:nvSpPr>
        <p:spPr/>
        <p:txBody>
          <a:bodyPr/>
          <a:lstStyle>
            <a:lvl1pPr>
              <a:defRPr/>
            </a:lvl1pPr>
          </a:lstStyle>
          <a:p>
            <a:fld id="{12DF7853-8071-40BC-998E-1F90672835CF}" type="datetime1">
              <a:rPr lang="fr-FR" smtClean="0"/>
              <a:pPr/>
              <a:t>11/09/2023</a:t>
            </a:fld>
            <a:endParaRPr lang="fr-FR"/>
          </a:p>
        </p:txBody>
      </p:sp>
      <p:sp>
        <p:nvSpPr>
          <p:cNvPr id="10" name="Slide Number Placeholder 30"/>
          <p:cNvSpPr>
            <a:spLocks noGrp="1"/>
          </p:cNvSpPr>
          <p:nvPr>
            <p:ph type="sldNum" sz="quarter" idx="16"/>
          </p:nvPr>
        </p:nvSpPr>
        <p:spPr/>
        <p:txBody>
          <a:bodyPr/>
          <a:lstStyle>
            <a:lvl1pPr>
              <a:defRPr/>
            </a:lvl1pPr>
          </a:lstStyle>
          <a:p>
            <a:fld id="{5A33B5BC-E3F1-4ABE-A1A6-D2608D40EC2E}" type="slidenum">
              <a:rPr lang="fr-FR" smtClean="0"/>
              <a:pPr/>
              <a:t>‹N°›</a:t>
            </a:fld>
            <a:endParaRPr lang="fr-FR"/>
          </a:p>
        </p:txBody>
      </p:sp>
      <p:sp>
        <p:nvSpPr>
          <p:cNvPr id="12" name="Footer Placeholder 31"/>
          <p:cNvSpPr>
            <a:spLocks noGrp="1"/>
          </p:cNvSpPr>
          <p:nvPr>
            <p:ph type="ftr" sz="quarter" idx="17"/>
          </p:nvPr>
        </p:nvSpPr>
        <p:spPr/>
        <p:txBody>
          <a:bodyPr/>
          <a:lstStyle>
            <a:lvl1pPr>
              <a:defRPr/>
            </a:lvl1pPr>
          </a:lstStyle>
          <a:p>
            <a:endParaRPr lang="fr-FR"/>
          </a:p>
        </p:txBody>
      </p:sp>
    </p:spTree>
    <p:extLst>
      <p:ext uri="{BB962C8B-B14F-4D97-AF65-F5344CB8AC3E}">
        <p14:creationId xmlns:p14="http://schemas.microsoft.com/office/powerpoint/2010/main" val="2727707920"/>
      </p:ext>
    </p:extLst>
  </p:cSld>
  <p:clrMapOvr>
    <a:masterClrMapping/>
  </p:clrMapOvr>
  <p:hf hdr="0" ftr="0" dt="0"/>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sp>
        <p:nvSpPr>
          <p:cNvPr id="8" name="Titre 7"/>
          <p:cNvSpPr>
            <a:spLocks noGrp="1"/>
          </p:cNvSpPr>
          <p:nvPr>
            <p:ph type="ctrTitle"/>
          </p:nvPr>
        </p:nvSpPr>
        <p:spPr>
          <a:xfrm>
            <a:off x="483029" y="908721"/>
            <a:ext cx="11277600" cy="1470025"/>
          </a:xfrm>
        </p:spPr>
        <p:txBody>
          <a:bodyPr anchor="b"/>
          <a:lstStyle>
            <a:lvl1pPr>
              <a:defRPr sz="4400">
                <a:solidFill>
                  <a:schemeClr val="bg1"/>
                </a:solidFill>
              </a:defRPr>
            </a:lvl1pPr>
          </a:lstStyle>
          <a:p>
            <a:r>
              <a:rPr kumimoji="0" lang="fr-FR"/>
              <a:t>Cliquez pour modifier le style du titre</a:t>
            </a:r>
            <a:endParaRPr kumimoji="0" lang="en-US" dirty="0"/>
          </a:p>
        </p:txBody>
      </p:sp>
      <p:sp>
        <p:nvSpPr>
          <p:cNvPr id="28" name="Espace réservé de la date 27"/>
          <p:cNvSpPr>
            <a:spLocks noGrp="1"/>
          </p:cNvSpPr>
          <p:nvPr>
            <p:ph type="dt" sz="half" idx="10"/>
          </p:nvPr>
        </p:nvSpPr>
        <p:spPr>
          <a:xfrm>
            <a:off x="8940800" y="4206240"/>
            <a:ext cx="1280160" cy="457200"/>
          </a:xfrm>
        </p:spPr>
        <p:txBody>
          <a:bodyPr/>
          <a:lstStyle/>
          <a:p>
            <a:fld id="{12DF7853-8071-40BC-998E-1F90672835CF}" type="datetime1">
              <a:rPr lang="fr-FR" smtClean="0"/>
              <a:pPr/>
              <a:t>11/09/2023</a:t>
            </a:fld>
            <a:endParaRPr lang="fr-FR"/>
          </a:p>
        </p:txBody>
      </p:sp>
      <p:sp>
        <p:nvSpPr>
          <p:cNvPr id="17" name="Espace réservé du pied de page 16"/>
          <p:cNvSpPr>
            <a:spLocks noGrp="1"/>
          </p:cNvSpPr>
          <p:nvPr>
            <p:ph type="ftr" sz="quarter" idx="11"/>
          </p:nvPr>
        </p:nvSpPr>
        <p:spPr>
          <a:xfrm>
            <a:off x="7213600" y="4205288"/>
            <a:ext cx="1727200" cy="457200"/>
          </a:xfrm>
        </p:spPr>
        <p:txBody>
          <a:bodyPr/>
          <a:lstStyle/>
          <a:p>
            <a:endParaRPr lang="fr-FR"/>
          </a:p>
        </p:txBody>
      </p:sp>
    </p:spTree>
    <p:extLst>
      <p:ext uri="{BB962C8B-B14F-4D97-AF65-F5344CB8AC3E}">
        <p14:creationId xmlns:p14="http://schemas.microsoft.com/office/powerpoint/2010/main" val="4071679860"/>
      </p:ext>
    </p:extLst>
  </p:cSld>
  <p:clrMapOvr>
    <a:masterClrMapping/>
  </p:clrMapOvr>
  <p:hf hdr="0" ftr="0" dt="0"/>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3_Content">
    <p:spTree>
      <p:nvGrpSpPr>
        <p:cNvPr id="1" name=""/>
        <p:cNvGrpSpPr/>
        <p:nvPr/>
      </p:nvGrpSpPr>
      <p:grpSpPr>
        <a:xfrm>
          <a:off x="0" y="0"/>
          <a:ext cx="0" cy="0"/>
          <a:chOff x="0" y="0"/>
          <a:chExt cx="0" cy="0"/>
        </a:xfrm>
      </p:grpSpPr>
      <p:pic>
        <p:nvPicPr>
          <p:cNvPr id="24" name="Picture 34" descr="Untitled-6"/>
          <p:cNvPicPr>
            <a:picLocks noChangeAspect="1" noChangeArrowheads="1"/>
          </p:cNvPicPr>
          <p:nvPr userDrawn="1"/>
        </p:nvPicPr>
        <p:blipFill>
          <a:blip r:embed="rId2" cstate="print">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91344" y="8621"/>
            <a:ext cx="12242800"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Groupe 24"/>
          <p:cNvGrpSpPr/>
          <p:nvPr userDrawn="1"/>
        </p:nvGrpSpPr>
        <p:grpSpPr>
          <a:xfrm>
            <a:off x="-336715" y="1"/>
            <a:ext cx="12579515" cy="6886575"/>
            <a:chOff x="-252536" y="0"/>
            <a:chExt cx="9434636" cy="6886575"/>
          </a:xfrm>
        </p:grpSpPr>
        <p:pic>
          <p:nvPicPr>
            <p:cNvPr id="26" name="Picture 58" descr="Untitled-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82100"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59" descr="card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82100"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60" descr="card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9182100"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 name="Picture 61" descr="card2"/>
            <p:cNvPicPr>
              <a:picLocks noChangeAspect="1" noChangeArrowheads="1"/>
            </p:cNvPicPr>
            <p:nvPr/>
          </p:nvPicPr>
          <p:blipFill>
            <a:blip r:embed="rId5" cstate="print">
              <a:extLst>
                <a:ext uri="{28A0092B-C50C-407E-A947-70E740481C1C}">
                  <a14:useLocalDpi xmlns:a14="http://schemas.microsoft.com/office/drawing/2010/main" val="0"/>
                </a:ext>
              </a:extLst>
            </a:blip>
            <a:srcRect l="79668"/>
            <a:stretch>
              <a:fillRect/>
            </a:stretch>
          </p:blipFill>
          <p:spPr bwMode="auto">
            <a:xfrm>
              <a:off x="-252536" y="0"/>
              <a:ext cx="1866900"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Picture 62" descr="card1"/>
            <p:cNvPicPr>
              <a:picLocks noChangeAspect="1" noChangeArrowheads="1"/>
            </p:cNvPicPr>
            <p:nvPr/>
          </p:nvPicPr>
          <p:blipFill>
            <a:blip r:embed="rId6" cstate="print">
              <a:extLst>
                <a:ext uri="{28A0092B-C50C-407E-A947-70E740481C1C}">
                  <a14:useLocalDpi xmlns:a14="http://schemas.microsoft.com/office/drawing/2010/main" val="0"/>
                </a:ext>
              </a:extLst>
            </a:blip>
            <a:srcRect l="80498"/>
            <a:stretch>
              <a:fillRect/>
            </a:stretch>
          </p:blipFill>
          <p:spPr bwMode="auto">
            <a:xfrm>
              <a:off x="-135024" y="0"/>
              <a:ext cx="1790700"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 name="Text Box 72"/>
            <p:cNvSpPr txBox="1">
              <a:spLocks noChangeArrowheads="1"/>
            </p:cNvSpPr>
            <p:nvPr/>
          </p:nvSpPr>
          <p:spPr bwMode="auto">
            <a:xfrm>
              <a:off x="6934200" y="166688"/>
              <a:ext cx="10668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en-US" altLang="en-US" sz="6000">
                  <a:solidFill>
                    <a:srgbClr val="F2FDF7"/>
                  </a:solidFill>
                </a:rPr>
                <a:t>03</a:t>
              </a:r>
              <a:endParaRPr lang="en-US" altLang="en-US" sz="1800"/>
            </a:p>
          </p:txBody>
        </p:sp>
      </p:grpSp>
      <p:sp>
        <p:nvSpPr>
          <p:cNvPr id="5" name="Rectangle 4"/>
          <p:cNvSpPr>
            <a:spLocks noGrp="1" noChangeArrowheads="1"/>
          </p:cNvSpPr>
          <p:nvPr>
            <p:ph type="dt" sz="half" idx="10"/>
          </p:nvPr>
        </p:nvSpPr>
        <p:spPr/>
        <p:txBody>
          <a:bodyPr/>
          <a:lstStyle>
            <a:lvl1pPr>
              <a:defRPr smtClean="0"/>
            </a:lvl1pPr>
          </a:lstStyle>
          <a:p>
            <a:pPr>
              <a:defRPr/>
            </a:pPr>
            <a:endParaRPr lang="en-US" altLang="en-US"/>
          </a:p>
        </p:txBody>
      </p:sp>
      <p:sp>
        <p:nvSpPr>
          <p:cNvPr id="6" name="Rectangle 5"/>
          <p:cNvSpPr>
            <a:spLocks noGrp="1" noChangeArrowheads="1"/>
          </p:cNvSpPr>
          <p:nvPr>
            <p:ph type="ftr" sz="quarter" idx="11"/>
          </p:nvPr>
        </p:nvSpPr>
        <p:spPr/>
        <p:txBody>
          <a:bodyPr/>
          <a:lstStyle>
            <a:lvl1pPr>
              <a:defRPr smtClean="0"/>
            </a:lvl1pPr>
          </a:lstStyle>
          <a:p>
            <a:pPr>
              <a:defRPr/>
            </a:pPr>
            <a:endParaRPr lang="en-US" altLang="en-US"/>
          </a:p>
        </p:txBody>
      </p:sp>
      <p:sp>
        <p:nvSpPr>
          <p:cNvPr id="7" name="Rectangle 6"/>
          <p:cNvSpPr>
            <a:spLocks noGrp="1" noChangeArrowheads="1"/>
          </p:cNvSpPr>
          <p:nvPr>
            <p:ph type="sldNum" sz="quarter" idx="12"/>
          </p:nvPr>
        </p:nvSpPr>
        <p:spPr/>
        <p:txBody>
          <a:bodyPr/>
          <a:lstStyle>
            <a:lvl1pPr>
              <a:defRPr smtClean="0"/>
            </a:lvl1pPr>
          </a:lstStyle>
          <a:p>
            <a:pPr>
              <a:defRPr/>
            </a:pPr>
            <a:fld id="{167478A2-FA94-4F03-B717-30DDCD87A30E}" type="slidenum">
              <a:rPr lang="en-US" altLang="en-US"/>
              <a:pPr>
                <a:defRPr/>
              </a:pPr>
              <a:t>‹N°›</a:t>
            </a:fld>
            <a:endParaRPr lang="en-US" altLang="en-US"/>
          </a:p>
        </p:txBody>
      </p:sp>
      <p:sp>
        <p:nvSpPr>
          <p:cNvPr id="16" name="Title 1"/>
          <p:cNvSpPr>
            <a:spLocks noGrp="1"/>
          </p:cNvSpPr>
          <p:nvPr>
            <p:ph type="title"/>
          </p:nvPr>
        </p:nvSpPr>
        <p:spPr>
          <a:xfrm>
            <a:off x="595808" y="80628"/>
            <a:ext cx="10972800" cy="1143000"/>
          </a:xfrm>
        </p:spPr>
        <p:txBody>
          <a:bodyPr/>
          <a:lstStyle>
            <a:lvl1pPr>
              <a:defRPr sz="3200">
                <a:solidFill>
                  <a:srgbClr val="FFFDDD"/>
                </a:solidFill>
              </a:defRPr>
            </a:lvl1pPr>
          </a:lstStyle>
          <a:p>
            <a:r>
              <a:rPr lang="en-US" dirty="0"/>
              <a:t>Click to edit Master title style</a:t>
            </a:r>
            <a:endParaRPr lang="en-GB" dirty="0"/>
          </a:p>
        </p:txBody>
      </p:sp>
      <p:sp>
        <p:nvSpPr>
          <p:cNvPr id="17" name="Content Placeholder 2"/>
          <p:cNvSpPr>
            <a:spLocks noGrp="1"/>
          </p:cNvSpPr>
          <p:nvPr>
            <p:ph idx="1" hasCustomPrompt="1"/>
          </p:nvPr>
        </p:nvSpPr>
        <p:spPr>
          <a:xfrm>
            <a:off x="1123867" y="1340768"/>
            <a:ext cx="10273141" cy="4904457"/>
          </a:xfrm>
        </p:spPr>
        <p:txBody>
          <a:bodyPr/>
          <a:lstStyle>
            <a:lvl5pPr>
              <a:defRPr/>
            </a:lvl5pPr>
            <a:lvl6pPr>
              <a:defRPr/>
            </a:lvl6pPr>
            <a:lvl7pPr>
              <a:defRPr/>
            </a:lvl7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 level</a:t>
            </a:r>
          </a:p>
          <a:p>
            <a:pPr lvl="6"/>
            <a:r>
              <a:rPr lang="en-US" dirty="0"/>
              <a:t>7leve</a:t>
            </a:r>
            <a:endParaRPr lang="en-GB" dirty="0"/>
          </a:p>
        </p:txBody>
      </p:sp>
    </p:spTree>
    <p:extLst>
      <p:ext uri="{BB962C8B-B14F-4D97-AF65-F5344CB8AC3E}">
        <p14:creationId xmlns:p14="http://schemas.microsoft.com/office/powerpoint/2010/main" val="38645857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6667547"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7143757" y="1214422"/>
            <a:ext cx="4952992" cy="4321272"/>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7542476" y="1641906"/>
            <a:ext cx="3990040"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30768648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9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8382102"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8810644" y="719121"/>
            <a:ext cx="3333774" cy="6226869"/>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9176904" y="1115349"/>
            <a:ext cx="2685628" cy="463869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20173491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7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6667547"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6667504" y="1608058"/>
            <a:ext cx="5905541" cy="4106958"/>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7146303" y="2007319"/>
            <a:ext cx="4580389"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30223072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8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6667547"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6667504" y="619125"/>
            <a:ext cx="5905541" cy="6610349"/>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7146303" y="2007319"/>
            <a:ext cx="4580389"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25300608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6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6667547"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6858005" y="1214422"/>
            <a:ext cx="5524539" cy="5286413"/>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a:off x="7429511" y="1714488"/>
            <a:ext cx="4095779" cy="3857652"/>
          </a:xfrm>
          <a:noFill/>
          <a:ln>
            <a:noFill/>
          </a:ln>
          <a:scene3d>
            <a:camera prst="orthographicFront">
              <a:rot lat="0" lon="0" rev="21594000"/>
            </a:camera>
            <a:lightRig rig="threePt" dir="t"/>
          </a:scene3d>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31907672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11430080" cy="17145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Espace réservé du texte 7"/>
          <p:cNvSpPr>
            <a:spLocks noGrp="1"/>
          </p:cNvSpPr>
          <p:nvPr>
            <p:ph type="body" idx="13"/>
          </p:nvPr>
        </p:nvSpPr>
        <p:spPr>
          <a:xfrm>
            <a:off x="285709" y="2928934"/>
            <a:ext cx="5710808" cy="639762"/>
          </a:xfrm>
        </p:spPr>
        <p:txBody>
          <a:bodyPr/>
          <a:lstStyle/>
          <a:p>
            <a:pPr lvl="0" algn="r"/>
            <a:r>
              <a:rPr lang="fr-FR"/>
              <a:t>Cliquez pour modifier les styles du texte du masque</a:t>
            </a:r>
          </a:p>
        </p:txBody>
      </p:sp>
      <p:sp>
        <p:nvSpPr>
          <p:cNvPr id="11" name="Espace réservé du texte 8"/>
          <p:cNvSpPr>
            <a:spLocks noGrp="1"/>
          </p:cNvSpPr>
          <p:nvPr>
            <p:ph type="body" sz="quarter" idx="3"/>
          </p:nvPr>
        </p:nvSpPr>
        <p:spPr>
          <a:xfrm>
            <a:off x="6193367" y="2928934"/>
            <a:ext cx="5712924" cy="639762"/>
          </a:xfrm>
        </p:spPr>
        <p:txBody>
          <a:bodyPr/>
          <a:lstStyle/>
          <a:p>
            <a:pPr lvl="0"/>
            <a:r>
              <a:rPr lang="fr-FR"/>
              <a:t>Cliquez pour modifier les styles du texte du masque</a:t>
            </a:r>
          </a:p>
        </p:txBody>
      </p:sp>
      <p:sp>
        <p:nvSpPr>
          <p:cNvPr id="12" name="Espace réservé du contenu 9"/>
          <p:cNvSpPr>
            <a:spLocks noGrp="1"/>
          </p:cNvSpPr>
          <p:nvPr>
            <p:ph sz="quarter" idx="4" hasCustomPrompt="1"/>
          </p:nvPr>
        </p:nvSpPr>
        <p:spPr>
          <a:xfrm>
            <a:off x="8382016" y="3643314"/>
            <a:ext cx="2571769" cy="2643206"/>
          </a:xfrm>
        </p:spPr>
        <p:txBody>
          <a:bodyPr>
            <a:noAutofit/>
          </a:bodyPr>
          <a:lstStyle>
            <a:lvl1pPr>
              <a:defRPr sz="2000"/>
            </a:lvl1pPr>
          </a:lstStyle>
          <a:p>
            <a:pPr algn="ctr">
              <a:buNone/>
            </a:pPr>
            <a:r>
              <a:rPr lang="fr-FR" dirty="0"/>
              <a:t>NON</a:t>
            </a:r>
          </a:p>
          <a:p>
            <a:pPr algn="ctr">
              <a:buNone/>
            </a:pPr>
            <a:endParaRPr lang="fr-FR" dirty="0"/>
          </a:p>
          <a:p>
            <a:pPr algn="ctr">
              <a:buNone/>
            </a:pPr>
            <a:r>
              <a:rPr lang="fr-FR" dirty="0"/>
              <a:t>NON</a:t>
            </a:r>
          </a:p>
          <a:p>
            <a:pPr algn="ctr">
              <a:buNone/>
            </a:pPr>
            <a:endParaRPr lang="fr-FR" dirty="0"/>
          </a:p>
          <a:p>
            <a:pPr algn="ctr">
              <a:buNone/>
            </a:pPr>
            <a:r>
              <a:rPr lang="fr-FR" dirty="0"/>
              <a:t>OUI</a:t>
            </a:r>
          </a:p>
          <a:p>
            <a:pPr algn="ctr">
              <a:buNone/>
            </a:pPr>
            <a:endParaRPr lang="fr-FR" dirty="0"/>
          </a:p>
          <a:p>
            <a:pPr algn="ctr">
              <a:buNone/>
            </a:pPr>
            <a:r>
              <a:rPr lang="fr-FR" dirty="0"/>
              <a:t>OUI</a:t>
            </a:r>
          </a:p>
        </p:txBody>
      </p:sp>
      <p:sp>
        <p:nvSpPr>
          <p:cNvPr id="13" name="Double flèche horizontale 12"/>
          <p:cNvSpPr/>
          <p:nvPr/>
        </p:nvSpPr>
        <p:spPr>
          <a:xfrm>
            <a:off x="4476739" y="3571876"/>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a:t>Flush cache / TMP</a:t>
            </a:r>
          </a:p>
        </p:txBody>
      </p:sp>
      <p:sp>
        <p:nvSpPr>
          <p:cNvPr id="14" name="Double flèche horizontale 13"/>
          <p:cNvSpPr/>
          <p:nvPr/>
        </p:nvSpPr>
        <p:spPr>
          <a:xfrm>
            <a:off x="4476739" y="4357694"/>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a:t>Flush </a:t>
            </a:r>
            <a:r>
              <a:rPr lang="fr-FR" sz="1800" dirty="0" err="1"/>
              <a:t>permalink</a:t>
            </a:r>
            <a:endParaRPr lang="fr-FR" sz="1800" dirty="0"/>
          </a:p>
        </p:txBody>
      </p:sp>
      <p:sp>
        <p:nvSpPr>
          <p:cNvPr id="15" name="Double flèche horizontale 14"/>
          <p:cNvSpPr/>
          <p:nvPr/>
        </p:nvSpPr>
        <p:spPr>
          <a:xfrm>
            <a:off x="4476739" y="5072074"/>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err="1"/>
              <a:t>remove</a:t>
            </a:r>
            <a:r>
              <a:rPr lang="fr-FR" sz="1800" dirty="0"/>
              <a:t> Options </a:t>
            </a:r>
            <a:r>
              <a:rPr lang="fr-FR" sz="1100" dirty="0"/>
              <a:t>(</a:t>
            </a:r>
            <a:r>
              <a:rPr lang="fr-FR" sz="1100" dirty="0" err="1"/>
              <a:t>wp</a:t>
            </a:r>
            <a:r>
              <a:rPr lang="fr-FR" sz="1100" dirty="0"/>
              <a:t> </a:t>
            </a:r>
            <a:r>
              <a:rPr lang="fr-FR" sz="1100" dirty="0" err="1"/>
              <a:t>db</a:t>
            </a:r>
            <a:r>
              <a:rPr lang="fr-FR" sz="1100" dirty="0"/>
              <a:t>)</a:t>
            </a:r>
            <a:endParaRPr lang="fr-FR" sz="1800" dirty="0"/>
          </a:p>
        </p:txBody>
      </p:sp>
      <p:sp>
        <p:nvSpPr>
          <p:cNvPr id="16" name="Double flèche horizontale 15"/>
          <p:cNvSpPr/>
          <p:nvPr/>
        </p:nvSpPr>
        <p:spPr>
          <a:xfrm>
            <a:off x="4476739" y="5786454"/>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err="1"/>
              <a:t>remove</a:t>
            </a:r>
            <a:r>
              <a:rPr lang="fr-FR" sz="1800" dirty="0"/>
              <a:t> tables</a:t>
            </a:r>
            <a:r>
              <a:rPr lang="fr-FR" sz="1100" dirty="0"/>
              <a:t>(</a:t>
            </a:r>
            <a:r>
              <a:rPr lang="fr-FR" sz="1100" dirty="0" err="1"/>
              <a:t>wp</a:t>
            </a:r>
            <a:r>
              <a:rPr lang="fr-FR" sz="1100" dirty="0"/>
              <a:t> </a:t>
            </a:r>
            <a:r>
              <a:rPr lang="fr-FR" sz="1100" dirty="0" err="1"/>
              <a:t>db</a:t>
            </a:r>
            <a:r>
              <a:rPr lang="fr-FR" sz="1100" dirty="0"/>
              <a:t>)</a:t>
            </a:r>
            <a:endParaRPr lang="fr-FR" sz="1800" dirty="0"/>
          </a:p>
        </p:txBody>
      </p:sp>
      <p:sp>
        <p:nvSpPr>
          <p:cNvPr id="17" name="Espace réservé du contenu 9"/>
          <p:cNvSpPr>
            <a:spLocks noGrp="1"/>
          </p:cNvSpPr>
          <p:nvPr>
            <p:ph sz="quarter" idx="14" hasCustomPrompt="1"/>
          </p:nvPr>
        </p:nvSpPr>
        <p:spPr>
          <a:xfrm>
            <a:off x="952464" y="3643314"/>
            <a:ext cx="2571769" cy="2643206"/>
          </a:xfrm>
        </p:spPr>
        <p:txBody>
          <a:bodyPr>
            <a:noAutofit/>
          </a:bodyPr>
          <a:lstStyle>
            <a:lvl1pPr>
              <a:defRPr sz="2000"/>
            </a:lvl1pPr>
          </a:lstStyle>
          <a:p>
            <a:pPr algn="ctr">
              <a:buNone/>
            </a:pPr>
            <a:r>
              <a:rPr lang="fr-FR" dirty="0"/>
              <a:t>NON</a:t>
            </a:r>
          </a:p>
          <a:p>
            <a:pPr algn="ctr">
              <a:buNone/>
            </a:pPr>
            <a:endParaRPr lang="fr-FR" dirty="0"/>
          </a:p>
          <a:p>
            <a:pPr algn="ctr">
              <a:buNone/>
            </a:pPr>
            <a:r>
              <a:rPr lang="fr-FR" dirty="0"/>
              <a:t>NON</a:t>
            </a:r>
          </a:p>
          <a:p>
            <a:pPr algn="ctr">
              <a:buNone/>
            </a:pPr>
            <a:endParaRPr lang="fr-FR" dirty="0"/>
          </a:p>
          <a:p>
            <a:pPr algn="ctr">
              <a:buNone/>
            </a:pPr>
            <a:r>
              <a:rPr lang="fr-FR" dirty="0"/>
              <a:t>OUI</a:t>
            </a:r>
          </a:p>
          <a:p>
            <a:pPr algn="ctr">
              <a:buNone/>
            </a:pPr>
            <a:endParaRPr lang="fr-FR" dirty="0"/>
          </a:p>
          <a:p>
            <a:pPr algn="ctr">
              <a:buNone/>
            </a:pPr>
            <a:r>
              <a:rPr lang="fr-FR" dirty="0"/>
              <a:t>OUI</a:t>
            </a:r>
          </a:p>
        </p:txBody>
      </p:sp>
    </p:spTree>
    <p:extLst>
      <p:ext uri="{BB962C8B-B14F-4D97-AF65-F5344CB8AC3E}">
        <p14:creationId xmlns:p14="http://schemas.microsoft.com/office/powerpoint/2010/main" val="474067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re GRAPH + logo">
    <p:spTree>
      <p:nvGrpSpPr>
        <p:cNvPr id="1" name=""/>
        <p:cNvGrpSpPr/>
        <p:nvPr/>
      </p:nvGrpSpPr>
      <p:grpSpPr>
        <a:xfrm>
          <a:off x="0" y="0"/>
          <a:ext cx="0" cy="0"/>
          <a:chOff x="0" y="0"/>
          <a:chExt cx="0" cy="0"/>
        </a:xfrm>
      </p:grpSpPr>
      <p:sp>
        <p:nvSpPr>
          <p:cNvPr id="3" name="Sous-titre 2"/>
          <p:cNvSpPr>
            <a:spLocks noGrp="1"/>
          </p:cNvSpPr>
          <p:nvPr>
            <p:ph type="subTitle" idx="1"/>
          </p:nvPr>
        </p:nvSpPr>
        <p:spPr>
          <a:xfrm rot="20916814">
            <a:off x="3810943" y="718234"/>
            <a:ext cx="8563453"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567F0B0E-885F-4CAC-AE39-A1877A0B0391}" type="slidenum">
              <a:rPr lang="fr-FR" smtClean="0"/>
              <a:t>‹N°›</a:t>
            </a:fld>
            <a:endParaRPr lang="fr-FR"/>
          </a:p>
        </p:txBody>
      </p:sp>
      <p:sp>
        <p:nvSpPr>
          <p:cNvPr id="2" name="Titre 1"/>
          <p:cNvSpPr>
            <a:spLocks noGrp="1"/>
          </p:cNvSpPr>
          <p:nvPr>
            <p:ph type="ctrTitle" hasCustomPrompt="1"/>
          </p:nvPr>
        </p:nvSpPr>
        <p:spPr>
          <a:xfrm>
            <a:off x="0" y="4929199"/>
            <a:ext cx="12192000" cy="755645"/>
          </a:xfrm>
        </p:spPr>
        <p:style>
          <a:lnRef idx="0">
            <a:schemeClr val="accent2"/>
          </a:lnRef>
          <a:fillRef idx="3">
            <a:schemeClr val="accent2"/>
          </a:fillRef>
          <a:effectRef idx="3">
            <a:schemeClr val="accent2"/>
          </a:effectRef>
          <a:fontRef idx="none"/>
        </p:style>
        <p:txBody>
          <a:bodyPr>
            <a:normAutofit/>
          </a:bodyPr>
          <a:lstStyle>
            <a:lvl1pPr>
              <a:defRPr sz="4000" baseline="0">
                <a:solidFill>
                  <a:schemeClr val="bg1"/>
                </a:solidFill>
              </a:defRPr>
            </a:lvl1pPr>
          </a:lstStyle>
          <a:p>
            <a:r>
              <a:rPr lang="fr-FR" dirty="0"/>
              <a:t>Titre du support</a:t>
            </a:r>
          </a:p>
        </p:txBody>
      </p:sp>
      <p:pic>
        <p:nvPicPr>
          <p:cNvPr id="9" name="Image 8">
            <a:extLst>
              <a:ext uri="{FF2B5EF4-FFF2-40B4-BE49-F238E27FC236}">
                <a16:creationId xmlns:a16="http://schemas.microsoft.com/office/drawing/2014/main" xmlns="" id="{ABFD6E48-D5A5-4DB1-B517-6505E8485369}"/>
              </a:ext>
            </a:extLst>
          </p:cNvPr>
          <p:cNvPicPr>
            <a:picLocks noChangeAspect="1"/>
          </p:cNvPicPr>
          <p:nvPr/>
        </p:nvPicPr>
        <p:blipFill>
          <a:blip r:embed="rId2"/>
          <a:stretch>
            <a:fillRect/>
          </a:stretch>
        </p:blipFill>
        <p:spPr>
          <a:xfrm>
            <a:off x="1" y="-99392"/>
            <a:ext cx="4051300" cy="3800475"/>
          </a:xfrm>
          <a:prstGeom prst="rect">
            <a:avLst/>
          </a:prstGeom>
        </p:spPr>
      </p:pic>
      <p:pic>
        <p:nvPicPr>
          <p:cNvPr id="7" name="Image 6">
            <a:extLst>
              <a:ext uri="{FF2B5EF4-FFF2-40B4-BE49-F238E27FC236}">
                <a16:creationId xmlns:a16="http://schemas.microsoft.com/office/drawing/2014/main" xmlns="" id="{BC2491F7-D960-4141-8829-AC1FE23864C8}"/>
              </a:ext>
            </a:extLst>
          </p:cNvPr>
          <p:cNvPicPr>
            <a:picLocks noChangeAspect="1"/>
          </p:cNvPicPr>
          <p:nvPr/>
        </p:nvPicPr>
        <p:blipFill>
          <a:blip r:embed="rId2"/>
          <a:stretch>
            <a:fillRect/>
          </a:stretch>
        </p:blipFill>
        <p:spPr>
          <a:xfrm>
            <a:off x="1" y="-99392"/>
            <a:ext cx="4051300" cy="3800475"/>
          </a:xfrm>
          <a:prstGeom prst="rect">
            <a:avLst/>
          </a:prstGeom>
        </p:spPr>
      </p:pic>
      <p:sp>
        <p:nvSpPr>
          <p:cNvPr id="5" name="Espace réservé pour une image  4">
            <a:extLst>
              <a:ext uri="{FF2B5EF4-FFF2-40B4-BE49-F238E27FC236}">
                <a16:creationId xmlns:a16="http://schemas.microsoft.com/office/drawing/2014/main" xmlns="" id="{605480CA-9F4D-4759-810D-319284B10E0A}"/>
              </a:ext>
            </a:extLst>
          </p:cNvPr>
          <p:cNvSpPr>
            <a:spLocks noGrp="1"/>
          </p:cNvSpPr>
          <p:nvPr>
            <p:ph type="pic" sz="quarter" idx="13"/>
          </p:nvPr>
        </p:nvSpPr>
        <p:spPr>
          <a:xfrm>
            <a:off x="5281086" y="2133600"/>
            <a:ext cx="5719233" cy="2447925"/>
          </a:xfrm>
          <a:noFill/>
          <a:ln>
            <a:noFill/>
          </a:ln>
        </p:spPr>
        <p:txBody>
          <a:bodyPr/>
          <a:lstStyle/>
          <a:p>
            <a:r>
              <a:rPr lang="fr-FR"/>
              <a:t>Cliquez sur l'icône pour ajouter une image</a:t>
            </a:r>
          </a:p>
        </p:txBody>
      </p:sp>
    </p:spTree>
    <p:extLst>
      <p:ext uri="{BB962C8B-B14F-4D97-AF65-F5344CB8AC3E}">
        <p14:creationId xmlns:p14="http://schemas.microsoft.com/office/powerpoint/2010/main" val="8756583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5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11430080" cy="17145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Espace réservé du texte 7"/>
          <p:cNvSpPr>
            <a:spLocks noGrp="1"/>
          </p:cNvSpPr>
          <p:nvPr>
            <p:ph type="body" idx="13"/>
          </p:nvPr>
        </p:nvSpPr>
        <p:spPr>
          <a:xfrm>
            <a:off x="285709" y="2928934"/>
            <a:ext cx="5710808" cy="639762"/>
          </a:xfrm>
        </p:spPr>
        <p:txBody>
          <a:bodyPr/>
          <a:lstStyle/>
          <a:p>
            <a:pPr lvl="0" algn="r"/>
            <a:r>
              <a:rPr lang="fr-FR"/>
              <a:t>Cliquez pour modifier les styles du texte du masque</a:t>
            </a:r>
          </a:p>
        </p:txBody>
      </p:sp>
      <p:sp>
        <p:nvSpPr>
          <p:cNvPr id="11" name="Espace réservé du texte 8"/>
          <p:cNvSpPr>
            <a:spLocks noGrp="1"/>
          </p:cNvSpPr>
          <p:nvPr>
            <p:ph type="body" sz="quarter" idx="3"/>
          </p:nvPr>
        </p:nvSpPr>
        <p:spPr>
          <a:xfrm>
            <a:off x="6193367" y="2928934"/>
            <a:ext cx="5712924" cy="639762"/>
          </a:xfrm>
        </p:spPr>
        <p:txBody>
          <a:bodyPr/>
          <a:lstStyle/>
          <a:p>
            <a:pPr lvl="0"/>
            <a:r>
              <a:rPr lang="fr-FR"/>
              <a:t>Cliquez pour modifier les styles du texte du masque</a:t>
            </a:r>
          </a:p>
        </p:txBody>
      </p:sp>
    </p:spTree>
    <p:extLst>
      <p:ext uri="{BB962C8B-B14F-4D97-AF65-F5344CB8AC3E}">
        <p14:creationId xmlns:p14="http://schemas.microsoft.com/office/powerpoint/2010/main" val="3589511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hasCustomPrompt="1"/>
          </p:nvPr>
        </p:nvSpPr>
        <p:spPr>
          <a:xfrm>
            <a:off x="285710" y="1071546"/>
            <a:ext cx="5619789"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u contenu 3"/>
          <p:cNvSpPr>
            <a:spLocks noGrp="1"/>
          </p:cNvSpPr>
          <p:nvPr>
            <p:ph sz="half" idx="2" hasCustomPrompt="1"/>
          </p:nvPr>
        </p:nvSpPr>
        <p:spPr>
          <a:xfrm>
            <a:off x="6286502" y="1071546"/>
            <a:ext cx="5619789"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5" name="Espace réservé de la date 4"/>
          <p:cNvSpPr>
            <a:spLocks noGrp="1"/>
          </p:cNvSpPr>
          <p:nvPr>
            <p:ph type="dt" sz="half" idx="10"/>
          </p:nvPr>
        </p:nvSpPr>
        <p:spPr/>
        <p:txBody>
          <a:bodyPr/>
          <a:lstStyle/>
          <a:p>
            <a:fld id="{18B6E444-548B-4900-A79E-AE4788FD478A}"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22650346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85709" y="1071546"/>
            <a:ext cx="571080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hasCustomPrompt="1"/>
          </p:nvPr>
        </p:nvSpPr>
        <p:spPr>
          <a:xfrm>
            <a:off x="285709" y="1785926"/>
            <a:ext cx="5710808"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5" name="Espace réservé du texte 4"/>
          <p:cNvSpPr>
            <a:spLocks noGrp="1"/>
          </p:cNvSpPr>
          <p:nvPr>
            <p:ph type="body" sz="quarter" idx="3"/>
          </p:nvPr>
        </p:nvSpPr>
        <p:spPr>
          <a:xfrm>
            <a:off x="6193367" y="1071546"/>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hasCustomPrompt="1"/>
          </p:nvPr>
        </p:nvSpPr>
        <p:spPr>
          <a:xfrm>
            <a:off x="6193367" y="1785926"/>
            <a:ext cx="5712924"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7" name="Espace réservé de la date 6"/>
          <p:cNvSpPr>
            <a:spLocks noGrp="1"/>
          </p:cNvSpPr>
          <p:nvPr>
            <p:ph type="dt" sz="half" idx="10"/>
          </p:nvPr>
        </p:nvSpPr>
        <p:spPr/>
        <p:txBody>
          <a:bodyPr/>
          <a:lstStyle/>
          <a:p>
            <a:fld id="{18B6E444-548B-4900-A79E-AE4788FD478A}" type="datetimeFigureOut">
              <a:rPr lang="fr-FR" smtClean="0"/>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22077828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3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85710" y="1071546"/>
            <a:ext cx="1162058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hasCustomPrompt="1"/>
          </p:nvPr>
        </p:nvSpPr>
        <p:spPr>
          <a:xfrm>
            <a:off x="285710" y="1785926"/>
            <a:ext cx="11620581"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7" name="Espace réservé de la date 6"/>
          <p:cNvSpPr>
            <a:spLocks noGrp="1"/>
          </p:cNvSpPr>
          <p:nvPr>
            <p:ph type="dt" sz="half" idx="10"/>
          </p:nvPr>
        </p:nvSpPr>
        <p:spPr/>
        <p:txBody>
          <a:bodyPr/>
          <a:lstStyle/>
          <a:p>
            <a:fld id="{18B6E444-548B-4900-A79E-AE4788FD478A}" type="datetimeFigureOut">
              <a:rPr lang="fr-FR" smtClean="0"/>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36388650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2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85709" y="2432048"/>
            <a:ext cx="571080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hasCustomPrompt="1"/>
          </p:nvPr>
        </p:nvSpPr>
        <p:spPr>
          <a:xfrm>
            <a:off x="285709" y="3143248"/>
            <a:ext cx="5710808" cy="3286148"/>
          </a:xfrm>
        </p:spPr>
        <p:txBody>
          <a:bodyPr/>
          <a:lstStyle>
            <a:lvl1pPr>
              <a:defRPr sz="2400"/>
            </a:lvl1pPr>
            <a:lvl2pPr>
              <a:defRPr sz="2000"/>
            </a:lvl2pPr>
            <a:lvl3pPr marL="803275" indent="-228600">
              <a:defRPr sz="1800"/>
            </a:lvl3pPr>
            <a:lvl4pPr marL="1162050" indent="-228600">
              <a:defRPr sz="1600"/>
            </a:lvl4pPr>
            <a:lvl5pPr marL="1435100" indent="-228600">
              <a:defRPr sz="1600"/>
            </a:lvl5pPr>
            <a:lvl6pPr marL="1700213" indent="-228600">
              <a:defRPr sz="1600"/>
            </a:lvl6pPr>
            <a:lvl7pPr marL="1879600" indent="-228600">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5" name="Espace réservé du texte 4"/>
          <p:cNvSpPr>
            <a:spLocks noGrp="1"/>
          </p:cNvSpPr>
          <p:nvPr>
            <p:ph type="body" sz="quarter" idx="3"/>
          </p:nvPr>
        </p:nvSpPr>
        <p:spPr>
          <a:xfrm>
            <a:off x="6193367" y="2432048"/>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7" name="Espace réservé de la date 6"/>
          <p:cNvSpPr>
            <a:spLocks noGrp="1"/>
          </p:cNvSpPr>
          <p:nvPr>
            <p:ph type="dt" sz="half" idx="10"/>
          </p:nvPr>
        </p:nvSpPr>
        <p:spPr/>
        <p:txBody>
          <a:bodyPr/>
          <a:lstStyle/>
          <a:p>
            <a:fld id="{18B6E444-548B-4900-A79E-AE4788FD478A}" type="datetimeFigureOut">
              <a:rPr lang="fr-FR" smtClean="0"/>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67F0B0E-885F-4CAC-AE39-A1877A0B0391}" type="slidenum">
              <a:rPr lang="fr-FR" smtClean="0"/>
              <a:t>‹N°›</a:t>
            </a:fld>
            <a:endParaRPr lang="fr-FR"/>
          </a:p>
        </p:txBody>
      </p:sp>
      <p:sp>
        <p:nvSpPr>
          <p:cNvPr id="11" name="Espace réservé du contenu 3"/>
          <p:cNvSpPr>
            <a:spLocks noGrp="1"/>
          </p:cNvSpPr>
          <p:nvPr>
            <p:ph sz="half" idx="14" hasCustomPrompt="1"/>
          </p:nvPr>
        </p:nvSpPr>
        <p:spPr>
          <a:xfrm>
            <a:off x="285709" y="1071546"/>
            <a:ext cx="11715832" cy="121444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12" name="Espace réservé du contenu 3">
            <a:extLst>
              <a:ext uri="{FF2B5EF4-FFF2-40B4-BE49-F238E27FC236}">
                <a16:creationId xmlns:a16="http://schemas.microsoft.com/office/drawing/2014/main" xmlns="" id="{C922FC4E-3837-4485-8946-E9B3EF4B1D90}"/>
              </a:ext>
            </a:extLst>
          </p:cNvPr>
          <p:cNvSpPr>
            <a:spLocks noGrp="1"/>
          </p:cNvSpPr>
          <p:nvPr>
            <p:ph sz="half" idx="15" hasCustomPrompt="1"/>
          </p:nvPr>
        </p:nvSpPr>
        <p:spPr>
          <a:xfrm>
            <a:off x="6192011" y="3140968"/>
            <a:ext cx="5710808" cy="3286148"/>
          </a:xfrm>
        </p:spPr>
        <p:txBody>
          <a:bodyPr/>
          <a:lstStyle>
            <a:lvl1pPr>
              <a:defRPr sz="2400"/>
            </a:lvl1pPr>
            <a:lvl2pPr>
              <a:defRPr sz="2000"/>
            </a:lvl2pPr>
            <a:lvl3pPr marL="803275" indent="-228600">
              <a:defRPr sz="1800"/>
            </a:lvl3pPr>
            <a:lvl4pPr marL="1162050" indent="-228600">
              <a:defRPr sz="1600"/>
            </a:lvl4pPr>
            <a:lvl5pPr marL="1435100" indent="-228600">
              <a:defRPr sz="1600"/>
            </a:lvl5pPr>
            <a:lvl6pPr marL="1700213" indent="-228600">
              <a:defRPr sz="1600"/>
            </a:lvl6pPr>
            <a:lvl7pPr marL="1879600" indent="-228600">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35010787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85709" y="1071546"/>
            <a:ext cx="5710808" cy="639762"/>
          </a:xfrm>
        </p:spPr>
        <p:txBody>
          <a:bodyPr anchor="b"/>
          <a:lstStyle>
            <a:lvl1pPr marL="0" indent="0" algn="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5" name="Espace réservé du texte 4"/>
          <p:cNvSpPr>
            <a:spLocks noGrp="1"/>
          </p:cNvSpPr>
          <p:nvPr>
            <p:ph type="body" sz="quarter" idx="3"/>
          </p:nvPr>
        </p:nvSpPr>
        <p:spPr>
          <a:xfrm>
            <a:off x="6193367" y="1071546"/>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7" name="Espace réservé de la date 6"/>
          <p:cNvSpPr>
            <a:spLocks noGrp="1"/>
          </p:cNvSpPr>
          <p:nvPr>
            <p:ph type="dt" sz="half" idx="10"/>
          </p:nvPr>
        </p:nvSpPr>
        <p:spPr/>
        <p:txBody>
          <a:bodyPr/>
          <a:lstStyle/>
          <a:p>
            <a:fld id="{18B6E444-548B-4900-A79E-AE4788FD478A}" type="datetimeFigureOut">
              <a:rPr lang="fr-FR" smtClean="0"/>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67F0B0E-885F-4CAC-AE39-A1877A0B0391}" type="slidenum">
              <a:rPr lang="fr-FR" smtClean="0"/>
              <a:t>‹N°›</a:t>
            </a:fld>
            <a:endParaRPr lang="fr-FR"/>
          </a:p>
        </p:txBody>
      </p:sp>
      <p:sp>
        <p:nvSpPr>
          <p:cNvPr id="10" name="Espace réservé du contenu 3">
            <a:extLst>
              <a:ext uri="{FF2B5EF4-FFF2-40B4-BE49-F238E27FC236}">
                <a16:creationId xmlns:a16="http://schemas.microsoft.com/office/drawing/2014/main" xmlns="" id="{9E7496A8-2C59-41FE-9BDC-E4E6D93312EC}"/>
              </a:ext>
            </a:extLst>
          </p:cNvPr>
          <p:cNvSpPr>
            <a:spLocks noGrp="1"/>
          </p:cNvSpPr>
          <p:nvPr>
            <p:ph sz="half" idx="13" hasCustomPrompt="1"/>
          </p:nvPr>
        </p:nvSpPr>
        <p:spPr>
          <a:xfrm>
            <a:off x="285709" y="1772816"/>
            <a:ext cx="5710808" cy="4656580"/>
          </a:xfrm>
          <a:solidFill>
            <a:schemeClr val="accent3">
              <a:lumMod val="40000"/>
              <a:lumOff val="60000"/>
              <a:alpha val="74000"/>
            </a:schemeClr>
          </a:solidFill>
        </p:spPr>
        <p:txBody>
          <a:bodyPr/>
          <a:lstStyle>
            <a:lvl1pPr>
              <a:defRPr sz="2400"/>
            </a:lvl1pPr>
            <a:lvl2pPr>
              <a:defRPr sz="2000"/>
            </a:lvl2pPr>
            <a:lvl3pPr marL="803275" indent="-228600">
              <a:defRPr sz="1800"/>
            </a:lvl3pPr>
            <a:lvl4pPr marL="1162050" indent="-228600">
              <a:defRPr sz="1600"/>
            </a:lvl4pPr>
            <a:lvl5pPr marL="1435100" indent="-228600">
              <a:defRPr sz="1600"/>
            </a:lvl5pPr>
            <a:lvl6pPr marL="1700213" indent="-228600">
              <a:defRPr sz="1600"/>
            </a:lvl6pPr>
            <a:lvl7pPr marL="1879600" indent="-228600">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11" name="Espace réservé du contenu 3">
            <a:extLst>
              <a:ext uri="{FF2B5EF4-FFF2-40B4-BE49-F238E27FC236}">
                <a16:creationId xmlns:a16="http://schemas.microsoft.com/office/drawing/2014/main" xmlns="" id="{C4C36E0C-06FE-4C12-98D7-323790C0B22B}"/>
              </a:ext>
            </a:extLst>
          </p:cNvPr>
          <p:cNvSpPr>
            <a:spLocks noGrp="1"/>
          </p:cNvSpPr>
          <p:nvPr>
            <p:ph sz="half" idx="14" hasCustomPrompt="1"/>
          </p:nvPr>
        </p:nvSpPr>
        <p:spPr>
          <a:xfrm>
            <a:off x="6241843" y="1772816"/>
            <a:ext cx="5710808" cy="4656580"/>
          </a:xfrm>
          <a:solidFill>
            <a:schemeClr val="accent2">
              <a:lumMod val="40000"/>
              <a:lumOff val="60000"/>
              <a:alpha val="74000"/>
            </a:schemeClr>
          </a:solidFill>
        </p:spPr>
        <p:txBody>
          <a:bodyPr/>
          <a:lstStyle>
            <a:lvl1pPr>
              <a:defRPr sz="2400"/>
            </a:lvl1pPr>
            <a:lvl2pPr>
              <a:defRPr sz="2000"/>
            </a:lvl2pPr>
            <a:lvl3pPr marL="803275" indent="-228600">
              <a:defRPr sz="1800"/>
            </a:lvl3pPr>
            <a:lvl4pPr marL="1162050" indent="-228600">
              <a:defRPr sz="1600"/>
            </a:lvl4pPr>
            <a:lvl5pPr marL="1435100" indent="-228600">
              <a:defRPr sz="1600"/>
            </a:lvl5pPr>
            <a:lvl6pPr marL="1700213" indent="-228600">
              <a:defRPr sz="1600"/>
            </a:lvl6pPr>
            <a:lvl7pPr marL="1879600" indent="-228600">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19259496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mparaison alt">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fld id="{18B6E444-548B-4900-A79E-AE4788FD478A}"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67F0B0E-885F-4CAC-AE39-A1877A0B0391}" type="slidenum">
              <a:rPr lang="fr-FR" smtClean="0"/>
              <a:t>‹N°›</a:t>
            </a:fld>
            <a:endParaRPr lang="fr-FR"/>
          </a:p>
        </p:txBody>
      </p:sp>
      <p:sp>
        <p:nvSpPr>
          <p:cNvPr id="2" name="Titre 1"/>
          <p:cNvSpPr>
            <a:spLocks noGrp="1"/>
          </p:cNvSpPr>
          <p:nvPr>
            <p:ph type="title"/>
          </p:nvPr>
        </p:nvSpPr>
        <p:spPr>
          <a:xfrm>
            <a:off x="0" y="5929330"/>
            <a:ext cx="12192000" cy="785818"/>
          </a:xfrm>
        </p:spPr>
        <p:txBody>
          <a:bodyPr/>
          <a:lstStyle/>
          <a:p>
            <a:r>
              <a:rPr lang="fr-FR"/>
              <a:t>Modifiez le style du titre</a:t>
            </a:r>
            <a:endParaRPr lang="fr-FR" dirty="0"/>
          </a:p>
        </p:txBody>
      </p:sp>
      <p:sp>
        <p:nvSpPr>
          <p:cNvPr id="13" name="Espace réservé du texte 5"/>
          <p:cNvSpPr>
            <a:spLocks noGrp="1"/>
          </p:cNvSpPr>
          <p:nvPr>
            <p:ph type="body" idx="1" hasCustomPrompt="1"/>
          </p:nvPr>
        </p:nvSpPr>
        <p:spPr>
          <a:xfrm>
            <a:off x="809632" y="285728"/>
            <a:ext cx="5242560" cy="591160"/>
          </a:xfrm>
        </p:spPr>
        <p:txBody>
          <a:bodyPr/>
          <a:lstStyle>
            <a:lvl1pPr marL="0" indent="0" algn="ctr">
              <a:buNone/>
              <a:defRPr/>
            </a:lvl1pPr>
          </a:lstStyle>
          <a:p>
            <a:pPr lvl="0"/>
            <a:r>
              <a:rPr lang="fr-FR" dirty="0"/>
              <a:t>Titre</a:t>
            </a:r>
          </a:p>
        </p:txBody>
      </p:sp>
      <p:sp>
        <p:nvSpPr>
          <p:cNvPr id="14" name="Espace réservé du texte 7"/>
          <p:cNvSpPr>
            <a:spLocks noGrp="1"/>
          </p:cNvSpPr>
          <p:nvPr>
            <p:ph type="body" sz="half" idx="3" hasCustomPrompt="1"/>
          </p:nvPr>
        </p:nvSpPr>
        <p:spPr>
          <a:xfrm>
            <a:off x="6202892" y="285728"/>
            <a:ext cx="5242560" cy="591160"/>
          </a:xfrm>
        </p:spPr>
        <p:txBody>
          <a:bodyPr/>
          <a:lstStyle>
            <a:lvl1pPr marL="0" indent="0" algn="ctr">
              <a:buNone/>
              <a:defRPr/>
            </a:lvl1pPr>
          </a:lstStyle>
          <a:p>
            <a:pPr lvl="0"/>
            <a:r>
              <a:rPr lang="fr-FR" dirty="0"/>
              <a:t>Titre</a:t>
            </a:r>
          </a:p>
        </p:txBody>
      </p:sp>
      <p:sp>
        <p:nvSpPr>
          <p:cNvPr id="16" name="Espace réservé du contenu 8"/>
          <p:cNvSpPr>
            <a:spLocks noGrp="1"/>
          </p:cNvSpPr>
          <p:nvPr>
            <p:ph sz="quarter" idx="4"/>
          </p:nvPr>
        </p:nvSpPr>
        <p:spPr>
          <a:xfrm>
            <a:off x="6202892" y="944337"/>
            <a:ext cx="5242560" cy="2714621"/>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9" name="Espace réservé du contenu 8">
            <a:extLst>
              <a:ext uri="{FF2B5EF4-FFF2-40B4-BE49-F238E27FC236}">
                <a16:creationId xmlns:a16="http://schemas.microsoft.com/office/drawing/2014/main" xmlns="" id="{A5FB85DD-6AE1-406F-874E-24132DD2E325}"/>
              </a:ext>
            </a:extLst>
          </p:cNvPr>
          <p:cNvSpPr>
            <a:spLocks noGrp="1"/>
          </p:cNvSpPr>
          <p:nvPr>
            <p:ph sz="quarter" idx="13"/>
          </p:nvPr>
        </p:nvSpPr>
        <p:spPr>
          <a:xfrm>
            <a:off x="815413" y="944337"/>
            <a:ext cx="5242560" cy="2714621"/>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20" name="Espace réservé pour une image  19">
            <a:extLst>
              <a:ext uri="{FF2B5EF4-FFF2-40B4-BE49-F238E27FC236}">
                <a16:creationId xmlns:a16="http://schemas.microsoft.com/office/drawing/2014/main" xmlns="" id="{1F8453A6-51ED-49FF-8B64-6AFC065F908A}"/>
              </a:ext>
            </a:extLst>
          </p:cNvPr>
          <p:cNvSpPr>
            <a:spLocks noGrp="1"/>
          </p:cNvSpPr>
          <p:nvPr>
            <p:ph type="pic" sz="quarter" idx="14"/>
          </p:nvPr>
        </p:nvSpPr>
        <p:spPr>
          <a:xfrm>
            <a:off x="1390651" y="3659189"/>
            <a:ext cx="4129616" cy="2433637"/>
          </a:xfrm>
        </p:spPr>
        <p:txBody>
          <a:bodyPr/>
          <a:lstStyle/>
          <a:p>
            <a:r>
              <a:rPr lang="fr-FR"/>
              <a:t>Cliquez sur l'icône pour ajouter une image</a:t>
            </a:r>
          </a:p>
        </p:txBody>
      </p:sp>
      <p:sp>
        <p:nvSpPr>
          <p:cNvPr id="21" name="Espace réservé pour une image  19">
            <a:extLst>
              <a:ext uri="{FF2B5EF4-FFF2-40B4-BE49-F238E27FC236}">
                <a16:creationId xmlns:a16="http://schemas.microsoft.com/office/drawing/2014/main" xmlns="" id="{385F9501-521A-4891-89DF-1A2318D77FAA}"/>
              </a:ext>
            </a:extLst>
          </p:cNvPr>
          <p:cNvSpPr>
            <a:spLocks noGrp="1"/>
          </p:cNvSpPr>
          <p:nvPr>
            <p:ph type="pic" sz="quarter" idx="15"/>
          </p:nvPr>
        </p:nvSpPr>
        <p:spPr>
          <a:xfrm>
            <a:off x="6864085" y="3645025"/>
            <a:ext cx="4129616" cy="2433637"/>
          </a:xfrm>
        </p:spPr>
        <p:txBody>
          <a:bodyPr/>
          <a:lstStyle/>
          <a:p>
            <a:r>
              <a:rPr lang="fr-FR"/>
              <a:t>Cliquez sur l'icône pour ajouter une image</a:t>
            </a:r>
          </a:p>
        </p:txBody>
      </p:sp>
    </p:spTree>
    <p:extLst>
      <p:ext uri="{BB962C8B-B14F-4D97-AF65-F5344CB8AC3E}">
        <p14:creationId xmlns:p14="http://schemas.microsoft.com/office/powerpoint/2010/main" val="38280182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u gauch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18B6E444-548B-4900-A79E-AE4788FD478A}"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67F0B0E-885F-4CAC-AE39-A1877A0B0391}" type="slidenum">
              <a:rPr lang="fr-FR" smtClean="0"/>
              <a:t>‹N°›</a:t>
            </a:fld>
            <a:endParaRPr lang="fr-FR"/>
          </a:p>
        </p:txBody>
      </p:sp>
      <p:sp>
        <p:nvSpPr>
          <p:cNvPr id="7" name="Espace réservé du contenu 2"/>
          <p:cNvSpPr>
            <a:spLocks noGrp="1"/>
          </p:cNvSpPr>
          <p:nvPr>
            <p:ph sz="half" idx="1" hasCustomPrompt="1"/>
          </p:nvPr>
        </p:nvSpPr>
        <p:spPr>
          <a:xfrm>
            <a:off x="285709" y="1071546"/>
            <a:ext cx="8953563"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10" name="Espace réservé pour une image  8"/>
          <p:cNvSpPr>
            <a:spLocks noGrp="1"/>
          </p:cNvSpPr>
          <p:nvPr>
            <p:ph type="pic" sz="quarter" idx="13"/>
          </p:nvPr>
        </p:nvSpPr>
        <p:spPr>
          <a:xfrm>
            <a:off x="9525024" y="1143000"/>
            <a:ext cx="2381251"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20002763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u droit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18B6E444-548B-4900-A79E-AE4788FD478A}"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67F0B0E-885F-4CAC-AE39-A1877A0B0391}" type="slidenum">
              <a:rPr lang="fr-FR" smtClean="0"/>
              <a:t>‹N°›</a:t>
            </a:fld>
            <a:endParaRPr lang="fr-FR"/>
          </a:p>
        </p:txBody>
      </p:sp>
      <p:sp>
        <p:nvSpPr>
          <p:cNvPr id="7" name="Espace réservé du contenu 2"/>
          <p:cNvSpPr>
            <a:spLocks noGrp="1"/>
          </p:cNvSpPr>
          <p:nvPr>
            <p:ph sz="half" idx="1" hasCustomPrompt="1"/>
          </p:nvPr>
        </p:nvSpPr>
        <p:spPr>
          <a:xfrm>
            <a:off x="2952728" y="1071546"/>
            <a:ext cx="8953563"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8" name="Espace réservé pour une image  8"/>
          <p:cNvSpPr>
            <a:spLocks noGrp="1"/>
          </p:cNvSpPr>
          <p:nvPr>
            <p:ph type="pic" sz="quarter" idx="13"/>
          </p:nvPr>
        </p:nvSpPr>
        <p:spPr>
          <a:xfrm>
            <a:off x="285709" y="1143000"/>
            <a:ext cx="2381251"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275648076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18B6E444-548B-4900-A79E-AE4788FD478A}" type="datetimeFigureOut">
              <a:rPr lang="fr-FR" smtClean="0"/>
              <a:t>11/09/2023</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2410595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re GRAPH">
    <p:spTree>
      <p:nvGrpSpPr>
        <p:cNvPr id="1" name=""/>
        <p:cNvGrpSpPr/>
        <p:nvPr/>
      </p:nvGrpSpPr>
      <p:grpSpPr>
        <a:xfrm>
          <a:off x="0" y="0"/>
          <a:ext cx="0" cy="0"/>
          <a:chOff x="0" y="0"/>
          <a:chExt cx="0" cy="0"/>
        </a:xfrm>
      </p:grpSpPr>
      <p:sp>
        <p:nvSpPr>
          <p:cNvPr id="3" name="Sous-titre 2"/>
          <p:cNvSpPr>
            <a:spLocks noGrp="1"/>
          </p:cNvSpPr>
          <p:nvPr>
            <p:ph type="subTitle" idx="1" hasCustomPrompt="1"/>
          </p:nvPr>
        </p:nvSpPr>
        <p:spPr>
          <a:xfrm rot="20916814">
            <a:off x="4286586" y="5128233"/>
            <a:ext cx="8563453"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A BIENTÔT</a:t>
            </a:r>
          </a:p>
        </p:txBody>
      </p:sp>
      <p:sp>
        <p:nvSpPr>
          <p:cNvPr id="6" name="Espace réservé du numéro de diapositive 5"/>
          <p:cNvSpPr>
            <a:spLocks noGrp="1"/>
          </p:cNvSpPr>
          <p:nvPr>
            <p:ph type="sldNum" sz="quarter" idx="12"/>
          </p:nvPr>
        </p:nvSpPr>
        <p:spPr/>
        <p:txBody>
          <a:bodyPr/>
          <a:lstStyle/>
          <a:p>
            <a:fld id="{567F0B0E-885F-4CAC-AE39-A1877A0B0391}" type="slidenum">
              <a:rPr lang="fr-FR" smtClean="0"/>
              <a:t>‹N°›</a:t>
            </a:fld>
            <a:endParaRPr lang="fr-FR"/>
          </a:p>
        </p:txBody>
      </p:sp>
      <p:pic>
        <p:nvPicPr>
          <p:cNvPr id="5" name="Image 4">
            <a:extLst>
              <a:ext uri="{FF2B5EF4-FFF2-40B4-BE49-F238E27FC236}">
                <a16:creationId xmlns:a16="http://schemas.microsoft.com/office/drawing/2014/main" xmlns="" id="{C766E01B-7791-4E1C-9F4B-55067598EA2C}"/>
              </a:ext>
            </a:extLst>
          </p:cNvPr>
          <p:cNvPicPr>
            <a:picLocks noChangeAspect="1"/>
          </p:cNvPicPr>
          <p:nvPr/>
        </p:nvPicPr>
        <p:blipFill>
          <a:blip r:embed="rId2"/>
          <a:stretch>
            <a:fillRect/>
          </a:stretch>
        </p:blipFill>
        <p:spPr>
          <a:xfrm>
            <a:off x="4070350" y="563199"/>
            <a:ext cx="4051300" cy="3800475"/>
          </a:xfrm>
          <a:prstGeom prst="rect">
            <a:avLst/>
          </a:prstGeom>
        </p:spPr>
      </p:pic>
      <p:pic>
        <p:nvPicPr>
          <p:cNvPr id="7" name="Image 6">
            <a:extLst>
              <a:ext uri="{FF2B5EF4-FFF2-40B4-BE49-F238E27FC236}">
                <a16:creationId xmlns:a16="http://schemas.microsoft.com/office/drawing/2014/main" xmlns="" id="{E408F8DC-B4B3-48A1-996F-AD27916E3FCC}"/>
              </a:ext>
            </a:extLst>
          </p:cNvPr>
          <p:cNvPicPr>
            <a:picLocks noChangeAspect="1"/>
          </p:cNvPicPr>
          <p:nvPr/>
        </p:nvPicPr>
        <p:blipFill>
          <a:blip r:embed="rId2"/>
          <a:stretch>
            <a:fillRect/>
          </a:stretch>
        </p:blipFill>
        <p:spPr>
          <a:xfrm>
            <a:off x="4070350" y="563199"/>
            <a:ext cx="4051300" cy="3800475"/>
          </a:xfrm>
          <a:prstGeom prst="rect">
            <a:avLst/>
          </a:prstGeom>
        </p:spPr>
      </p:pic>
    </p:spTree>
    <p:extLst>
      <p:ext uri="{BB962C8B-B14F-4D97-AF65-F5344CB8AC3E}">
        <p14:creationId xmlns:p14="http://schemas.microsoft.com/office/powerpoint/2010/main" val="306829700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Modifiez le style du titre</a:t>
            </a:r>
          </a:p>
        </p:txBody>
      </p:sp>
      <p:sp>
        <p:nvSpPr>
          <p:cNvPr id="3" name="Espace réservé du contenu 2"/>
          <p:cNvSpPr>
            <a:spLocks noGrp="1"/>
          </p:cNvSpPr>
          <p:nvPr>
            <p:ph idx="1" hasCustomPrompt="1"/>
          </p:nvPr>
        </p:nvSpPr>
        <p:spPr>
          <a:xfrm>
            <a:off x="4476739" y="273050"/>
            <a:ext cx="7429552" cy="615634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u texte 3"/>
          <p:cNvSpPr>
            <a:spLocks noGrp="1"/>
          </p:cNvSpPr>
          <p:nvPr>
            <p:ph type="body" sz="half" idx="2"/>
          </p:nvPr>
        </p:nvSpPr>
        <p:spPr>
          <a:xfrm>
            <a:off x="370405" y="1435100"/>
            <a:ext cx="4011084" cy="493409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18B6E444-548B-4900-A79E-AE4788FD478A}"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32428886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389717" y="4986358"/>
            <a:ext cx="7315200" cy="566738"/>
          </a:xfrm>
        </p:spPr>
        <p:txBody>
          <a:bodyPr anchor="b"/>
          <a:lstStyle>
            <a:lvl1pPr algn="l">
              <a:defRPr sz="2000" b="1"/>
            </a:lvl1pPr>
          </a:lstStyle>
          <a:p>
            <a:r>
              <a:rPr lang="fr-FR"/>
              <a:t>Modifiez le style du titre</a:t>
            </a:r>
            <a:endParaRPr lang="fr-FR" dirty="0"/>
          </a:p>
        </p:txBody>
      </p:sp>
      <p:sp>
        <p:nvSpPr>
          <p:cNvPr id="3" name="Espace réservé pour une image  2"/>
          <p:cNvSpPr>
            <a:spLocks noGrp="1"/>
          </p:cNvSpPr>
          <p:nvPr>
            <p:ph type="pic" idx="1"/>
          </p:nvPr>
        </p:nvSpPr>
        <p:spPr>
          <a:xfrm>
            <a:off x="1523968" y="415914"/>
            <a:ext cx="9048813" cy="4370409"/>
          </a:xfrm>
          <a:effectLst>
            <a:outerShdw blurRad="50800" dist="38100" dir="2700000" algn="t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fr-FR" dirty="0"/>
          </a:p>
        </p:txBody>
      </p:sp>
      <p:sp>
        <p:nvSpPr>
          <p:cNvPr id="4" name="Espace réservé du texte 3"/>
          <p:cNvSpPr>
            <a:spLocks noGrp="1"/>
          </p:cNvSpPr>
          <p:nvPr>
            <p:ph type="body" sz="half" idx="2"/>
          </p:nvPr>
        </p:nvSpPr>
        <p:spPr>
          <a:xfrm>
            <a:off x="2389717" y="5553096"/>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18B6E444-548B-4900-A79E-AE4788FD478A}"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419289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1_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389717" y="5572140"/>
            <a:ext cx="7315200" cy="566738"/>
          </a:xfrm>
        </p:spPr>
        <p:txBody>
          <a:bodyPr anchor="b"/>
          <a:lstStyle>
            <a:lvl1pPr algn="l">
              <a:defRPr sz="2000" b="1"/>
            </a:lvl1pPr>
          </a:lstStyle>
          <a:p>
            <a:r>
              <a:rPr lang="fr-FR"/>
              <a:t>Modifiez le style du titre</a:t>
            </a:r>
            <a:endParaRPr lang="fr-FR" dirty="0"/>
          </a:p>
        </p:txBody>
      </p:sp>
      <p:sp>
        <p:nvSpPr>
          <p:cNvPr id="4" name="Espace réservé du texte 3"/>
          <p:cNvSpPr>
            <a:spLocks noGrp="1"/>
          </p:cNvSpPr>
          <p:nvPr>
            <p:ph type="body" sz="half" idx="2" hasCustomPrompt="1"/>
          </p:nvPr>
        </p:nvSpPr>
        <p:spPr>
          <a:xfrm>
            <a:off x="6762755" y="4857760"/>
            <a:ext cx="3695675" cy="357190"/>
          </a:xfrm>
          <a:solidFill>
            <a:schemeClr val="bg1"/>
          </a:solidFill>
          <a:effectLst>
            <a:outerShdw blurRad="50800" dist="38100" dir="2700000" algn="tl" rotWithShape="0">
              <a:prstClr val="black">
                <a:alpha val="40000"/>
              </a:prstClr>
            </a:outerShdw>
          </a:effectLst>
        </p:spPr>
        <p:txBody>
          <a:bodyPr/>
          <a:lstStyle>
            <a:lvl1pPr marL="0" indent="0" algn="ctr">
              <a:buNone/>
              <a:defRPr sz="1400" i="1"/>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Légende</a:t>
            </a:r>
          </a:p>
        </p:txBody>
      </p:sp>
      <p:sp>
        <p:nvSpPr>
          <p:cNvPr id="5" name="Espace réservé de la date 4"/>
          <p:cNvSpPr>
            <a:spLocks noGrp="1"/>
          </p:cNvSpPr>
          <p:nvPr>
            <p:ph type="dt" sz="half" idx="10"/>
          </p:nvPr>
        </p:nvSpPr>
        <p:spPr/>
        <p:txBody>
          <a:bodyPr/>
          <a:lstStyle/>
          <a:p>
            <a:fld id="{18B6E444-548B-4900-A79E-AE4788FD478A}"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67F0B0E-885F-4CAC-AE39-A1877A0B0391}" type="slidenum">
              <a:rPr lang="fr-FR" smtClean="0"/>
              <a:t>‹N°›</a:t>
            </a:fld>
            <a:endParaRPr lang="fr-FR"/>
          </a:p>
        </p:txBody>
      </p:sp>
      <p:sp>
        <p:nvSpPr>
          <p:cNvPr id="3" name="Espace réservé pour une image  2"/>
          <p:cNvSpPr>
            <a:spLocks noGrp="1"/>
          </p:cNvSpPr>
          <p:nvPr>
            <p:ph type="pic" idx="1"/>
          </p:nvPr>
        </p:nvSpPr>
        <p:spPr>
          <a:xfrm>
            <a:off x="1523968" y="415914"/>
            <a:ext cx="9048813" cy="4370409"/>
          </a:xfrm>
          <a:effectLst>
            <a:outerShdw blurRad="50800" dist="38100" dir="2700000" algn="t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fr-FR" dirty="0"/>
          </a:p>
        </p:txBody>
      </p:sp>
    </p:spTree>
    <p:extLst>
      <p:ext uri="{BB962C8B-B14F-4D97-AF65-F5344CB8AC3E}">
        <p14:creationId xmlns:p14="http://schemas.microsoft.com/office/powerpoint/2010/main" val="240632751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hasCustomPrompt="1"/>
          </p:nvPr>
        </p:nvSpPr>
        <p:spPr>
          <a:xfrm>
            <a:off x="380960" y="1071546"/>
            <a:ext cx="11430080" cy="5357850"/>
          </a:xfrm>
        </p:spPr>
        <p:txBody>
          <a:bodyPr vert="eaVert"/>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202560944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10191779" y="274638"/>
            <a:ext cx="1714512" cy="6083320"/>
          </a:xfrm>
        </p:spPr>
        <p:txBody>
          <a:bodyPr vert="eaVert"/>
          <a:lstStyle/>
          <a:p>
            <a:r>
              <a:rPr lang="fr-FR"/>
              <a:t>Modifiez le style du titre</a:t>
            </a:r>
          </a:p>
        </p:txBody>
      </p:sp>
      <p:sp>
        <p:nvSpPr>
          <p:cNvPr id="3" name="Espace réservé du texte vertical 2"/>
          <p:cNvSpPr>
            <a:spLocks noGrp="1"/>
          </p:cNvSpPr>
          <p:nvPr>
            <p:ph type="body" orient="vert" idx="1" hasCustomPrompt="1"/>
          </p:nvPr>
        </p:nvSpPr>
        <p:spPr>
          <a:xfrm>
            <a:off x="285710" y="274638"/>
            <a:ext cx="9620317" cy="6083320"/>
          </a:xfrm>
        </p:spPr>
        <p:txBody>
          <a:bodyPr vert="eaVert"/>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237957745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a bientot">
    <p:spTree>
      <p:nvGrpSpPr>
        <p:cNvPr id="1" name=""/>
        <p:cNvGrpSpPr/>
        <p:nvPr/>
      </p:nvGrpSpPr>
      <p:grpSpPr>
        <a:xfrm>
          <a:off x="0" y="0"/>
          <a:ext cx="0" cy="0"/>
          <a:chOff x="0" y="0"/>
          <a:chExt cx="0" cy="0"/>
        </a:xfrm>
      </p:grpSpPr>
      <p:sp>
        <p:nvSpPr>
          <p:cNvPr id="5" name="ZoneTexte 4"/>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sp>
        <p:nvSpPr>
          <p:cNvPr id="6" name="ZoneTexte 5"/>
          <p:cNvSpPr txBox="1"/>
          <p:nvPr/>
        </p:nvSpPr>
        <p:spPr>
          <a:xfrm>
            <a:off x="1523968" y="428605"/>
            <a:ext cx="8858312" cy="769441"/>
          </a:xfrm>
          <a:prstGeom prst="rect">
            <a:avLst/>
          </a:prstGeom>
          <a:noFill/>
        </p:spPr>
        <p:txBody>
          <a:bodyPr wrap="square" rtlCol="0">
            <a:spAutoFit/>
          </a:bodyPr>
          <a:lstStyle/>
          <a:p>
            <a:pPr algn="ctr"/>
            <a:r>
              <a:rPr lang="fr-FR" sz="4400" b="1" dirty="0">
                <a:solidFill>
                  <a:schemeClr val="bg1">
                    <a:lumMod val="50000"/>
                  </a:schemeClr>
                </a:solidFill>
              </a:rPr>
              <a:t>A bientôt</a:t>
            </a:r>
          </a:p>
        </p:txBody>
      </p:sp>
      <p:sp>
        <p:nvSpPr>
          <p:cNvPr id="7" name="ZoneTexte 6"/>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sp>
        <p:nvSpPr>
          <p:cNvPr id="8" name="ZoneTexte 7"/>
          <p:cNvSpPr txBox="1"/>
          <p:nvPr/>
        </p:nvSpPr>
        <p:spPr>
          <a:xfrm>
            <a:off x="1523968" y="428605"/>
            <a:ext cx="8858312" cy="769441"/>
          </a:xfrm>
          <a:prstGeom prst="rect">
            <a:avLst/>
          </a:prstGeom>
          <a:noFill/>
        </p:spPr>
        <p:txBody>
          <a:bodyPr wrap="square" rtlCol="0">
            <a:spAutoFit/>
          </a:bodyPr>
          <a:lstStyle/>
          <a:p>
            <a:pPr algn="ctr"/>
            <a:r>
              <a:rPr lang="fr-FR" sz="4400" b="1" dirty="0">
                <a:solidFill>
                  <a:schemeClr val="bg1">
                    <a:lumMod val="50000"/>
                  </a:schemeClr>
                </a:solidFill>
              </a:rPr>
              <a:t>A bientôt</a:t>
            </a:r>
          </a:p>
        </p:txBody>
      </p:sp>
      <p:pic>
        <p:nvPicPr>
          <p:cNvPr id="10" name="Image 9">
            <a:extLst>
              <a:ext uri="{FF2B5EF4-FFF2-40B4-BE49-F238E27FC236}">
                <a16:creationId xmlns:a16="http://schemas.microsoft.com/office/drawing/2014/main" xmlns="" id="{8431F3FC-8452-49CC-B6F2-7D5553071FCC}"/>
              </a:ext>
            </a:extLst>
          </p:cNvPr>
          <p:cNvPicPr>
            <a:picLocks noChangeAspect="1"/>
          </p:cNvPicPr>
          <p:nvPr/>
        </p:nvPicPr>
        <p:blipFill>
          <a:blip r:embed="rId2"/>
          <a:stretch>
            <a:fillRect/>
          </a:stretch>
        </p:blipFill>
        <p:spPr>
          <a:xfrm>
            <a:off x="4070350" y="1528763"/>
            <a:ext cx="4051300" cy="3800475"/>
          </a:xfrm>
          <a:prstGeom prst="rect">
            <a:avLst/>
          </a:prstGeom>
        </p:spPr>
      </p:pic>
      <p:pic>
        <p:nvPicPr>
          <p:cNvPr id="9" name="Image 8">
            <a:extLst>
              <a:ext uri="{FF2B5EF4-FFF2-40B4-BE49-F238E27FC236}">
                <a16:creationId xmlns:a16="http://schemas.microsoft.com/office/drawing/2014/main" xmlns="" id="{944AB548-3FB4-4AC8-BA1B-C4C3888DCA9E}"/>
              </a:ext>
            </a:extLst>
          </p:cNvPr>
          <p:cNvPicPr>
            <a:picLocks noChangeAspect="1"/>
          </p:cNvPicPr>
          <p:nvPr/>
        </p:nvPicPr>
        <p:blipFill>
          <a:blip r:embed="rId2"/>
          <a:stretch>
            <a:fillRect/>
          </a:stretch>
        </p:blipFill>
        <p:spPr>
          <a:xfrm>
            <a:off x="4070350" y="1528763"/>
            <a:ext cx="4051300" cy="3800475"/>
          </a:xfrm>
          <a:prstGeom prst="rect">
            <a:avLst/>
          </a:prstGeom>
        </p:spPr>
      </p:pic>
    </p:spTree>
    <p:extLst>
      <p:ext uri="{BB962C8B-B14F-4D97-AF65-F5344CB8AC3E}">
        <p14:creationId xmlns:p14="http://schemas.microsoft.com/office/powerpoint/2010/main" val="322623432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a bientot GRAPH">
    <p:spTree>
      <p:nvGrpSpPr>
        <p:cNvPr id="1" name=""/>
        <p:cNvGrpSpPr/>
        <p:nvPr/>
      </p:nvGrpSpPr>
      <p:grpSpPr>
        <a:xfrm>
          <a:off x="0" y="0"/>
          <a:ext cx="0" cy="0"/>
          <a:chOff x="0" y="0"/>
          <a:chExt cx="0" cy="0"/>
        </a:xfrm>
      </p:grpSpPr>
      <p:sp>
        <p:nvSpPr>
          <p:cNvPr id="5" name="ZoneTexte 4"/>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pic>
        <p:nvPicPr>
          <p:cNvPr id="14338" name="Picture 2" descr="https://www.docdoku.com/wp-content/uploads/2009/08/orsys-logo.png"/>
          <p:cNvPicPr>
            <a:picLocks noChangeAspect="1" noChangeArrowheads="1"/>
          </p:cNvPicPr>
          <p:nvPr/>
        </p:nvPicPr>
        <p:blipFill>
          <a:blip r:embed="rId2"/>
          <a:srcRect/>
          <a:stretch>
            <a:fillRect/>
          </a:stretch>
        </p:blipFill>
        <p:spPr bwMode="auto">
          <a:xfrm>
            <a:off x="666712" y="3357563"/>
            <a:ext cx="10947400" cy="2057401"/>
          </a:xfrm>
          <a:prstGeom prst="rect">
            <a:avLst/>
          </a:prstGeom>
          <a:noFill/>
          <a:effectLst>
            <a:outerShdw blurRad="50800" dist="38100" dir="2700000" algn="tl" rotWithShape="0">
              <a:prstClr val="black">
                <a:alpha val="40000"/>
              </a:prstClr>
            </a:outerShdw>
          </a:effectLst>
        </p:spPr>
      </p:pic>
      <p:sp>
        <p:nvSpPr>
          <p:cNvPr id="7" name="ZoneTexte 6"/>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sp>
        <p:nvSpPr>
          <p:cNvPr id="8" name="ZoneTexte 7"/>
          <p:cNvSpPr txBox="1"/>
          <p:nvPr/>
        </p:nvSpPr>
        <p:spPr>
          <a:xfrm rot="19535488">
            <a:off x="-1760681" y="1010534"/>
            <a:ext cx="8858312" cy="923330"/>
          </a:xfrm>
          <a:prstGeom prst="rect">
            <a:avLst/>
          </a:prstGeom>
          <a:noFill/>
        </p:spPr>
        <p:txBody>
          <a:bodyPr wrap="square" rtlCol="0">
            <a:spAutoFit/>
          </a:bodyPr>
          <a:lstStyle/>
          <a:p>
            <a:pPr algn="ctr"/>
            <a:r>
              <a:rPr lang="fr-FR" sz="5400" b="1" dirty="0">
                <a:solidFill>
                  <a:schemeClr val="bg1">
                    <a:lumMod val="50000"/>
                  </a:schemeClr>
                </a:solidFill>
                <a:latin typeface="Permanent Marker" pitchFamily="2" charset="0"/>
                <a:ea typeface="Permanent Marker" pitchFamily="2" charset="0"/>
              </a:rPr>
              <a:t>A bientôt</a:t>
            </a:r>
          </a:p>
        </p:txBody>
      </p:sp>
      <p:pic>
        <p:nvPicPr>
          <p:cNvPr id="9" name="Picture 2" descr="https://www.docdoku.com/wp-content/uploads/2009/08/orsys-logo.png"/>
          <p:cNvPicPr>
            <a:picLocks noChangeAspect="1" noChangeArrowheads="1"/>
          </p:cNvPicPr>
          <p:nvPr/>
        </p:nvPicPr>
        <p:blipFill>
          <a:blip r:embed="rId2"/>
          <a:srcRect/>
          <a:stretch>
            <a:fillRect/>
          </a:stretch>
        </p:blipFill>
        <p:spPr bwMode="auto">
          <a:xfrm>
            <a:off x="666712" y="3357563"/>
            <a:ext cx="10947400" cy="2057401"/>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3071364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1_Titre vertical et texte">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a:xfrm rot="5400000">
            <a:off x="-86781" y="453196"/>
            <a:ext cx="946448" cy="294188"/>
          </a:xfrm>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a:xfrm rot="5400000">
            <a:off x="-1061359" y="3281906"/>
            <a:ext cx="2895600" cy="294188"/>
          </a:xfrm>
        </p:spPr>
        <p:txBody>
          <a:bodyPr/>
          <a:lstStyle/>
          <a:p>
            <a:endParaRPr lang="fr-FR"/>
          </a:p>
        </p:txBody>
      </p:sp>
      <p:sp>
        <p:nvSpPr>
          <p:cNvPr id="6" name="Espace réservé du numéro de diapositive 5"/>
          <p:cNvSpPr>
            <a:spLocks noGrp="1"/>
          </p:cNvSpPr>
          <p:nvPr>
            <p:ph type="sldNum" sz="quarter" idx="12"/>
          </p:nvPr>
        </p:nvSpPr>
        <p:spPr>
          <a:xfrm rot="5400000">
            <a:off x="60752" y="6264394"/>
            <a:ext cx="642942" cy="285752"/>
          </a:xfrm>
        </p:spPr>
        <p:txBody>
          <a:bodyPr/>
          <a:lstStyle/>
          <a:p>
            <a:fld id="{567F0B0E-885F-4CAC-AE39-A1877A0B0391}" type="slidenum">
              <a:rPr lang="fr-FR" smtClean="0"/>
              <a:t>‹N°›</a:t>
            </a:fld>
            <a:endParaRPr lang="fr-FR"/>
          </a:p>
        </p:txBody>
      </p:sp>
      <p:sp>
        <p:nvSpPr>
          <p:cNvPr id="7" name="ZoneTexte 6">
            <a:extLst>
              <a:ext uri="{FF2B5EF4-FFF2-40B4-BE49-F238E27FC236}">
                <a16:creationId xmlns:a16="http://schemas.microsoft.com/office/drawing/2014/main" xmlns="" id="{8C9E6DBE-278B-4915-B307-508B63BDC44C}"/>
              </a:ext>
            </a:extLst>
          </p:cNvPr>
          <p:cNvSpPr txBox="1"/>
          <p:nvPr/>
        </p:nvSpPr>
        <p:spPr>
          <a:xfrm rot="5400000">
            <a:off x="7038092" y="2544786"/>
            <a:ext cx="6643734" cy="923330"/>
          </a:xfrm>
          <a:prstGeom prst="rect">
            <a:avLst/>
          </a:prstGeom>
          <a:noFill/>
        </p:spPr>
        <p:txBody>
          <a:bodyPr wrap="square" rtlCol="0">
            <a:spAutoFit/>
          </a:bodyPr>
          <a:lstStyle/>
          <a:p>
            <a:pPr algn="ctr"/>
            <a:r>
              <a:rPr lang="fr-FR" sz="5400" b="1" dirty="0">
                <a:solidFill>
                  <a:schemeClr val="bg1">
                    <a:lumMod val="50000"/>
                  </a:schemeClr>
                </a:solidFill>
                <a:latin typeface="Permanent Marker" pitchFamily="2" charset="0"/>
                <a:ea typeface="Permanent Marker" pitchFamily="2" charset="0"/>
              </a:rPr>
              <a:t>A bientôt</a:t>
            </a:r>
          </a:p>
        </p:txBody>
      </p:sp>
      <p:pic>
        <p:nvPicPr>
          <p:cNvPr id="8" name="Picture 2" descr="www.orsys.fr">
            <a:extLst>
              <a:ext uri="{FF2B5EF4-FFF2-40B4-BE49-F238E27FC236}">
                <a16:creationId xmlns:a16="http://schemas.microsoft.com/office/drawing/2014/main" xmlns="" id="{BB8E7CC1-3DFE-44C0-91CB-843B6400E4AD}"/>
              </a:ext>
            </a:extLst>
          </p:cNvPr>
          <p:cNvPicPr>
            <a:picLocks noChangeAspect="1" noChangeArrowheads="1"/>
          </p:cNvPicPr>
          <p:nvPr/>
        </p:nvPicPr>
        <p:blipFill>
          <a:blip r:embed="rId2"/>
          <a:srcRect/>
          <a:stretch>
            <a:fillRect/>
          </a:stretch>
        </p:blipFill>
        <p:spPr bwMode="auto">
          <a:xfrm rot="5400000">
            <a:off x="1022263" y="2213724"/>
            <a:ext cx="6286672" cy="2100420"/>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4224128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18B6E444-548B-4900-A79E-AE4788FD478A}"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67F0B0E-885F-4CAC-AE39-A1877A0B0391}" type="slidenum">
              <a:rPr lang="fr-FR" smtClean="0"/>
              <a:t>‹N°›</a:t>
            </a:fld>
            <a:endParaRPr lang="fr-FR"/>
          </a:p>
        </p:txBody>
      </p:sp>
      <p:pic>
        <p:nvPicPr>
          <p:cNvPr id="6" name="Picture 2" descr="C:\Users\Alex\Desktop\7345610a78ba71a45f37XL.png"/>
          <p:cNvPicPr>
            <a:picLocks noChangeAspect="1" noChangeArrowheads="1"/>
          </p:cNvPicPr>
          <p:nvPr/>
        </p:nvPicPr>
        <p:blipFill>
          <a:blip r:embed="rId2" cstate="print"/>
          <a:srcRect/>
          <a:stretch>
            <a:fillRect/>
          </a:stretch>
        </p:blipFill>
        <p:spPr bwMode="auto">
          <a:xfrm>
            <a:off x="9436101" y="-214338"/>
            <a:ext cx="2755900" cy="2309813"/>
          </a:xfrm>
          <a:prstGeom prst="rect">
            <a:avLst/>
          </a:prstGeom>
          <a:noFill/>
        </p:spPr>
      </p:pic>
      <p:pic>
        <p:nvPicPr>
          <p:cNvPr id="7" name="Picture 2" descr="C:\Users\Alex\Desktop\7345610a78ba71a45f37XL.png"/>
          <p:cNvPicPr>
            <a:picLocks noChangeAspect="1" noChangeArrowheads="1"/>
          </p:cNvPicPr>
          <p:nvPr/>
        </p:nvPicPr>
        <p:blipFill>
          <a:blip r:embed="rId2" cstate="print"/>
          <a:srcRect/>
          <a:stretch>
            <a:fillRect/>
          </a:stretch>
        </p:blipFill>
        <p:spPr bwMode="auto">
          <a:xfrm rot="450626">
            <a:off x="7047458" y="-89165"/>
            <a:ext cx="2755900" cy="2309813"/>
          </a:xfrm>
          <a:prstGeom prst="rect">
            <a:avLst/>
          </a:prstGeom>
          <a:noFill/>
        </p:spPr>
      </p:pic>
      <p:grpSp>
        <p:nvGrpSpPr>
          <p:cNvPr id="8" name="Groupe 7"/>
          <p:cNvGrpSpPr/>
          <p:nvPr/>
        </p:nvGrpSpPr>
        <p:grpSpPr>
          <a:xfrm>
            <a:off x="2095473" y="1071546"/>
            <a:ext cx="5871284" cy="4572032"/>
            <a:chOff x="5143504" y="2857496"/>
            <a:chExt cx="4403463" cy="4572032"/>
          </a:xfrm>
        </p:grpSpPr>
        <p:pic>
          <p:nvPicPr>
            <p:cNvPr id="9" name="Picture 3" descr="C:\Users\Alex\Desktop\3998752.png"/>
            <p:cNvPicPr>
              <a:picLocks noChangeAspect="1" noChangeArrowheads="1"/>
            </p:cNvPicPr>
            <p:nvPr/>
          </p:nvPicPr>
          <p:blipFill>
            <a:blip r:embed="rId3"/>
            <a:srcRect/>
            <a:stretch>
              <a:fillRect/>
            </a:stretch>
          </p:blipFill>
          <p:spPr bwMode="auto">
            <a:xfrm>
              <a:off x="5143504" y="2857496"/>
              <a:ext cx="4403463" cy="4572032"/>
            </a:xfrm>
            <a:prstGeom prst="rect">
              <a:avLst/>
            </a:prstGeom>
            <a:noFill/>
          </p:spPr>
        </p:pic>
        <p:sp>
          <p:nvSpPr>
            <p:cNvPr id="10" name="ZoneTexte 9"/>
            <p:cNvSpPr txBox="1"/>
            <p:nvPr/>
          </p:nvSpPr>
          <p:spPr>
            <a:xfrm rot="250041">
              <a:off x="5936693" y="4021724"/>
              <a:ext cx="2846260" cy="2246769"/>
            </a:xfrm>
            <a:prstGeom prst="rect">
              <a:avLst/>
            </a:prstGeom>
            <a:noFill/>
          </p:spPr>
          <p:txBody>
            <a:bodyPr wrap="square" rtlCol="0">
              <a:spAutoFit/>
            </a:bodyPr>
            <a:lstStyle/>
            <a:p>
              <a:r>
                <a:rPr lang="fr-FR" sz="1400" b="1" u="sng" dirty="0">
                  <a:latin typeface="Permanent Marker" pitchFamily="2" charset="0"/>
                  <a:ea typeface="Permanent Marker" pitchFamily="2" charset="0"/>
                </a:rPr>
                <a:t>Les autres </a:t>
              </a:r>
              <a:r>
                <a:rPr lang="fr-FR" sz="1400" b="1" u="sng" dirty="0" err="1">
                  <a:latin typeface="Permanent Marker" pitchFamily="2" charset="0"/>
                  <a:ea typeface="Permanent Marker" pitchFamily="2" charset="0"/>
                </a:rPr>
                <a:t>possibilitEs</a:t>
              </a:r>
              <a:r>
                <a:rPr lang="fr-FR" sz="1400" b="1" u="sng" dirty="0">
                  <a:latin typeface="Permanent Marker" pitchFamily="2" charset="0"/>
                  <a:ea typeface="Permanent Marker" pitchFamily="2" charset="0"/>
                </a:rPr>
                <a:t> :</a:t>
              </a:r>
              <a:r>
                <a:rPr lang="fr-FR" sz="1400" b="1" i="1" u="sng" dirty="0">
                  <a:solidFill>
                    <a:srgbClr val="007400"/>
                  </a:solidFill>
                  <a:latin typeface="Permanent Marker" pitchFamily="2" charset="0"/>
                  <a:ea typeface="Permanent Marker" pitchFamily="2" charset="0"/>
                </a:rPr>
                <a:t> </a:t>
              </a:r>
            </a:p>
            <a:p>
              <a:endParaRPr lang="fr-FR" sz="1400" b="1" i="1" u="sng" dirty="0">
                <a:solidFill>
                  <a:srgbClr val="007400"/>
                </a:solidFill>
                <a:latin typeface="inherit"/>
              </a:endParaRPr>
            </a:p>
            <a:p>
              <a:r>
                <a:rPr lang="fr-FR" sz="1400" b="1" i="1" u="sng" dirty="0">
                  <a:solidFill>
                    <a:srgbClr val="007400"/>
                  </a:solidFill>
                  <a:latin typeface="inherit"/>
                </a:rPr>
                <a:t>Description:</a:t>
              </a:r>
              <a:r>
                <a:rPr lang="fr-FR" sz="1400" b="1" i="1" dirty="0">
                  <a:solidFill>
                    <a:srgbClr val="007400"/>
                  </a:solidFill>
                  <a:latin typeface="inherit"/>
                </a:rPr>
                <a:t> </a:t>
              </a:r>
              <a:r>
                <a:rPr lang="fr-FR" sz="1200" i="1" dirty="0">
                  <a:solidFill>
                    <a:srgbClr val="007400"/>
                  </a:solidFill>
                  <a:latin typeface="inherit"/>
                </a:rPr>
                <a:t>Mon plugin !</a:t>
              </a:r>
              <a:endParaRPr lang="fr-FR" sz="1400" dirty="0">
                <a:solidFill>
                  <a:srgbClr val="000000"/>
                </a:solidFill>
                <a:latin typeface="Monaco"/>
              </a:endParaRPr>
            </a:p>
            <a:p>
              <a:r>
                <a:rPr lang="fr-FR" sz="1400" b="1" i="1" u="sng" dirty="0" err="1">
                  <a:solidFill>
                    <a:srgbClr val="007400"/>
                  </a:solidFill>
                  <a:latin typeface="inherit"/>
                </a:rPr>
                <a:t>Author</a:t>
              </a:r>
              <a:r>
                <a:rPr lang="fr-FR" sz="1400" b="1" i="1" u="sng" dirty="0">
                  <a:solidFill>
                    <a:srgbClr val="007400"/>
                  </a:solidFill>
                  <a:latin typeface="inherit"/>
                </a:rPr>
                <a:t>:</a:t>
              </a:r>
              <a:r>
                <a:rPr lang="fr-FR" sz="1400" b="1" i="1" dirty="0">
                  <a:solidFill>
                    <a:srgbClr val="007400"/>
                  </a:solidFill>
                  <a:latin typeface="inherit"/>
                </a:rPr>
                <a:t> </a:t>
              </a:r>
              <a:r>
                <a:rPr lang="fr-FR" sz="1200" i="1" dirty="0" err="1">
                  <a:solidFill>
                    <a:srgbClr val="007400"/>
                  </a:solidFill>
                  <a:latin typeface="inherit"/>
                </a:rPr>
                <a:t>it’s</a:t>
              </a:r>
              <a:r>
                <a:rPr lang="fr-FR" sz="1200" i="1" dirty="0">
                  <a:solidFill>
                    <a:srgbClr val="007400"/>
                  </a:solidFill>
                  <a:latin typeface="inherit"/>
                </a:rPr>
                <a:t> me Mario</a:t>
              </a:r>
              <a:endParaRPr lang="fr-FR" sz="1400" i="1" dirty="0">
                <a:solidFill>
                  <a:srgbClr val="007400"/>
                </a:solidFill>
                <a:latin typeface="inherit"/>
              </a:endParaRPr>
            </a:p>
            <a:p>
              <a:r>
                <a:rPr lang="fr-FR" sz="1400" b="1" i="1" u="sng" dirty="0">
                  <a:solidFill>
                    <a:srgbClr val="007400"/>
                  </a:solidFill>
                  <a:latin typeface="inherit"/>
                </a:rPr>
                <a:t>Plugin URI:</a:t>
              </a:r>
              <a:r>
                <a:rPr lang="fr-FR" sz="1400" b="1" i="1" dirty="0">
                  <a:solidFill>
                    <a:srgbClr val="007400"/>
                  </a:solidFill>
                  <a:latin typeface="inherit"/>
                </a:rPr>
                <a:t> </a:t>
              </a:r>
              <a:r>
                <a:rPr lang="fr-FR" sz="1200" i="1" dirty="0">
                  <a:solidFill>
                    <a:srgbClr val="007400"/>
                  </a:solidFill>
                  <a:latin typeface="inherit"/>
                  <a:hlinkClick r:id="rId4"/>
                </a:rPr>
                <a:t>http://pizplomb.fr</a:t>
              </a:r>
              <a:endParaRPr lang="fr-FR" sz="1200" i="1" dirty="0">
                <a:solidFill>
                  <a:srgbClr val="007400"/>
                </a:solidFill>
                <a:latin typeface="inherit"/>
              </a:endParaRPr>
            </a:p>
            <a:p>
              <a:r>
                <a:rPr lang="fr-FR" sz="1400" b="1" i="1" u="sng" dirty="0">
                  <a:solidFill>
                    <a:srgbClr val="007400"/>
                  </a:solidFill>
                  <a:latin typeface="inherit"/>
                </a:rPr>
                <a:t>Version:</a:t>
              </a:r>
              <a:r>
                <a:rPr lang="fr-FR" sz="1400" i="1" dirty="0">
                  <a:solidFill>
                    <a:srgbClr val="007400"/>
                  </a:solidFill>
                  <a:latin typeface="inherit"/>
                </a:rPr>
                <a:t> </a:t>
              </a:r>
              <a:r>
                <a:rPr lang="fr-FR" sz="1200" i="1" dirty="0">
                  <a:solidFill>
                    <a:srgbClr val="007400"/>
                  </a:solidFill>
                  <a:latin typeface="inherit"/>
                </a:rPr>
                <a:t>0.0.1</a:t>
              </a:r>
              <a:endParaRPr lang="fr-FR" sz="1400" i="1" dirty="0">
                <a:solidFill>
                  <a:srgbClr val="007400"/>
                </a:solidFill>
                <a:latin typeface="inherit"/>
              </a:endParaRPr>
            </a:p>
            <a:p>
              <a:r>
                <a:rPr lang="fr-FR" sz="1400" b="1" i="1" u="sng" dirty="0">
                  <a:solidFill>
                    <a:srgbClr val="007400"/>
                  </a:solidFill>
                  <a:latin typeface="inherit"/>
                </a:rPr>
                <a:t>Licence:</a:t>
              </a:r>
              <a:r>
                <a:rPr lang="fr-FR" sz="1400" i="1" dirty="0">
                  <a:solidFill>
                    <a:srgbClr val="007400"/>
                  </a:solidFill>
                  <a:latin typeface="inherit"/>
                </a:rPr>
                <a:t> </a:t>
              </a:r>
              <a:r>
                <a:rPr lang="fr-FR" sz="1200" i="1" dirty="0">
                  <a:solidFill>
                    <a:srgbClr val="007400"/>
                  </a:solidFill>
                  <a:latin typeface="inherit"/>
                </a:rPr>
                <a:t>GPL</a:t>
              </a:r>
              <a:endParaRPr lang="fr-FR" sz="1400" i="1" dirty="0">
                <a:solidFill>
                  <a:srgbClr val="007400"/>
                </a:solidFill>
                <a:latin typeface="inherit"/>
              </a:endParaRPr>
            </a:p>
            <a:p>
              <a:endParaRPr lang="fr-FR" sz="1400" i="1" dirty="0">
                <a:solidFill>
                  <a:srgbClr val="007400"/>
                </a:solidFill>
                <a:latin typeface="inherit"/>
              </a:endParaRPr>
            </a:p>
            <a:p>
              <a:r>
                <a:rPr lang="fr-FR" sz="1400" i="1" dirty="0">
                  <a:solidFill>
                    <a:srgbClr val="007400"/>
                  </a:solidFill>
                  <a:latin typeface="inherit"/>
                </a:rPr>
                <a:t>  </a:t>
              </a:r>
              <a:r>
                <a:rPr lang="fr-FR" sz="1400" b="1" i="1" u="sng" dirty="0" err="1">
                  <a:solidFill>
                    <a:srgbClr val="007400"/>
                  </a:solidFill>
                  <a:latin typeface="inherit"/>
                </a:rPr>
                <a:t>Text</a:t>
              </a:r>
              <a:r>
                <a:rPr lang="fr-FR" sz="1400" b="1" i="1" u="sng" dirty="0">
                  <a:solidFill>
                    <a:srgbClr val="007400"/>
                  </a:solidFill>
                  <a:latin typeface="inherit"/>
                </a:rPr>
                <a:t> Domain:</a:t>
              </a:r>
              <a:r>
                <a:rPr lang="fr-FR" sz="1400" i="1" dirty="0">
                  <a:solidFill>
                    <a:srgbClr val="007400"/>
                  </a:solidFill>
                  <a:latin typeface="inherit"/>
                </a:rPr>
                <a:t> </a:t>
              </a:r>
              <a:r>
                <a:rPr lang="fr-FR" sz="1200" i="1" dirty="0" err="1">
                  <a:solidFill>
                    <a:srgbClr val="007400"/>
                  </a:solidFill>
                  <a:latin typeface="inherit"/>
                </a:rPr>
                <a:t>monapp</a:t>
              </a:r>
              <a:endParaRPr lang="fr-FR" sz="1400" i="1" dirty="0">
                <a:solidFill>
                  <a:srgbClr val="007400"/>
                </a:solidFill>
                <a:latin typeface="inherit"/>
              </a:endParaRPr>
            </a:p>
            <a:p>
              <a:r>
                <a:rPr lang="fr-FR" sz="1400" i="1" dirty="0">
                  <a:solidFill>
                    <a:srgbClr val="007400"/>
                  </a:solidFill>
                  <a:latin typeface="inherit"/>
                </a:rPr>
                <a:t>  </a:t>
              </a:r>
              <a:r>
                <a:rPr lang="fr-FR" sz="1400" b="1" i="1" u="sng" dirty="0">
                  <a:solidFill>
                    <a:srgbClr val="007400"/>
                  </a:solidFill>
                  <a:latin typeface="inherit"/>
                </a:rPr>
                <a:t>Domain </a:t>
              </a:r>
              <a:r>
                <a:rPr lang="fr-FR" sz="1400" b="1" i="1" u="sng" dirty="0" err="1">
                  <a:solidFill>
                    <a:srgbClr val="007400"/>
                  </a:solidFill>
                  <a:latin typeface="inherit"/>
                </a:rPr>
                <a:t>Path</a:t>
              </a:r>
              <a:r>
                <a:rPr lang="fr-FR" sz="1400" b="1" i="1" u="sng" dirty="0">
                  <a:solidFill>
                    <a:srgbClr val="007400"/>
                  </a:solidFill>
                  <a:latin typeface="inherit"/>
                </a:rPr>
                <a:t>:</a:t>
              </a:r>
              <a:r>
                <a:rPr lang="fr-FR" sz="1400" i="1" dirty="0">
                  <a:solidFill>
                    <a:srgbClr val="007400"/>
                  </a:solidFill>
                  <a:latin typeface="inherit"/>
                </a:rPr>
                <a:t> </a:t>
              </a:r>
              <a:r>
                <a:rPr lang="fr-FR" sz="1200" i="1" dirty="0">
                  <a:solidFill>
                    <a:srgbClr val="007400"/>
                  </a:solidFill>
                  <a:latin typeface="inherit"/>
                </a:rPr>
                <a:t>/</a:t>
              </a:r>
              <a:r>
                <a:rPr lang="fr-FR" sz="1200" i="1" dirty="0" err="1">
                  <a:solidFill>
                    <a:srgbClr val="007400"/>
                  </a:solidFill>
                  <a:latin typeface="inherit"/>
                </a:rPr>
                <a:t>languages</a:t>
              </a:r>
              <a:endParaRPr lang="fr-FR" sz="1400" b="0" i="0" dirty="0">
                <a:solidFill>
                  <a:srgbClr val="000000"/>
                </a:solidFill>
                <a:latin typeface="Monaco"/>
              </a:endParaRPr>
            </a:p>
          </p:txBody>
        </p:sp>
      </p:grpSp>
      <p:grpSp>
        <p:nvGrpSpPr>
          <p:cNvPr id="11" name="Groupe 10"/>
          <p:cNvGrpSpPr/>
          <p:nvPr/>
        </p:nvGrpSpPr>
        <p:grpSpPr>
          <a:xfrm>
            <a:off x="9398045" y="1714489"/>
            <a:ext cx="3079751" cy="2066925"/>
            <a:chOff x="7082570" y="3163972"/>
            <a:chExt cx="2309813" cy="2066925"/>
          </a:xfrm>
        </p:grpSpPr>
        <p:pic>
          <p:nvPicPr>
            <p:cNvPr id="12" name="Picture 2" descr="C:\Users\Alex\Desktop\7345610a78ba71a45f37XL.png"/>
            <p:cNvPicPr>
              <a:picLocks noChangeAspect="1" noChangeArrowheads="1"/>
            </p:cNvPicPr>
            <p:nvPr/>
          </p:nvPicPr>
          <p:blipFill>
            <a:blip r:embed="rId2" cstate="print"/>
            <a:srcRect/>
            <a:stretch>
              <a:fillRect/>
            </a:stretch>
          </p:blipFill>
          <p:spPr bwMode="auto">
            <a:xfrm rot="5685244">
              <a:off x="7204014" y="3042528"/>
              <a:ext cx="2066925" cy="2309813"/>
            </a:xfrm>
            <a:prstGeom prst="rect">
              <a:avLst/>
            </a:prstGeom>
            <a:noFill/>
          </p:spPr>
        </p:pic>
        <p:sp>
          <p:nvSpPr>
            <p:cNvPr id="13" name="ZoneTexte 12"/>
            <p:cNvSpPr txBox="1"/>
            <p:nvPr/>
          </p:nvSpPr>
          <p:spPr>
            <a:xfrm>
              <a:off x="7463557" y="3521162"/>
              <a:ext cx="1500198" cy="646331"/>
            </a:xfrm>
            <a:prstGeom prst="rect">
              <a:avLst/>
            </a:prstGeom>
            <a:noFill/>
          </p:spPr>
          <p:txBody>
            <a:bodyPr wrap="square" rtlCol="0">
              <a:spAutoFit/>
            </a:bodyPr>
            <a:lstStyle/>
            <a:p>
              <a:r>
                <a:rPr lang="fr-FR" sz="1800" dirty="0">
                  <a:latin typeface="Permanent Marker" pitchFamily="2" charset="0"/>
                  <a:ea typeface="Permanent Marker" pitchFamily="2" charset="0"/>
                </a:rPr>
                <a:t>      Utilise dans le cours</a:t>
              </a:r>
            </a:p>
          </p:txBody>
        </p:sp>
        <p:sp>
          <p:nvSpPr>
            <p:cNvPr id="14" name="Flèche vers le bas 13"/>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sz="1800"/>
            </a:p>
          </p:txBody>
        </p:sp>
      </p:grpSp>
      <p:pic>
        <p:nvPicPr>
          <p:cNvPr id="15" name="Picture 5" descr="C:\Users\Alex\Desktop\unnamed.png"/>
          <p:cNvPicPr>
            <a:picLocks noChangeAspect="1" noChangeArrowheads="1"/>
          </p:cNvPicPr>
          <p:nvPr/>
        </p:nvPicPr>
        <p:blipFill>
          <a:blip r:embed="rId5"/>
          <a:srcRect/>
          <a:stretch>
            <a:fillRect/>
          </a:stretch>
        </p:blipFill>
        <p:spPr bwMode="auto">
          <a:xfrm>
            <a:off x="7429509" y="3571876"/>
            <a:ext cx="3810000" cy="2857500"/>
          </a:xfrm>
          <a:prstGeom prst="rect">
            <a:avLst/>
          </a:prstGeom>
          <a:noFill/>
        </p:spPr>
      </p:pic>
      <p:pic>
        <p:nvPicPr>
          <p:cNvPr id="16" name="Picture 2" descr="C:\Users\Alex\Desktop\6a017d3e74d693970c01b8d2a04749970c.png"/>
          <p:cNvPicPr>
            <a:picLocks noChangeAspect="1" noChangeArrowheads="1"/>
          </p:cNvPicPr>
          <p:nvPr/>
        </p:nvPicPr>
        <p:blipFill>
          <a:blip r:embed="rId6" cstate="print"/>
          <a:srcRect/>
          <a:stretch>
            <a:fillRect/>
          </a:stretch>
        </p:blipFill>
        <p:spPr bwMode="auto">
          <a:xfrm>
            <a:off x="-11" y="857233"/>
            <a:ext cx="2571736" cy="3428981"/>
          </a:xfrm>
          <a:prstGeom prst="rect">
            <a:avLst/>
          </a:prstGeom>
          <a:noFill/>
        </p:spPr>
      </p:pic>
    </p:spTree>
    <p:extLst>
      <p:ext uri="{BB962C8B-B14F-4D97-AF65-F5344CB8AC3E}">
        <p14:creationId xmlns:p14="http://schemas.microsoft.com/office/powerpoint/2010/main" val="34609843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2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18B6E444-548B-4900-A79E-AE4788FD478A}"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67F0B0E-885F-4CAC-AE39-A1877A0B0391}" type="slidenum">
              <a:rPr lang="fr-FR" smtClean="0"/>
              <a:t>‹N°›</a:t>
            </a:fld>
            <a:endParaRPr lang="fr-FR"/>
          </a:p>
        </p:txBody>
      </p:sp>
      <p:pic>
        <p:nvPicPr>
          <p:cNvPr id="6" name="Picture 2" descr="C:\Users\Alex\Desktop\Post-it-note-transparent.png"/>
          <p:cNvPicPr>
            <a:picLocks noChangeAspect="1" noChangeArrowheads="1"/>
          </p:cNvPicPr>
          <p:nvPr/>
        </p:nvPicPr>
        <p:blipFill>
          <a:blip r:embed="rId2" cstate="print"/>
          <a:srcRect/>
          <a:stretch>
            <a:fillRect/>
          </a:stretch>
        </p:blipFill>
        <p:spPr bwMode="auto">
          <a:xfrm>
            <a:off x="9334523" y="1071546"/>
            <a:ext cx="2571768" cy="1596267"/>
          </a:xfrm>
          <a:prstGeom prst="rect">
            <a:avLst/>
          </a:prstGeom>
          <a:noFill/>
        </p:spPr>
      </p:pic>
      <p:pic>
        <p:nvPicPr>
          <p:cNvPr id="7" name="Picture 2"/>
          <p:cNvPicPr>
            <a:picLocks noChangeAspect="1" noChangeArrowheads="1"/>
          </p:cNvPicPr>
          <p:nvPr/>
        </p:nvPicPr>
        <p:blipFill>
          <a:blip r:embed="rId3" cstate="print"/>
          <a:srcRect/>
          <a:stretch>
            <a:fillRect/>
          </a:stretch>
        </p:blipFill>
        <p:spPr bwMode="auto">
          <a:xfrm>
            <a:off x="9334523" y="2571745"/>
            <a:ext cx="2571768" cy="2012085"/>
          </a:xfrm>
          <a:prstGeom prst="rect">
            <a:avLst/>
          </a:prstGeom>
          <a:noFill/>
          <a:ln w="9525">
            <a:noFill/>
            <a:miter lim="800000"/>
            <a:headEnd/>
            <a:tailEnd/>
          </a:ln>
          <a:effectLst/>
        </p:spPr>
      </p:pic>
      <p:pic>
        <p:nvPicPr>
          <p:cNvPr id="8" name="Picture 3"/>
          <p:cNvPicPr>
            <a:picLocks noChangeAspect="1" noChangeArrowheads="1"/>
          </p:cNvPicPr>
          <p:nvPr/>
        </p:nvPicPr>
        <p:blipFill>
          <a:blip r:embed="rId4" cstate="print"/>
          <a:srcRect/>
          <a:stretch>
            <a:fillRect/>
          </a:stretch>
        </p:blipFill>
        <p:spPr bwMode="auto">
          <a:xfrm>
            <a:off x="9620275" y="4643447"/>
            <a:ext cx="2197091" cy="1718947"/>
          </a:xfrm>
          <a:prstGeom prst="rect">
            <a:avLst/>
          </a:prstGeom>
          <a:noFill/>
          <a:ln w="9525">
            <a:noFill/>
            <a:miter lim="800000"/>
            <a:headEnd/>
            <a:tailEnd/>
          </a:ln>
          <a:effectLst/>
        </p:spPr>
      </p:pic>
      <p:grpSp>
        <p:nvGrpSpPr>
          <p:cNvPr id="9" name="Groupe 8"/>
          <p:cNvGrpSpPr/>
          <p:nvPr/>
        </p:nvGrpSpPr>
        <p:grpSpPr>
          <a:xfrm>
            <a:off x="2381224" y="357166"/>
            <a:ext cx="4667283" cy="3069088"/>
            <a:chOff x="4071934" y="3357562"/>
            <a:chExt cx="3500462" cy="3069088"/>
          </a:xfrm>
        </p:grpSpPr>
        <p:pic>
          <p:nvPicPr>
            <p:cNvPr id="10" name="Picture 1" descr="C:\Users\Alex\Desktop\iStock_000004611428XSmall-stickynote.png"/>
            <p:cNvPicPr>
              <a:picLocks noChangeAspect="1" noChangeArrowheads="1"/>
            </p:cNvPicPr>
            <p:nvPr/>
          </p:nvPicPr>
          <p:blipFill>
            <a:blip r:embed="rId5"/>
            <a:srcRect/>
            <a:stretch>
              <a:fillRect/>
            </a:stretch>
          </p:blipFill>
          <p:spPr bwMode="auto">
            <a:xfrm>
              <a:off x="4071934" y="3357562"/>
              <a:ext cx="3500462" cy="3069088"/>
            </a:xfrm>
            <a:prstGeom prst="rect">
              <a:avLst/>
            </a:prstGeom>
            <a:noFill/>
          </p:spPr>
        </p:pic>
        <p:sp>
          <p:nvSpPr>
            <p:cNvPr id="11" name="ZoneTexte 10"/>
            <p:cNvSpPr txBox="1"/>
            <p:nvPr/>
          </p:nvSpPr>
          <p:spPr>
            <a:xfrm rot="21136573">
              <a:off x="5117395" y="4285226"/>
              <a:ext cx="1940112" cy="1200329"/>
            </a:xfrm>
            <a:prstGeom prst="rect">
              <a:avLst/>
            </a:prstGeom>
            <a:noFill/>
          </p:spPr>
          <p:txBody>
            <a:bodyPr wrap="square" rtlCol="0">
              <a:spAutoFit/>
            </a:bodyPr>
            <a:lstStyle/>
            <a:p>
              <a:pPr algn="ctr"/>
              <a:r>
                <a:rPr lang="fr-FR" sz="1200" b="1" u="sng" dirty="0">
                  <a:latin typeface="Permanent Marker" pitchFamily="2" charset="0"/>
                  <a:ea typeface="Permanent Marker" pitchFamily="2" charset="0"/>
                </a:rPr>
                <a:t>Pour avoir plusieurs versions</a:t>
              </a:r>
              <a:endParaRPr lang="fr-FR" sz="1200" b="1" i="1" u="sng" dirty="0">
                <a:solidFill>
                  <a:srgbClr val="007400"/>
                </a:solidFill>
                <a:latin typeface="Permanent Marker" pitchFamily="2" charset="0"/>
                <a:ea typeface="Permanent Marker" pitchFamily="2" charset="0"/>
              </a:endParaRPr>
            </a:p>
            <a:p>
              <a:pPr algn="ctr"/>
              <a:endParaRPr lang="fr-FR" sz="1200" b="1" i="1" u="sng" dirty="0">
                <a:solidFill>
                  <a:srgbClr val="007400"/>
                </a:solidFill>
                <a:latin typeface="Permanent Marker" pitchFamily="2" charset="0"/>
                <a:ea typeface="Permanent Marker" pitchFamily="2" charset="0"/>
              </a:endParaRPr>
            </a:p>
            <a:p>
              <a:pPr algn="ctr"/>
              <a:r>
                <a:rPr lang="fr-FR" sz="1200" b="1" i="1" u="sng" dirty="0">
                  <a:solidFill>
                    <a:srgbClr val="007400"/>
                  </a:solidFill>
                  <a:latin typeface="Permanent Marker" pitchFamily="2" charset="0"/>
                  <a:ea typeface="Permanent Marker" pitchFamily="2" charset="0"/>
                </a:rPr>
                <a:t>Un répertoire pour chaque</a:t>
              </a:r>
            </a:p>
            <a:p>
              <a:pPr algn="ctr"/>
              <a:endParaRPr lang="fr-FR" sz="1200" b="1" i="1" u="sng" dirty="0">
                <a:solidFill>
                  <a:srgbClr val="007400"/>
                </a:solidFill>
                <a:latin typeface="Permanent Marker" pitchFamily="2" charset="0"/>
                <a:ea typeface="Permanent Marker" pitchFamily="2" charset="0"/>
              </a:endParaRPr>
            </a:p>
            <a:p>
              <a:pPr algn="ctr"/>
              <a:r>
                <a:rPr lang="fr-FR" sz="1200" b="1" i="1" u="sng" dirty="0" err="1">
                  <a:solidFill>
                    <a:srgbClr val="007400"/>
                  </a:solidFill>
                  <a:latin typeface="Permanent Marker" pitchFamily="2" charset="0"/>
                  <a:ea typeface="Permanent Marker" pitchFamily="2" charset="0"/>
                </a:rPr>
                <a:t>Prefixe</a:t>
              </a:r>
              <a:r>
                <a:rPr lang="fr-FR" sz="1200" b="1" i="1" u="sng" dirty="0">
                  <a:solidFill>
                    <a:srgbClr val="007400"/>
                  </a:solidFill>
                  <a:latin typeface="Permanent Marker" pitchFamily="2" charset="0"/>
                  <a:ea typeface="Permanent Marker" pitchFamily="2" charset="0"/>
                </a:rPr>
                <a:t> de SQL différent pour chacune</a:t>
              </a:r>
            </a:p>
          </p:txBody>
        </p:sp>
      </p:grpSp>
      <p:pic>
        <p:nvPicPr>
          <p:cNvPr id="12" name="Picture 4"/>
          <p:cNvPicPr>
            <a:picLocks noChangeAspect="1" noChangeArrowheads="1"/>
          </p:cNvPicPr>
          <p:nvPr/>
        </p:nvPicPr>
        <p:blipFill>
          <a:blip r:embed="rId6"/>
          <a:srcRect/>
          <a:stretch>
            <a:fillRect/>
          </a:stretch>
        </p:blipFill>
        <p:spPr bwMode="auto">
          <a:xfrm>
            <a:off x="0" y="4286256"/>
            <a:ext cx="3810000" cy="2857500"/>
          </a:xfrm>
          <a:prstGeom prst="rect">
            <a:avLst/>
          </a:prstGeom>
          <a:noFill/>
          <a:ln w="9525">
            <a:noFill/>
            <a:miter lim="800000"/>
            <a:headEnd/>
            <a:tailEnd/>
          </a:ln>
          <a:effectLst/>
        </p:spPr>
      </p:pic>
      <p:pic>
        <p:nvPicPr>
          <p:cNvPr id="13" name="Picture 5" descr="C:\Users\Alex\Desktop\iStock_000004611428XSmall-stickynote4.png"/>
          <p:cNvPicPr>
            <a:picLocks noChangeAspect="1" noChangeArrowheads="1"/>
          </p:cNvPicPr>
          <p:nvPr/>
        </p:nvPicPr>
        <p:blipFill>
          <a:blip r:embed="rId7"/>
          <a:srcRect/>
          <a:stretch>
            <a:fillRect/>
          </a:stretch>
        </p:blipFill>
        <p:spPr bwMode="auto">
          <a:xfrm>
            <a:off x="1" y="2214555"/>
            <a:ext cx="3344356" cy="2558923"/>
          </a:xfrm>
          <a:prstGeom prst="rect">
            <a:avLst/>
          </a:prstGeom>
          <a:noFill/>
        </p:spPr>
      </p:pic>
      <p:pic>
        <p:nvPicPr>
          <p:cNvPr id="14" name="Picture 6" descr="C:\Users\Alex\Desktop\iStock_000004611428XSmall-stickynote5.png"/>
          <p:cNvPicPr>
            <a:picLocks noChangeAspect="1" noChangeArrowheads="1"/>
          </p:cNvPicPr>
          <p:nvPr/>
        </p:nvPicPr>
        <p:blipFill>
          <a:blip r:embed="rId8"/>
          <a:srcRect/>
          <a:stretch>
            <a:fillRect/>
          </a:stretch>
        </p:blipFill>
        <p:spPr bwMode="auto">
          <a:xfrm>
            <a:off x="-285794" y="285728"/>
            <a:ext cx="3249105" cy="2486042"/>
          </a:xfrm>
          <a:prstGeom prst="rect">
            <a:avLst/>
          </a:prstGeom>
          <a:noFill/>
        </p:spPr>
      </p:pic>
    </p:spTree>
    <p:extLst>
      <p:ext uri="{BB962C8B-B14F-4D97-AF65-F5344CB8AC3E}">
        <p14:creationId xmlns:p14="http://schemas.microsoft.com/office/powerpoint/2010/main" val="4102531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re">
    <p:spTree>
      <p:nvGrpSpPr>
        <p:cNvPr id="1" name=""/>
        <p:cNvGrpSpPr/>
        <p:nvPr/>
      </p:nvGrpSpPr>
      <p:grpSpPr>
        <a:xfrm>
          <a:off x="0" y="0"/>
          <a:ext cx="0" cy="0"/>
          <a:chOff x="0" y="0"/>
          <a:chExt cx="0" cy="0"/>
        </a:xfrm>
      </p:grpSpPr>
      <p:sp>
        <p:nvSpPr>
          <p:cNvPr id="3" name="Sous-titre 2"/>
          <p:cNvSpPr>
            <a:spLocks noGrp="1"/>
          </p:cNvSpPr>
          <p:nvPr>
            <p:ph type="subTitle" idx="1"/>
          </p:nvPr>
        </p:nvSpPr>
        <p:spPr>
          <a:xfrm>
            <a:off x="-43" y="5857892"/>
            <a:ext cx="12192043" cy="642942"/>
          </a:xfrm>
          <a:noFill/>
          <a:ln>
            <a:noFill/>
          </a:ln>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567F0B0E-885F-4CAC-AE39-A1877A0B0391}" type="slidenum">
              <a:rPr lang="fr-FR" smtClean="0"/>
              <a:t>‹N°›</a:t>
            </a:fld>
            <a:endParaRPr lang="fr-FR"/>
          </a:p>
        </p:txBody>
      </p:sp>
      <p:sp>
        <p:nvSpPr>
          <p:cNvPr id="2" name="Titre 1"/>
          <p:cNvSpPr>
            <a:spLocks noGrp="1"/>
          </p:cNvSpPr>
          <p:nvPr>
            <p:ph type="ctrTitle"/>
          </p:nvPr>
        </p:nvSpPr>
        <p:spPr>
          <a:xfrm>
            <a:off x="0" y="5143513"/>
            <a:ext cx="12192000" cy="755645"/>
          </a:xfrm>
        </p:spPr>
        <p:style>
          <a:lnRef idx="0">
            <a:schemeClr val="accent2"/>
          </a:lnRef>
          <a:fillRef idx="3">
            <a:schemeClr val="accent2"/>
          </a:fillRef>
          <a:effectRef idx="3">
            <a:schemeClr val="accent2"/>
          </a:effectRef>
          <a:fontRef idx="none"/>
        </p:style>
        <p:txBody>
          <a:bodyPr>
            <a:normAutofit/>
          </a:bodyPr>
          <a:lstStyle>
            <a:lvl1pPr>
              <a:defRPr sz="4000">
                <a:solidFill>
                  <a:schemeClr val="bg1"/>
                </a:solidFill>
              </a:defRPr>
            </a:lvl1pPr>
          </a:lstStyle>
          <a:p>
            <a:r>
              <a:rPr lang="fr-FR"/>
              <a:t>Modifiez le style du titre</a:t>
            </a:r>
            <a:endParaRPr lang="fr-FR" dirty="0"/>
          </a:p>
        </p:txBody>
      </p:sp>
      <p:pic>
        <p:nvPicPr>
          <p:cNvPr id="9" name="Image 8">
            <a:extLst>
              <a:ext uri="{FF2B5EF4-FFF2-40B4-BE49-F238E27FC236}">
                <a16:creationId xmlns:a16="http://schemas.microsoft.com/office/drawing/2014/main" xmlns="" id="{D88343EC-4F94-4C4C-8214-BB6FECE1E4C5}"/>
              </a:ext>
            </a:extLst>
          </p:cNvPr>
          <p:cNvPicPr>
            <a:picLocks noChangeAspect="1"/>
          </p:cNvPicPr>
          <p:nvPr/>
        </p:nvPicPr>
        <p:blipFill>
          <a:blip r:embed="rId2"/>
          <a:stretch>
            <a:fillRect/>
          </a:stretch>
        </p:blipFill>
        <p:spPr>
          <a:xfrm>
            <a:off x="4070329" y="564630"/>
            <a:ext cx="4051300" cy="3800475"/>
          </a:xfrm>
          <a:prstGeom prst="rect">
            <a:avLst/>
          </a:prstGeom>
        </p:spPr>
      </p:pic>
      <p:pic>
        <p:nvPicPr>
          <p:cNvPr id="7" name="Image 6">
            <a:extLst>
              <a:ext uri="{FF2B5EF4-FFF2-40B4-BE49-F238E27FC236}">
                <a16:creationId xmlns:a16="http://schemas.microsoft.com/office/drawing/2014/main" xmlns="" id="{FE66D56C-C51F-4585-8A34-BC45CB16F8CC}"/>
              </a:ext>
            </a:extLst>
          </p:cNvPr>
          <p:cNvPicPr>
            <a:picLocks noChangeAspect="1"/>
          </p:cNvPicPr>
          <p:nvPr/>
        </p:nvPicPr>
        <p:blipFill>
          <a:blip r:embed="rId2"/>
          <a:stretch>
            <a:fillRect/>
          </a:stretch>
        </p:blipFill>
        <p:spPr>
          <a:xfrm>
            <a:off x="4070329" y="564630"/>
            <a:ext cx="4051300" cy="3800475"/>
          </a:xfrm>
          <a:prstGeom prst="rect">
            <a:avLst/>
          </a:prstGeom>
        </p:spPr>
      </p:pic>
    </p:spTree>
    <p:extLst>
      <p:ext uri="{BB962C8B-B14F-4D97-AF65-F5344CB8AC3E}">
        <p14:creationId xmlns:p14="http://schemas.microsoft.com/office/powerpoint/2010/main" val="251440093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1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18B6E444-548B-4900-A79E-AE4788FD478A}"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133952558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1_Case Stu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JM"/>
          </a:p>
        </p:txBody>
      </p:sp>
      <p:sp>
        <p:nvSpPr>
          <p:cNvPr id="9" name="Content Placeholder 8"/>
          <p:cNvSpPr>
            <a:spLocks noGrp="1"/>
          </p:cNvSpPr>
          <p:nvPr>
            <p:ph sz="quarter" idx="13"/>
          </p:nvPr>
        </p:nvSpPr>
        <p:spPr>
          <a:xfrm>
            <a:off x="609600" y="1219200"/>
            <a:ext cx="10668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r>
              <a:rPr lang="fr-FR"/>
              <a:t>Cliquez pour modifier les styles du texte du masque</a:t>
            </a:r>
          </a:p>
        </p:txBody>
      </p:sp>
      <p:sp>
        <p:nvSpPr>
          <p:cNvPr id="11" name="Picture Placeholder 10"/>
          <p:cNvSpPr>
            <a:spLocks noGrp="1"/>
          </p:cNvSpPr>
          <p:nvPr>
            <p:ph type="pic" sz="quarter" idx="14"/>
          </p:nvPr>
        </p:nvSpPr>
        <p:spPr>
          <a:xfrm>
            <a:off x="812797" y="2209800"/>
            <a:ext cx="5913120" cy="3246120"/>
          </a:xfrm>
          <a:ln w="57150" cap="sq">
            <a:solidFill>
              <a:schemeClr val="bg1"/>
            </a:solidFill>
            <a:miter lim="800000"/>
          </a:ln>
          <a:effectLst>
            <a:outerShdw blurRad="63500" sx="101000" sy="101000" algn="ctr" rotWithShape="0">
              <a:prstClr val="black">
                <a:alpha val="40000"/>
              </a:prstClr>
            </a:outerShdw>
          </a:effectLst>
        </p:spPr>
        <p:txBody>
          <a:bodyPr rtlCol="0">
            <a:normAutofit/>
          </a:bodyPr>
          <a:lstStyle>
            <a:lvl1pPr marL="0" indent="0">
              <a:buFontTx/>
              <a:buNone/>
              <a:defRPr sz="2000"/>
            </a:lvl1pPr>
          </a:lstStyle>
          <a:p>
            <a:pPr lvl="0"/>
            <a:r>
              <a:rPr lang="fr-FR" noProof="0"/>
              <a:t>Cliquez sur l'icône pour ajouter une image</a:t>
            </a:r>
            <a:endParaRPr lang="en-JM" noProof="0"/>
          </a:p>
        </p:txBody>
      </p:sp>
      <p:sp>
        <p:nvSpPr>
          <p:cNvPr id="18" name="Content Placeholder 17"/>
          <p:cNvSpPr>
            <a:spLocks noGrp="1"/>
          </p:cNvSpPr>
          <p:nvPr>
            <p:ph sz="quarter" idx="15"/>
          </p:nvPr>
        </p:nvSpPr>
        <p:spPr>
          <a:xfrm>
            <a:off x="7213600" y="3276600"/>
            <a:ext cx="3149600" cy="1447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19" name="Content Placeholder 17"/>
          <p:cNvSpPr>
            <a:spLocks noGrp="1"/>
          </p:cNvSpPr>
          <p:nvPr>
            <p:ph sz="quarter" idx="16"/>
          </p:nvPr>
        </p:nvSpPr>
        <p:spPr>
          <a:xfrm>
            <a:off x="7213600" y="2362200"/>
            <a:ext cx="3149600" cy="685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20" name="Content Placeholder 17"/>
          <p:cNvSpPr>
            <a:spLocks noGrp="1"/>
          </p:cNvSpPr>
          <p:nvPr>
            <p:ph sz="quarter" idx="17"/>
          </p:nvPr>
        </p:nvSpPr>
        <p:spPr>
          <a:xfrm>
            <a:off x="7213600" y="4876800"/>
            <a:ext cx="3149600" cy="5334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8" name="Date Placeholder 33"/>
          <p:cNvSpPr>
            <a:spLocks noGrp="1"/>
          </p:cNvSpPr>
          <p:nvPr>
            <p:ph type="dt" sz="half" idx="18"/>
          </p:nvPr>
        </p:nvSpPr>
        <p:spPr/>
        <p:txBody>
          <a:bodyPr/>
          <a:lstStyle>
            <a:lvl1pPr>
              <a:defRPr/>
            </a:lvl1pPr>
          </a:lstStyle>
          <a:p>
            <a:fld id="{18B6E444-548B-4900-A79E-AE4788FD478A}" type="datetimeFigureOut">
              <a:rPr lang="fr-FR" smtClean="0"/>
              <a:t>11/09/2023</a:t>
            </a:fld>
            <a:endParaRPr lang="fr-FR"/>
          </a:p>
        </p:txBody>
      </p:sp>
      <p:sp>
        <p:nvSpPr>
          <p:cNvPr id="10" name="Slide Number Placeholder 34"/>
          <p:cNvSpPr>
            <a:spLocks noGrp="1"/>
          </p:cNvSpPr>
          <p:nvPr>
            <p:ph type="sldNum" sz="quarter" idx="19"/>
          </p:nvPr>
        </p:nvSpPr>
        <p:spPr/>
        <p:txBody>
          <a:bodyPr/>
          <a:lstStyle>
            <a:lvl1pPr>
              <a:defRPr/>
            </a:lvl1pPr>
          </a:lstStyle>
          <a:p>
            <a:fld id="{567F0B0E-885F-4CAC-AE39-A1877A0B0391}" type="slidenum">
              <a:rPr lang="fr-FR" smtClean="0"/>
              <a:t>‹N°›</a:t>
            </a:fld>
            <a:endParaRPr lang="fr-FR"/>
          </a:p>
        </p:txBody>
      </p:sp>
      <p:sp>
        <p:nvSpPr>
          <p:cNvPr id="12" name="Footer Placeholder 35"/>
          <p:cNvSpPr>
            <a:spLocks noGrp="1"/>
          </p:cNvSpPr>
          <p:nvPr>
            <p:ph type="ftr" sz="quarter" idx="20"/>
          </p:nvPr>
        </p:nvSpPr>
        <p:spPr/>
        <p:txBody>
          <a:bodyPr/>
          <a:lstStyle>
            <a:lvl1pPr>
              <a:defRPr/>
            </a:lvl1pPr>
          </a:lstStyle>
          <a:p>
            <a:endParaRPr lang="fr-FR"/>
          </a:p>
        </p:txBody>
      </p:sp>
    </p:spTree>
    <p:extLst>
      <p:ext uri="{BB962C8B-B14F-4D97-AF65-F5344CB8AC3E}">
        <p14:creationId xmlns:p14="http://schemas.microsoft.com/office/powerpoint/2010/main" val="166071912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1_Something About US (2)">
    <p:spTree>
      <p:nvGrpSpPr>
        <p:cNvPr id="1" name=""/>
        <p:cNvGrpSpPr/>
        <p:nvPr/>
      </p:nvGrpSpPr>
      <p:grpSpPr>
        <a:xfrm>
          <a:off x="0" y="0"/>
          <a:ext cx="0" cy="0"/>
          <a:chOff x="0" y="0"/>
          <a:chExt cx="0" cy="0"/>
        </a:xfrm>
      </p:grpSpPr>
      <p:sp>
        <p:nvSpPr>
          <p:cNvPr id="6" name="Ellipse 98"/>
          <p:cNvSpPr/>
          <p:nvPr/>
        </p:nvSpPr>
        <p:spPr bwMode="auto">
          <a:xfrm>
            <a:off x="914400" y="53340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
        <p:nvSpPr>
          <p:cNvPr id="7" name="Ellipse 98"/>
          <p:cNvSpPr/>
          <p:nvPr/>
        </p:nvSpPr>
        <p:spPr bwMode="auto">
          <a:xfrm>
            <a:off x="914400" y="52578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
        <p:nvSpPr>
          <p:cNvPr id="2" name="Title 1"/>
          <p:cNvSpPr>
            <a:spLocks noGrp="1"/>
          </p:cNvSpPr>
          <p:nvPr>
            <p:ph type="title"/>
          </p:nvPr>
        </p:nvSpPr>
        <p:spPr/>
        <p:txBody>
          <a:bodyPr/>
          <a:lstStyle/>
          <a:p>
            <a:r>
              <a:rPr lang="fr-FR"/>
              <a:t>Modifiez le style du titre</a:t>
            </a:r>
            <a:endParaRPr lang="en-JM"/>
          </a:p>
        </p:txBody>
      </p:sp>
      <p:sp>
        <p:nvSpPr>
          <p:cNvPr id="4" name="Content Placeholder 3"/>
          <p:cNvSpPr>
            <a:spLocks noGrp="1"/>
          </p:cNvSpPr>
          <p:nvPr>
            <p:ph sz="half" idx="2" hasCustomPrompt="1"/>
          </p:nvPr>
        </p:nvSpPr>
        <p:spPr>
          <a:xfrm>
            <a:off x="6400800" y="2378968"/>
            <a:ext cx="5181600" cy="3354288"/>
          </a:xfrm>
        </p:spPr>
        <p:txBody>
          <a:bodyPr>
            <a:normAutofit/>
          </a:bodyPr>
          <a:lstStyle>
            <a:lvl1pPr marL="179388" indent="-179388">
              <a:defRPr sz="1600"/>
            </a:lvl1pPr>
            <a:lvl2pPr marL="358775" indent="-192088">
              <a:defRPr sz="1600"/>
            </a:lvl2pPr>
            <a:lvl3pPr marL="538163" indent="-161925">
              <a:defRPr sz="1600"/>
            </a:lvl3pPr>
            <a:lvl4pPr marL="803275" indent="-228600">
              <a:defRPr sz="1600"/>
            </a:lvl4pPr>
            <a:lvl5pPr marL="982663" indent="-228600">
              <a:defRPr sz="1600"/>
            </a:lvl5pPr>
            <a:lvl6pPr marL="1076325" indent="-228600">
              <a:defRPr sz="1800"/>
            </a:lvl6pPr>
            <a:lvl7pPr marL="1255713" indent="-228600">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9" name="Content Placeholder 8"/>
          <p:cNvSpPr>
            <a:spLocks noGrp="1"/>
          </p:cNvSpPr>
          <p:nvPr>
            <p:ph sz="quarter" idx="13"/>
          </p:nvPr>
        </p:nvSpPr>
        <p:spPr>
          <a:xfrm>
            <a:off x="609600" y="1219200"/>
            <a:ext cx="10668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r>
              <a:rPr lang="fr-FR"/>
              <a:t>Cliquez pour modifier les styles du texte du masque</a:t>
            </a:r>
          </a:p>
        </p:txBody>
      </p:sp>
      <p:sp>
        <p:nvSpPr>
          <p:cNvPr id="11" name="Picture Placeholder 10"/>
          <p:cNvSpPr>
            <a:spLocks noGrp="1"/>
          </p:cNvSpPr>
          <p:nvPr>
            <p:ph type="pic" sz="quarter" idx="14"/>
          </p:nvPr>
        </p:nvSpPr>
        <p:spPr>
          <a:xfrm>
            <a:off x="812800" y="2514600"/>
            <a:ext cx="5181600" cy="2914650"/>
          </a:xfrm>
          <a:ln w="57150" cap="sq">
            <a:solidFill>
              <a:schemeClr val="bg1"/>
            </a:solidFill>
            <a:miter lim="800000"/>
          </a:ln>
          <a:effectLst>
            <a:outerShdw blurRad="63500" algn="ctr" rotWithShape="0">
              <a:prstClr val="black">
                <a:alpha val="40000"/>
              </a:prstClr>
            </a:outerShdw>
          </a:effectLst>
        </p:spPr>
        <p:txBody>
          <a:bodyPr rtlCol="0">
            <a:normAutofit/>
          </a:bodyPr>
          <a:lstStyle>
            <a:lvl1pPr marL="0" indent="0">
              <a:buFontTx/>
              <a:buNone/>
              <a:defRPr sz="2000"/>
            </a:lvl1pPr>
          </a:lstStyle>
          <a:p>
            <a:pPr lvl="0"/>
            <a:r>
              <a:rPr lang="fr-FR" noProof="0"/>
              <a:t>Cliquez sur l'icône pour ajouter une image</a:t>
            </a:r>
            <a:endParaRPr lang="en-JM" noProof="0"/>
          </a:p>
        </p:txBody>
      </p:sp>
      <p:sp>
        <p:nvSpPr>
          <p:cNvPr id="8" name="Date Placeholder 29"/>
          <p:cNvSpPr>
            <a:spLocks noGrp="1"/>
          </p:cNvSpPr>
          <p:nvPr>
            <p:ph type="dt" sz="half" idx="15"/>
          </p:nvPr>
        </p:nvSpPr>
        <p:spPr/>
        <p:txBody>
          <a:bodyPr/>
          <a:lstStyle>
            <a:lvl1pPr>
              <a:defRPr/>
            </a:lvl1pPr>
          </a:lstStyle>
          <a:p>
            <a:fld id="{18B6E444-548B-4900-A79E-AE4788FD478A}" type="datetimeFigureOut">
              <a:rPr lang="fr-FR" smtClean="0"/>
              <a:t>11/09/2023</a:t>
            </a:fld>
            <a:endParaRPr lang="fr-FR"/>
          </a:p>
        </p:txBody>
      </p:sp>
      <p:sp>
        <p:nvSpPr>
          <p:cNvPr id="10" name="Slide Number Placeholder 30"/>
          <p:cNvSpPr>
            <a:spLocks noGrp="1"/>
          </p:cNvSpPr>
          <p:nvPr>
            <p:ph type="sldNum" sz="quarter" idx="16"/>
          </p:nvPr>
        </p:nvSpPr>
        <p:spPr/>
        <p:txBody>
          <a:bodyPr/>
          <a:lstStyle>
            <a:lvl1pPr>
              <a:defRPr/>
            </a:lvl1pPr>
          </a:lstStyle>
          <a:p>
            <a:fld id="{567F0B0E-885F-4CAC-AE39-A1877A0B0391}" type="slidenum">
              <a:rPr lang="fr-FR" smtClean="0"/>
              <a:t>‹N°›</a:t>
            </a:fld>
            <a:endParaRPr lang="fr-FR"/>
          </a:p>
        </p:txBody>
      </p:sp>
      <p:sp>
        <p:nvSpPr>
          <p:cNvPr id="12" name="Footer Placeholder 31"/>
          <p:cNvSpPr>
            <a:spLocks noGrp="1"/>
          </p:cNvSpPr>
          <p:nvPr>
            <p:ph type="ftr" sz="quarter" idx="17"/>
          </p:nvPr>
        </p:nvSpPr>
        <p:spPr/>
        <p:txBody>
          <a:bodyPr/>
          <a:lstStyle>
            <a:lvl1pPr>
              <a:defRPr/>
            </a:lvl1pPr>
          </a:lstStyle>
          <a:p>
            <a:endParaRPr lang="fr-FR"/>
          </a:p>
        </p:txBody>
      </p:sp>
      <p:sp>
        <p:nvSpPr>
          <p:cNvPr id="13" name="Ellipse 98">
            <a:extLst>
              <a:ext uri="{FF2B5EF4-FFF2-40B4-BE49-F238E27FC236}">
                <a16:creationId xmlns:a16="http://schemas.microsoft.com/office/drawing/2014/main" xmlns="" id="{1AFF8F84-DCB6-4CD4-8A6B-39467D1273DE}"/>
              </a:ext>
            </a:extLst>
          </p:cNvPr>
          <p:cNvSpPr/>
          <p:nvPr/>
        </p:nvSpPr>
        <p:spPr bwMode="auto">
          <a:xfrm>
            <a:off x="914400" y="53340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
        <p:nvSpPr>
          <p:cNvPr id="14" name="Ellipse 98">
            <a:extLst>
              <a:ext uri="{FF2B5EF4-FFF2-40B4-BE49-F238E27FC236}">
                <a16:creationId xmlns:a16="http://schemas.microsoft.com/office/drawing/2014/main" xmlns="" id="{BA712C67-EBAE-4BEE-804D-923354461203}"/>
              </a:ext>
            </a:extLst>
          </p:cNvPr>
          <p:cNvSpPr/>
          <p:nvPr/>
        </p:nvSpPr>
        <p:spPr bwMode="auto">
          <a:xfrm>
            <a:off x="914400" y="52578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Tree>
    <p:extLst>
      <p:ext uri="{BB962C8B-B14F-4D97-AF65-F5344CB8AC3E}">
        <p14:creationId xmlns:p14="http://schemas.microsoft.com/office/powerpoint/2010/main" val="63777440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Titre GRAPH">
    <p:spTree>
      <p:nvGrpSpPr>
        <p:cNvPr id="1" name=""/>
        <p:cNvGrpSpPr/>
        <p:nvPr/>
      </p:nvGrpSpPr>
      <p:grpSpPr>
        <a:xfrm>
          <a:off x="0" y="0"/>
          <a:ext cx="0" cy="0"/>
          <a:chOff x="0" y="0"/>
          <a:chExt cx="0" cy="0"/>
        </a:xfrm>
      </p:grpSpPr>
      <p:sp>
        <p:nvSpPr>
          <p:cNvPr id="3" name="Sous-titre 2"/>
          <p:cNvSpPr>
            <a:spLocks noGrp="1"/>
          </p:cNvSpPr>
          <p:nvPr>
            <p:ph type="subTitle" idx="1"/>
          </p:nvPr>
        </p:nvSpPr>
        <p:spPr>
          <a:xfrm rot="20916814">
            <a:off x="3810943" y="1715653"/>
            <a:ext cx="8563453"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3A3ADB01-1B25-41CA-A328-3B8EAAEFC432}" type="slidenum">
              <a:rPr lang="fr-FR" smtClean="0"/>
              <a:t>‹N°›</a:t>
            </a:fld>
            <a:endParaRPr lang="fr-FR"/>
          </a:p>
        </p:txBody>
      </p:sp>
      <p:sp>
        <p:nvSpPr>
          <p:cNvPr id="2" name="Titre 1"/>
          <p:cNvSpPr>
            <a:spLocks noGrp="1"/>
          </p:cNvSpPr>
          <p:nvPr>
            <p:ph type="ctrTitle" hasCustomPrompt="1"/>
          </p:nvPr>
        </p:nvSpPr>
        <p:spPr>
          <a:xfrm>
            <a:off x="0" y="4929199"/>
            <a:ext cx="12192000" cy="755645"/>
          </a:xfrm>
        </p:spPr>
        <p:style>
          <a:lnRef idx="0">
            <a:schemeClr val="accent2"/>
          </a:lnRef>
          <a:fillRef idx="3">
            <a:schemeClr val="accent2"/>
          </a:fillRef>
          <a:effectRef idx="3">
            <a:schemeClr val="accent2"/>
          </a:effectRef>
          <a:fontRef idx="none"/>
        </p:style>
        <p:txBody>
          <a:bodyPr>
            <a:normAutofit/>
          </a:bodyPr>
          <a:lstStyle>
            <a:lvl1pPr>
              <a:defRPr sz="4000" baseline="0">
                <a:solidFill>
                  <a:schemeClr val="bg1"/>
                </a:solidFill>
              </a:defRPr>
            </a:lvl1pPr>
          </a:lstStyle>
          <a:p>
            <a:r>
              <a:rPr lang="fr-FR" dirty="0"/>
              <a:t>Titre du support</a:t>
            </a:r>
          </a:p>
        </p:txBody>
      </p:sp>
      <p:pic>
        <p:nvPicPr>
          <p:cNvPr id="9" name="Image 8">
            <a:extLst>
              <a:ext uri="{FF2B5EF4-FFF2-40B4-BE49-F238E27FC236}">
                <a16:creationId xmlns:a16="http://schemas.microsoft.com/office/drawing/2014/main" xmlns="" id="{ABFD6E48-D5A5-4DB1-B517-6505E8485369}"/>
              </a:ext>
            </a:extLst>
          </p:cNvPr>
          <p:cNvPicPr>
            <a:picLocks noChangeAspect="1"/>
          </p:cNvPicPr>
          <p:nvPr/>
        </p:nvPicPr>
        <p:blipFill>
          <a:blip r:embed="rId2"/>
          <a:stretch>
            <a:fillRect/>
          </a:stretch>
        </p:blipFill>
        <p:spPr>
          <a:xfrm>
            <a:off x="1" y="-99392"/>
            <a:ext cx="4051300" cy="3800475"/>
          </a:xfrm>
          <a:prstGeom prst="rect">
            <a:avLst/>
          </a:prstGeom>
        </p:spPr>
      </p:pic>
      <p:pic>
        <p:nvPicPr>
          <p:cNvPr id="7" name="Image 6">
            <a:extLst>
              <a:ext uri="{FF2B5EF4-FFF2-40B4-BE49-F238E27FC236}">
                <a16:creationId xmlns:a16="http://schemas.microsoft.com/office/drawing/2014/main" xmlns="" id="{BC2491F7-D960-4141-8829-AC1FE23864C8}"/>
              </a:ext>
            </a:extLst>
          </p:cNvPr>
          <p:cNvPicPr>
            <a:picLocks noChangeAspect="1"/>
          </p:cNvPicPr>
          <p:nvPr/>
        </p:nvPicPr>
        <p:blipFill>
          <a:blip r:embed="rId2"/>
          <a:stretch>
            <a:fillRect/>
          </a:stretch>
        </p:blipFill>
        <p:spPr>
          <a:xfrm>
            <a:off x="1" y="-99392"/>
            <a:ext cx="4051300" cy="3800475"/>
          </a:xfrm>
          <a:prstGeom prst="rect">
            <a:avLst/>
          </a:prstGeom>
        </p:spPr>
      </p:pic>
    </p:spTree>
    <p:extLst>
      <p:ext uri="{BB962C8B-B14F-4D97-AF65-F5344CB8AC3E}">
        <p14:creationId xmlns:p14="http://schemas.microsoft.com/office/powerpoint/2010/main" val="350567199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re GRAPH + logo">
    <p:spTree>
      <p:nvGrpSpPr>
        <p:cNvPr id="1" name=""/>
        <p:cNvGrpSpPr/>
        <p:nvPr/>
      </p:nvGrpSpPr>
      <p:grpSpPr>
        <a:xfrm>
          <a:off x="0" y="0"/>
          <a:ext cx="0" cy="0"/>
          <a:chOff x="0" y="0"/>
          <a:chExt cx="0" cy="0"/>
        </a:xfrm>
      </p:grpSpPr>
      <p:sp>
        <p:nvSpPr>
          <p:cNvPr id="3" name="Sous-titre 2"/>
          <p:cNvSpPr>
            <a:spLocks noGrp="1"/>
          </p:cNvSpPr>
          <p:nvPr>
            <p:ph type="subTitle" idx="1"/>
          </p:nvPr>
        </p:nvSpPr>
        <p:spPr>
          <a:xfrm rot="20916814">
            <a:off x="3810943" y="718234"/>
            <a:ext cx="8563453"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3A3ADB01-1B25-41CA-A328-3B8EAAEFC432}" type="slidenum">
              <a:rPr lang="fr-FR" smtClean="0"/>
              <a:t>‹N°›</a:t>
            </a:fld>
            <a:endParaRPr lang="fr-FR"/>
          </a:p>
        </p:txBody>
      </p:sp>
      <p:sp>
        <p:nvSpPr>
          <p:cNvPr id="2" name="Titre 1"/>
          <p:cNvSpPr>
            <a:spLocks noGrp="1"/>
          </p:cNvSpPr>
          <p:nvPr>
            <p:ph type="ctrTitle" hasCustomPrompt="1"/>
          </p:nvPr>
        </p:nvSpPr>
        <p:spPr>
          <a:xfrm>
            <a:off x="0" y="4929199"/>
            <a:ext cx="12192000" cy="755645"/>
          </a:xfrm>
        </p:spPr>
        <p:style>
          <a:lnRef idx="0">
            <a:schemeClr val="accent2"/>
          </a:lnRef>
          <a:fillRef idx="3">
            <a:schemeClr val="accent2"/>
          </a:fillRef>
          <a:effectRef idx="3">
            <a:schemeClr val="accent2"/>
          </a:effectRef>
          <a:fontRef idx="none"/>
        </p:style>
        <p:txBody>
          <a:bodyPr>
            <a:normAutofit/>
          </a:bodyPr>
          <a:lstStyle>
            <a:lvl1pPr>
              <a:defRPr sz="4000" baseline="0">
                <a:solidFill>
                  <a:schemeClr val="bg1"/>
                </a:solidFill>
              </a:defRPr>
            </a:lvl1pPr>
          </a:lstStyle>
          <a:p>
            <a:r>
              <a:rPr lang="fr-FR" dirty="0"/>
              <a:t>Titre du support</a:t>
            </a:r>
          </a:p>
        </p:txBody>
      </p:sp>
      <p:pic>
        <p:nvPicPr>
          <p:cNvPr id="9" name="Image 8">
            <a:extLst>
              <a:ext uri="{FF2B5EF4-FFF2-40B4-BE49-F238E27FC236}">
                <a16:creationId xmlns:a16="http://schemas.microsoft.com/office/drawing/2014/main" xmlns="" id="{ABFD6E48-D5A5-4DB1-B517-6505E8485369}"/>
              </a:ext>
            </a:extLst>
          </p:cNvPr>
          <p:cNvPicPr>
            <a:picLocks noChangeAspect="1"/>
          </p:cNvPicPr>
          <p:nvPr/>
        </p:nvPicPr>
        <p:blipFill>
          <a:blip r:embed="rId2"/>
          <a:stretch>
            <a:fillRect/>
          </a:stretch>
        </p:blipFill>
        <p:spPr>
          <a:xfrm>
            <a:off x="1" y="-99392"/>
            <a:ext cx="4051300" cy="3800475"/>
          </a:xfrm>
          <a:prstGeom prst="rect">
            <a:avLst/>
          </a:prstGeom>
        </p:spPr>
      </p:pic>
      <p:pic>
        <p:nvPicPr>
          <p:cNvPr id="7" name="Image 6">
            <a:extLst>
              <a:ext uri="{FF2B5EF4-FFF2-40B4-BE49-F238E27FC236}">
                <a16:creationId xmlns:a16="http://schemas.microsoft.com/office/drawing/2014/main" xmlns="" id="{BC2491F7-D960-4141-8829-AC1FE23864C8}"/>
              </a:ext>
            </a:extLst>
          </p:cNvPr>
          <p:cNvPicPr>
            <a:picLocks noChangeAspect="1"/>
          </p:cNvPicPr>
          <p:nvPr/>
        </p:nvPicPr>
        <p:blipFill>
          <a:blip r:embed="rId2"/>
          <a:stretch>
            <a:fillRect/>
          </a:stretch>
        </p:blipFill>
        <p:spPr>
          <a:xfrm>
            <a:off x="1" y="-99392"/>
            <a:ext cx="4051300" cy="3800475"/>
          </a:xfrm>
          <a:prstGeom prst="rect">
            <a:avLst/>
          </a:prstGeom>
        </p:spPr>
      </p:pic>
      <p:sp>
        <p:nvSpPr>
          <p:cNvPr id="5" name="Espace réservé pour une image  4">
            <a:extLst>
              <a:ext uri="{FF2B5EF4-FFF2-40B4-BE49-F238E27FC236}">
                <a16:creationId xmlns:a16="http://schemas.microsoft.com/office/drawing/2014/main" xmlns="" id="{605480CA-9F4D-4759-810D-319284B10E0A}"/>
              </a:ext>
            </a:extLst>
          </p:cNvPr>
          <p:cNvSpPr>
            <a:spLocks noGrp="1"/>
          </p:cNvSpPr>
          <p:nvPr>
            <p:ph type="pic" sz="quarter" idx="13"/>
          </p:nvPr>
        </p:nvSpPr>
        <p:spPr>
          <a:xfrm>
            <a:off x="5281086" y="2133600"/>
            <a:ext cx="5719233" cy="2447925"/>
          </a:xfrm>
          <a:noFill/>
          <a:ln>
            <a:noFill/>
          </a:ln>
        </p:spPr>
        <p:txBody>
          <a:bodyPr/>
          <a:lstStyle/>
          <a:p>
            <a:r>
              <a:rPr lang="fr-FR"/>
              <a:t>Cliquez sur l'icône pour ajouter une image</a:t>
            </a:r>
          </a:p>
        </p:txBody>
      </p:sp>
    </p:spTree>
    <p:extLst>
      <p:ext uri="{BB962C8B-B14F-4D97-AF65-F5344CB8AC3E}">
        <p14:creationId xmlns:p14="http://schemas.microsoft.com/office/powerpoint/2010/main" val="26455907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1_Titre GRAPH">
    <p:spTree>
      <p:nvGrpSpPr>
        <p:cNvPr id="1" name=""/>
        <p:cNvGrpSpPr/>
        <p:nvPr/>
      </p:nvGrpSpPr>
      <p:grpSpPr>
        <a:xfrm>
          <a:off x="0" y="0"/>
          <a:ext cx="0" cy="0"/>
          <a:chOff x="0" y="0"/>
          <a:chExt cx="0" cy="0"/>
        </a:xfrm>
      </p:grpSpPr>
      <p:sp>
        <p:nvSpPr>
          <p:cNvPr id="3" name="Sous-titre 2"/>
          <p:cNvSpPr>
            <a:spLocks noGrp="1"/>
          </p:cNvSpPr>
          <p:nvPr>
            <p:ph type="subTitle" idx="1" hasCustomPrompt="1"/>
          </p:nvPr>
        </p:nvSpPr>
        <p:spPr>
          <a:xfrm rot="20916814">
            <a:off x="4286586" y="5128233"/>
            <a:ext cx="8563453"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A BIENTÔT</a:t>
            </a:r>
          </a:p>
        </p:txBody>
      </p:sp>
      <p:sp>
        <p:nvSpPr>
          <p:cNvPr id="6" name="Espace réservé du numéro de diapositive 5"/>
          <p:cNvSpPr>
            <a:spLocks noGrp="1"/>
          </p:cNvSpPr>
          <p:nvPr>
            <p:ph type="sldNum" sz="quarter" idx="12"/>
          </p:nvPr>
        </p:nvSpPr>
        <p:spPr/>
        <p:txBody>
          <a:bodyPr/>
          <a:lstStyle/>
          <a:p>
            <a:fld id="{3A3ADB01-1B25-41CA-A328-3B8EAAEFC432}" type="slidenum">
              <a:rPr lang="fr-FR" smtClean="0"/>
              <a:t>‹N°›</a:t>
            </a:fld>
            <a:endParaRPr lang="fr-FR"/>
          </a:p>
        </p:txBody>
      </p:sp>
      <p:pic>
        <p:nvPicPr>
          <p:cNvPr id="5" name="Image 4">
            <a:extLst>
              <a:ext uri="{FF2B5EF4-FFF2-40B4-BE49-F238E27FC236}">
                <a16:creationId xmlns:a16="http://schemas.microsoft.com/office/drawing/2014/main" xmlns="" id="{C766E01B-7791-4E1C-9F4B-55067598EA2C}"/>
              </a:ext>
            </a:extLst>
          </p:cNvPr>
          <p:cNvPicPr>
            <a:picLocks noChangeAspect="1"/>
          </p:cNvPicPr>
          <p:nvPr/>
        </p:nvPicPr>
        <p:blipFill>
          <a:blip r:embed="rId2"/>
          <a:stretch>
            <a:fillRect/>
          </a:stretch>
        </p:blipFill>
        <p:spPr>
          <a:xfrm>
            <a:off x="4070350" y="563199"/>
            <a:ext cx="4051300" cy="3800475"/>
          </a:xfrm>
          <a:prstGeom prst="rect">
            <a:avLst/>
          </a:prstGeom>
        </p:spPr>
      </p:pic>
      <p:pic>
        <p:nvPicPr>
          <p:cNvPr id="7" name="Image 6">
            <a:extLst>
              <a:ext uri="{FF2B5EF4-FFF2-40B4-BE49-F238E27FC236}">
                <a16:creationId xmlns:a16="http://schemas.microsoft.com/office/drawing/2014/main" xmlns="" id="{E408F8DC-B4B3-48A1-996F-AD27916E3FCC}"/>
              </a:ext>
            </a:extLst>
          </p:cNvPr>
          <p:cNvPicPr>
            <a:picLocks noChangeAspect="1"/>
          </p:cNvPicPr>
          <p:nvPr/>
        </p:nvPicPr>
        <p:blipFill>
          <a:blip r:embed="rId2"/>
          <a:stretch>
            <a:fillRect/>
          </a:stretch>
        </p:blipFill>
        <p:spPr>
          <a:xfrm>
            <a:off x="4070350" y="563199"/>
            <a:ext cx="4051300" cy="3800475"/>
          </a:xfrm>
          <a:prstGeom prst="rect">
            <a:avLst/>
          </a:prstGeom>
        </p:spPr>
      </p:pic>
    </p:spTree>
    <p:extLst>
      <p:ext uri="{BB962C8B-B14F-4D97-AF65-F5344CB8AC3E}">
        <p14:creationId xmlns:p14="http://schemas.microsoft.com/office/powerpoint/2010/main" val="215847384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re">
    <p:spTree>
      <p:nvGrpSpPr>
        <p:cNvPr id="1" name=""/>
        <p:cNvGrpSpPr/>
        <p:nvPr/>
      </p:nvGrpSpPr>
      <p:grpSpPr>
        <a:xfrm>
          <a:off x="0" y="0"/>
          <a:ext cx="0" cy="0"/>
          <a:chOff x="0" y="0"/>
          <a:chExt cx="0" cy="0"/>
        </a:xfrm>
      </p:grpSpPr>
      <p:sp>
        <p:nvSpPr>
          <p:cNvPr id="3" name="Sous-titre 2"/>
          <p:cNvSpPr>
            <a:spLocks noGrp="1"/>
          </p:cNvSpPr>
          <p:nvPr>
            <p:ph type="subTitle" idx="1"/>
          </p:nvPr>
        </p:nvSpPr>
        <p:spPr>
          <a:xfrm>
            <a:off x="-43" y="5857892"/>
            <a:ext cx="12192043" cy="642942"/>
          </a:xfrm>
          <a:noFill/>
          <a:ln>
            <a:noFill/>
          </a:ln>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3A3ADB01-1B25-41CA-A328-3B8EAAEFC432}" type="slidenum">
              <a:rPr lang="fr-FR" smtClean="0"/>
              <a:t>‹N°›</a:t>
            </a:fld>
            <a:endParaRPr lang="fr-FR"/>
          </a:p>
        </p:txBody>
      </p:sp>
      <p:sp>
        <p:nvSpPr>
          <p:cNvPr id="2" name="Titre 1"/>
          <p:cNvSpPr>
            <a:spLocks noGrp="1"/>
          </p:cNvSpPr>
          <p:nvPr>
            <p:ph type="ctrTitle"/>
          </p:nvPr>
        </p:nvSpPr>
        <p:spPr>
          <a:xfrm>
            <a:off x="0" y="5143513"/>
            <a:ext cx="12192000" cy="755645"/>
          </a:xfrm>
        </p:spPr>
        <p:style>
          <a:lnRef idx="0">
            <a:schemeClr val="accent2"/>
          </a:lnRef>
          <a:fillRef idx="3">
            <a:schemeClr val="accent2"/>
          </a:fillRef>
          <a:effectRef idx="3">
            <a:schemeClr val="accent2"/>
          </a:effectRef>
          <a:fontRef idx="none"/>
        </p:style>
        <p:txBody>
          <a:bodyPr>
            <a:normAutofit/>
          </a:bodyPr>
          <a:lstStyle>
            <a:lvl1pPr>
              <a:defRPr sz="4000">
                <a:solidFill>
                  <a:schemeClr val="bg1"/>
                </a:solidFill>
              </a:defRPr>
            </a:lvl1pPr>
          </a:lstStyle>
          <a:p>
            <a:r>
              <a:rPr lang="fr-FR"/>
              <a:t>Modifiez le style du titre</a:t>
            </a:r>
            <a:endParaRPr lang="fr-FR" dirty="0"/>
          </a:p>
        </p:txBody>
      </p:sp>
      <p:pic>
        <p:nvPicPr>
          <p:cNvPr id="9" name="Image 8">
            <a:extLst>
              <a:ext uri="{FF2B5EF4-FFF2-40B4-BE49-F238E27FC236}">
                <a16:creationId xmlns:a16="http://schemas.microsoft.com/office/drawing/2014/main" xmlns="" id="{D88343EC-4F94-4C4C-8214-BB6FECE1E4C5}"/>
              </a:ext>
            </a:extLst>
          </p:cNvPr>
          <p:cNvPicPr>
            <a:picLocks noChangeAspect="1"/>
          </p:cNvPicPr>
          <p:nvPr/>
        </p:nvPicPr>
        <p:blipFill>
          <a:blip r:embed="rId2"/>
          <a:stretch>
            <a:fillRect/>
          </a:stretch>
        </p:blipFill>
        <p:spPr>
          <a:xfrm>
            <a:off x="4070329" y="564630"/>
            <a:ext cx="4051300" cy="3800475"/>
          </a:xfrm>
          <a:prstGeom prst="rect">
            <a:avLst/>
          </a:prstGeom>
        </p:spPr>
      </p:pic>
      <p:pic>
        <p:nvPicPr>
          <p:cNvPr id="7" name="Image 6">
            <a:extLst>
              <a:ext uri="{FF2B5EF4-FFF2-40B4-BE49-F238E27FC236}">
                <a16:creationId xmlns:a16="http://schemas.microsoft.com/office/drawing/2014/main" xmlns="" id="{FE66D56C-C51F-4585-8A34-BC45CB16F8CC}"/>
              </a:ext>
            </a:extLst>
          </p:cNvPr>
          <p:cNvPicPr>
            <a:picLocks noChangeAspect="1"/>
          </p:cNvPicPr>
          <p:nvPr/>
        </p:nvPicPr>
        <p:blipFill>
          <a:blip r:embed="rId2"/>
          <a:stretch>
            <a:fillRect/>
          </a:stretch>
        </p:blipFill>
        <p:spPr>
          <a:xfrm>
            <a:off x="4070329" y="564630"/>
            <a:ext cx="4051300" cy="3800475"/>
          </a:xfrm>
          <a:prstGeom prst="rect">
            <a:avLst/>
          </a:prstGeom>
        </p:spPr>
      </p:pic>
    </p:spTree>
    <p:extLst>
      <p:ext uri="{BB962C8B-B14F-4D97-AF65-F5344CB8AC3E}">
        <p14:creationId xmlns:p14="http://schemas.microsoft.com/office/powerpoint/2010/main" val="277226085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ous-titre">
    <p:spTree>
      <p:nvGrpSpPr>
        <p:cNvPr id="1" name=""/>
        <p:cNvGrpSpPr/>
        <p:nvPr/>
      </p:nvGrpSpPr>
      <p:grpSpPr>
        <a:xfrm>
          <a:off x="0" y="0"/>
          <a:ext cx="0" cy="0"/>
          <a:chOff x="0" y="0"/>
          <a:chExt cx="0" cy="0"/>
        </a:xfrm>
      </p:grpSpPr>
      <p:sp>
        <p:nvSpPr>
          <p:cNvPr id="2" name="Titre 1"/>
          <p:cNvSpPr>
            <a:spLocks noGrp="1"/>
          </p:cNvSpPr>
          <p:nvPr>
            <p:ph type="title"/>
          </p:nvPr>
        </p:nvSpPr>
        <p:spPr>
          <a:xfrm>
            <a:off x="963084" y="4406901"/>
            <a:ext cx="10363200" cy="1362075"/>
          </a:xfrm>
        </p:spPr>
        <p:txBody>
          <a:bodyPr anchor="t"/>
          <a:lstStyle>
            <a:lvl1pPr algn="l">
              <a:defRPr sz="4000" b="1" cap="all"/>
            </a:lvl1pPr>
          </a:lstStyle>
          <a:p>
            <a:r>
              <a:rPr lang="fr-FR"/>
              <a:t>Modifiez le style du titre</a:t>
            </a:r>
            <a:endParaRPr lang="fr-FR" dirty="0"/>
          </a:p>
        </p:txBody>
      </p:sp>
      <p:sp>
        <p:nvSpPr>
          <p:cNvPr id="3" name="Espace réservé du texte 2"/>
          <p:cNvSpPr>
            <a:spLocks noGrp="1"/>
          </p:cNvSpPr>
          <p:nvPr>
            <p:ph type="body" idx="1"/>
          </p:nvPr>
        </p:nvSpPr>
        <p:spPr>
          <a:xfrm>
            <a:off x="963084" y="2906713"/>
            <a:ext cx="10363200" cy="1500187"/>
          </a:xfrm>
          <a:noFill/>
          <a:ln>
            <a:noFill/>
          </a:ln>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347139940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ous-titre GRAPH">
    <p:spTree>
      <p:nvGrpSpPr>
        <p:cNvPr id="1" name=""/>
        <p:cNvGrpSpPr/>
        <p:nvPr/>
      </p:nvGrpSpPr>
      <p:grpSpPr>
        <a:xfrm>
          <a:off x="0" y="0"/>
          <a:ext cx="0" cy="0"/>
          <a:chOff x="0" y="0"/>
          <a:chExt cx="0" cy="0"/>
        </a:xfrm>
      </p:grpSpPr>
      <p:sp>
        <p:nvSpPr>
          <p:cNvPr id="2" name="Titre 1"/>
          <p:cNvSpPr>
            <a:spLocks noGrp="1"/>
          </p:cNvSpPr>
          <p:nvPr>
            <p:ph type="title"/>
          </p:nvPr>
        </p:nvSpPr>
        <p:spPr>
          <a:xfrm>
            <a:off x="963084" y="4406901"/>
            <a:ext cx="10363200" cy="1362075"/>
          </a:xfrm>
        </p:spPr>
        <p:txBody>
          <a:bodyPr anchor="t"/>
          <a:lstStyle>
            <a:lvl1pPr algn="l">
              <a:defRPr sz="4000" b="1" cap="all"/>
            </a:lvl1pPr>
          </a:lstStyle>
          <a:p>
            <a:r>
              <a:rPr lang="fr-FR"/>
              <a:t>Modifiez le style du titre</a:t>
            </a:r>
          </a:p>
        </p:txBody>
      </p:sp>
      <p:sp>
        <p:nvSpPr>
          <p:cNvPr id="3" name="Espace réservé du texte 2"/>
          <p:cNvSpPr>
            <a:spLocks noGrp="1"/>
          </p:cNvSpPr>
          <p:nvPr>
            <p:ph type="body" idx="1"/>
          </p:nvPr>
        </p:nvSpPr>
        <p:spPr>
          <a:xfrm rot="20527304">
            <a:off x="317829" y="747696"/>
            <a:ext cx="10363200" cy="1159053"/>
          </a:xfrm>
          <a:noFill/>
          <a:ln>
            <a:noFill/>
          </a:ln>
          <a:effectLst>
            <a:outerShdw blurRad="50800" dist="38100" dir="5400000" algn="t" rotWithShape="0">
              <a:prstClr val="black">
                <a:alpha val="23000"/>
              </a:prstClr>
            </a:outerShdw>
          </a:effectLst>
        </p:spPr>
        <p:txBody>
          <a:bodyPr anchor="b">
            <a:normAutofit/>
          </a:bodyPr>
          <a:lstStyle>
            <a:lvl1pPr marL="0" indent="0">
              <a:buNone/>
              <a:defRPr sz="3200">
                <a:solidFill>
                  <a:schemeClr val="tx1">
                    <a:tint val="75000"/>
                  </a:schemeClr>
                </a:solidFill>
                <a:latin typeface="Permanent Marker" pitchFamily="2" charset="0"/>
                <a:ea typeface="Permanent Marker" pitchFamily="2"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12616053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ORSYS_logistiqu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Modifiez le style du titre</a:t>
            </a:r>
            <a:endParaRPr lang="fr-FR" dirty="0"/>
          </a:p>
        </p:txBody>
      </p:sp>
      <p:sp>
        <p:nvSpPr>
          <p:cNvPr id="5" name="Espace réservé de la date 4"/>
          <p:cNvSpPr>
            <a:spLocks noGrp="1"/>
          </p:cNvSpPr>
          <p:nvPr>
            <p:ph type="dt" sz="half" idx="10"/>
          </p:nvPr>
        </p:nvSpPr>
        <p:spPr/>
        <p:txBody>
          <a:bodyPr/>
          <a:lstStyle/>
          <a:p>
            <a:fld id="{9F904C7F-60F4-4441-B03B-8BA7CD53137C}"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A3ADB01-1B25-41CA-A328-3B8EAAEFC432}" type="slidenum">
              <a:rPr lang="fr-FR" smtClean="0"/>
              <a:t>‹N°›</a:t>
            </a:fld>
            <a:endParaRPr lang="fr-FR"/>
          </a:p>
        </p:txBody>
      </p:sp>
      <p:grpSp>
        <p:nvGrpSpPr>
          <p:cNvPr id="3" name="Groupe 13"/>
          <p:cNvGrpSpPr/>
          <p:nvPr/>
        </p:nvGrpSpPr>
        <p:grpSpPr>
          <a:xfrm>
            <a:off x="1428717" y="1643050"/>
            <a:ext cx="2000264" cy="1928826"/>
            <a:chOff x="714348" y="2071678"/>
            <a:chExt cx="1500198" cy="1928826"/>
          </a:xfrm>
        </p:grpSpPr>
        <p:pic>
          <p:nvPicPr>
            <p:cNvPr id="10"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1"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2" name="Picture 2"/>
          <p:cNvPicPr>
            <a:picLocks noChangeAspect="1" noChangeArrowheads="1"/>
          </p:cNvPicPr>
          <p:nvPr/>
        </p:nvPicPr>
        <p:blipFill>
          <a:blip r:embed="rId4"/>
          <a:srcRect/>
          <a:stretch>
            <a:fillRect/>
          </a:stretch>
        </p:blipFill>
        <p:spPr bwMode="auto">
          <a:xfrm>
            <a:off x="1" y="3602764"/>
            <a:ext cx="4762491" cy="3440962"/>
          </a:xfrm>
          <a:prstGeom prst="rect">
            <a:avLst/>
          </a:prstGeom>
          <a:noFill/>
          <a:ln w="9525">
            <a:noFill/>
            <a:miter lim="800000"/>
            <a:headEnd/>
            <a:tailEnd/>
          </a:ln>
          <a:effectLst/>
        </p:spPr>
      </p:pic>
      <p:sp>
        <p:nvSpPr>
          <p:cNvPr id="13" name="Espace réservé du contenu 4"/>
          <p:cNvSpPr>
            <a:spLocks noGrp="1"/>
          </p:cNvSpPr>
          <p:nvPr>
            <p:ph idx="1" hasCustomPrompt="1"/>
          </p:nvPr>
        </p:nvSpPr>
        <p:spPr>
          <a:xfrm>
            <a:off x="4476739" y="273050"/>
            <a:ext cx="7429552" cy="6156346"/>
          </a:xfrm>
        </p:spPr>
        <p:txBody>
          <a:bodyPr/>
          <a:lstStyle>
            <a:lvl1pPr>
              <a:defRPr/>
            </a:lvl1pPr>
            <a:lvl2pPr>
              <a:defRPr baseline="0"/>
            </a:lvl2pPr>
            <a:lvl3pPr>
              <a:defRPr/>
            </a:lvl3pPr>
            <a:lvl4pPr>
              <a:defRPr/>
            </a:lvl4pPr>
            <a:lvl5pPr>
              <a:defRPr/>
            </a:lvl5pPr>
            <a:lvl6pPr>
              <a:defRPr/>
            </a:lvl6pPr>
            <a:lvl7pPr>
              <a:defRPr/>
            </a:lvl7pPr>
            <a:lvl8pPr>
              <a:defRPr/>
            </a:lvl8pPr>
            <a:lvl9pPr>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grpSp>
        <p:nvGrpSpPr>
          <p:cNvPr id="4" name="Groupe 13"/>
          <p:cNvGrpSpPr/>
          <p:nvPr/>
        </p:nvGrpSpPr>
        <p:grpSpPr>
          <a:xfrm>
            <a:off x="1428717" y="1643050"/>
            <a:ext cx="2000264" cy="1928826"/>
            <a:chOff x="714348" y="2071678"/>
            <a:chExt cx="1500198" cy="1928826"/>
          </a:xfrm>
        </p:grpSpPr>
        <p:pic>
          <p:nvPicPr>
            <p:cNvPr id="15"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6"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7" name="Picture 2"/>
          <p:cNvPicPr>
            <a:picLocks noChangeAspect="1" noChangeArrowheads="1"/>
          </p:cNvPicPr>
          <p:nvPr/>
        </p:nvPicPr>
        <p:blipFill>
          <a:blip r:embed="rId4"/>
          <a:srcRect/>
          <a:stretch>
            <a:fillRect/>
          </a:stretch>
        </p:blipFill>
        <p:spPr bwMode="auto">
          <a:xfrm>
            <a:off x="1" y="3602764"/>
            <a:ext cx="4762491" cy="3440962"/>
          </a:xfrm>
          <a:prstGeom prst="rect">
            <a:avLst/>
          </a:prstGeom>
          <a:noFill/>
          <a:ln w="9525">
            <a:noFill/>
            <a:miter lim="800000"/>
            <a:headEnd/>
            <a:tailEnd/>
          </a:ln>
          <a:effectLst/>
        </p:spPr>
      </p:pic>
    </p:spTree>
    <p:extLst>
      <p:ext uri="{BB962C8B-B14F-4D97-AF65-F5344CB8AC3E}">
        <p14:creationId xmlns:p14="http://schemas.microsoft.com/office/powerpoint/2010/main" val="277204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ous-titre">
    <p:spTree>
      <p:nvGrpSpPr>
        <p:cNvPr id="1" name=""/>
        <p:cNvGrpSpPr/>
        <p:nvPr/>
      </p:nvGrpSpPr>
      <p:grpSpPr>
        <a:xfrm>
          <a:off x="0" y="0"/>
          <a:ext cx="0" cy="0"/>
          <a:chOff x="0" y="0"/>
          <a:chExt cx="0" cy="0"/>
        </a:xfrm>
      </p:grpSpPr>
      <p:sp>
        <p:nvSpPr>
          <p:cNvPr id="2" name="Titre 1"/>
          <p:cNvSpPr>
            <a:spLocks noGrp="1"/>
          </p:cNvSpPr>
          <p:nvPr>
            <p:ph type="title"/>
          </p:nvPr>
        </p:nvSpPr>
        <p:spPr>
          <a:xfrm>
            <a:off x="963084" y="4406901"/>
            <a:ext cx="10363200" cy="1362075"/>
          </a:xfrm>
        </p:spPr>
        <p:txBody>
          <a:bodyPr anchor="t"/>
          <a:lstStyle>
            <a:lvl1pPr algn="l">
              <a:defRPr sz="4000" b="1" cap="all"/>
            </a:lvl1pPr>
          </a:lstStyle>
          <a:p>
            <a:r>
              <a:rPr lang="fr-FR"/>
              <a:t>Modifiez le style du titre</a:t>
            </a:r>
            <a:endParaRPr lang="fr-FR" dirty="0"/>
          </a:p>
        </p:txBody>
      </p:sp>
      <p:sp>
        <p:nvSpPr>
          <p:cNvPr id="3" name="Espace réservé du texte 2"/>
          <p:cNvSpPr>
            <a:spLocks noGrp="1"/>
          </p:cNvSpPr>
          <p:nvPr>
            <p:ph type="body" idx="1"/>
          </p:nvPr>
        </p:nvSpPr>
        <p:spPr>
          <a:xfrm>
            <a:off x="963084" y="2906713"/>
            <a:ext cx="10363200" cy="1500187"/>
          </a:xfrm>
          <a:noFill/>
          <a:ln>
            <a:noFill/>
          </a:ln>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272719097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ORSYS_generiqu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Modifiez le style du titre</a:t>
            </a:r>
            <a:endParaRPr lang="fr-FR" dirty="0"/>
          </a:p>
        </p:txBody>
      </p:sp>
      <p:sp>
        <p:nvSpPr>
          <p:cNvPr id="5" name="Espace réservé de la date 4"/>
          <p:cNvSpPr>
            <a:spLocks noGrp="1"/>
          </p:cNvSpPr>
          <p:nvPr>
            <p:ph type="dt" sz="half" idx="10"/>
          </p:nvPr>
        </p:nvSpPr>
        <p:spPr/>
        <p:txBody>
          <a:bodyPr/>
          <a:lstStyle/>
          <a:p>
            <a:fld id="{9F904C7F-60F4-4441-B03B-8BA7CD53137C}"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A3ADB01-1B25-41CA-A328-3B8EAAEFC432}" type="slidenum">
              <a:rPr lang="fr-FR" smtClean="0"/>
              <a:t>‹N°›</a:t>
            </a:fld>
            <a:endParaRPr lang="fr-FR"/>
          </a:p>
        </p:txBody>
      </p:sp>
      <p:pic>
        <p:nvPicPr>
          <p:cNvPr id="10" name="Picture 3"/>
          <p:cNvPicPr>
            <a:picLocks noChangeAspect="1" noChangeArrowheads="1"/>
          </p:cNvPicPr>
          <p:nvPr/>
        </p:nvPicPr>
        <p:blipFill>
          <a:blip r:embed="rId2"/>
          <a:srcRect/>
          <a:stretch>
            <a:fillRect/>
          </a:stretch>
        </p:blipFill>
        <p:spPr bwMode="auto">
          <a:xfrm>
            <a:off x="1523968" y="1655474"/>
            <a:ext cx="2095515" cy="1844964"/>
          </a:xfrm>
          <a:prstGeom prst="rect">
            <a:avLst/>
          </a:prstGeom>
          <a:noFill/>
          <a:ln w="9525">
            <a:noFill/>
            <a:miter lim="800000"/>
            <a:headEnd/>
            <a:tailEnd/>
          </a:ln>
          <a:effectLst/>
        </p:spPr>
      </p:pic>
      <p:sp>
        <p:nvSpPr>
          <p:cNvPr id="14" name="Espace réservé pour une image  13"/>
          <p:cNvSpPr>
            <a:spLocks noGrp="1"/>
          </p:cNvSpPr>
          <p:nvPr>
            <p:ph type="pic" sz="quarter" idx="13" hasCustomPrompt="1"/>
          </p:nvPr>
        </p:nvSpPr>
        <p:spPr>
          <a:xfrm>
            <a:off x="2000251" y="2012675"/>
            <a:ext cx="1143000" cy="1071563"/>
          </a:xfrm>
          <a:solidFill>
            <a:schemeClr val="bg1"/>
          </a:solidFill>
        </p:spPr>
        <p:txBody>
          <a:bodyPr>
            <a:noAutofit/>
          </a:bodyPr>
          <a:lstStyle>
            <a:lvl1pPr algn="ctr">
              <a:buNone/>
              <a:defRPr sz="1600"/>
            </a:lvl1pPr>
          </a:lstStyle>
          <a:p>
            <a:r>
              <a:rPr lang="fr-FR" dirty="0"/>
              <a:t>image</a:t>
            </a:r>
          </a:p>
        </p:txBody>
      </p:sp>
      <p:sp>
        <p:nvSpPr>
          <p:cNvPr id="16" name="Espace réservé du contenu 15"/>
          <p:cNvSpPr>
            <a:spLocks noGrp="1"/>
          </p:cNvSpPr>
          <p:nvPr>
            <p:ph sz="quarter" idx="14" hasCustomPrompt="1"/>
          </p:nvPr>
        </p:nvSpPr>
        <p:spPr>
          <a:xfrm>
            <a:off x="4476751" y="285751"/>
            <a:ext cx="7429500" cy="6215063"/>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pic>
        <p:nvPicPr>
          <p:cNvPr id="12" name="Picture 2"/>
          <p:cNvPicPr>
            <a:picLocks noChangeAspect="1" noChangeArrowheads="1"/>
          </p:cNvPicPr>
          <p:nvPr/>
        </p:nvPicPr>
        <p:blipFill>
          <a:blip r:embed="rId3"/>
          <a:srcRect/>
          <a:stretch>
            <a:fillRect/>
          </a:stretch>
        </p:blipFill>
        <p:spPr bwMode="auto">
          <a:xfrm>
            <a:off x="1" y="3602764"/>
            <a:ext cx="4762491" cy="3440962"/>
          </a:xfrm>
          <a:prstGeom prst="rect">
            <a:avLst/>
          </a:prstGeom>
          <a:noFill/>
          <a:ln w="9525">
            <a:noFill/>
            <a:miter lim="800000"/>
            <a:headEnd/>
            <a:tailEnd/>
          </a:ln>
          <a:effectLst/>
        </p:spPr>
      </p:pic>
      <p:pic>
        <p:nvPicPr>
          <p:cNvPr id="11" name="Picture 2"/>
          <p:cNvPicPr>
            <a:picLocks noChangeAspect="1" noChangeArrowheads="1"/>
          </p:cNvPicPr>
          <p:nvPr/>
        </p:nvPicPr>
        <p:blipFill>
          <a:blip r:embed="rId3"/>
          <a:srcRect/>
          <a:stretch>
            <a:fillRect/>
          </a:stretch>
        </p:blipFill>
        <p:spPr bwMode="auto">
          <a:xfrm>
            <a:off x="1" y="3602764"/>
            <a:ext cx="4762491" cy="3440962"/>
          </a:xfrm>
          <a:prstGeom prst="rect">
            <a:avLst/>
          </a:prstGeom>
          <a:noFill/>
          <a:ln w="9525">
            <a:noFill/>
            <a:miter lim="800000"/>
            <a:headEnd/>
            <a:tailEnd/>
          </a:ln>
          <a:effectLst/>
        </p:spPr>
      </p:pic>
    </p:spTree>
    <p:extLst>
      <p:ext uri="{BB962C8B-B14F-4D97-AF65-F5344CB8AC3E}">
        <p14:creationId xmlns:p14="http://schemas.microsoft.com/office/powerpoint/2010/main" val="9989714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FR" dirty="0"/>
          </a:p>
        </p:txBody>
      </p:sp>
      <p:sp>
        <p:nvSpPr>
          <p:cNvPr id="3" name="Espace réservé du contenu 2"/>
          <p:cNvSpPr>
            <a:spLocks noGrp="1"/>
          </p:cNvSpPr>
          <p:nvPr>
            <p:ph idx="1" hasCustomPrompt="1"/>
          </p:nvPr>
        </p:nvSpPr>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233019575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nclusion">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0" y="285728"/>
            <a:ext cx="9906027" cy="1071570"/>
          </a:xfrm>
        </p:spPr>
        <p:txBody>
          <a:bodyPr/>
          <a:lstStyle>
            <a:lvl1pPr>
              <a:defRPr/>
            </a:lvl1pPr>
          </a:lstStyle>
          <a:p>
            <a:r>
              <a:rPr lang="fr-FR" dirty="0"/>
              <a:t>Conclusion</a:t>
            </a:r>
          </a:p>
        </p:txBody>
      </p:sp>
      <p:sp>
        <p:nvSpPr>
          <p:cNvPr id="3" name="Espace réservé du contenu 2"/>
          <p:cNvSpPr>
            <a:spLocks noGrp="1"/>
          </p:cNvSpPr>
          <p:nvPr>
            <p:ph idx="1"/>
          </p:nvPr>
        </p:nvSpPr>
        <p:spPr>
          <a:xfrm>
            <a:off x="2095472" y="1500174"/>
            <a:ext cx="9715568" cy="4786346"/>
          </a:xfrm>
        </p:spPr>
        <p:txBody>
          <a:bodyPr/>
          <a:lstStyle>
            <a:lvl1pPr>
              <a:buFont typeface="Wingdings" pitchFamily="2" charset="2"/>
              <a:buChar char="q"/>
              <a:defRPr/>
            </a:lvl1pPr>
            <a:lvl2pPr marL="971550" marR="0" indent="-514350" algn="l" defTabSz="914400" rtl="0" eaLnBrk="1" fontAlgn="auto" latinLnBrk="0" hangingPunct="1">
              <a:lnSpc>
                <a:spcPct val="100000"/>
              </a:lnSpc>
              <a:spcBef>
                <a:spcPct val="20000"/>
              </a:spcBef>
              <a:spcAft>
                <a:spcPts val="0"/>
              </a:spcAft>
              <a:buClrTx/>
              <a:buSzTx/>
              <a:buFont typeface="Wingdings" pitchFamily="2" charset="2"/>
              <a:buChar char="ü"/>
              <a:tabLst/>
              <a:defRPr/>
            </a:lvl2pPr>
            <a:lvl3pPr>
              <a:buNone/>
              <a:defRPr/>
            </a:lvl3pPr>
            <a:lvl5pPr>
              <a:defRPr/>
            </a:lvl5pPr>
            <a:lvl6pPr marL="454025" indent="-228600">
              <a:buSzPct val="119000"/>
              <a:buFont typeface="Wingdings" pitchFamily="2" charset="2"/>
              <a:buChar char="C"/>
              <a:defRPr sz="2400"/>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258029887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ommair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0" y="285728"/>
            <a:ext cx="9906027" cy="1071570"/>
          </a:xfrm>
        </p:spPr>
        <p:txBody>
          <a:bodyPr/>
          <a:lstStyle>
            <a:lvl1pPr>
              <a:defRPr/>
            </a:lvl1pPr>
          </a:lstStyle>
          <a:p>
            <a:r>
              <a:rPr lang="fr-FR" dirty="0"/>
              <a:t>Sommaire</a:t>
            </a:r>
          </a:p>
        </p:txBody>
      </p:sp>
      <p:sp>
        <p:nvSpPr>
          <p:cNvPr id="3" name="Espace réservé du contenu 2"/>
          <p:cNvSpPr>
            <a:spLocks noGrp="1"/>
          </p:cNvSpPr>
          <p:nvPr>
            <p:ph idx="1"/>
          </p:nvPr>
        </p:nvSpPr>
        <p:spPr>
          <a:xfrm>
            <a:off x="2095472" y="1500174"/>
            <a:ext cx="9715568" cy="4786346"/>
          </a:xfrm>
        </p:spPr>
        <p:txBody>
          <a:bodyPr/>
          <a:lstStyle>
            <a:lvl1pPr marL="342900" indent="-342900">
              <a:buFont typeface="Wingdings" panose="05000000000000000000" pitchFamily="2" charset="2"/>
              <a:buChar char="q"/>
              <a:defRPr/>
            </a:lvl1pPr>
            <a:lvl2pPr marL="971550" marR="0" indent="-514350" algn="l" defTabSz="914400" rtl="0" eaLnBrk="1" fontAlgn="auto" latinLnBrk="0" hangingPunct="1">
              <a:lnSpc>
                <a:spcPct val="100000"/>
              </a:lnSpc>
              <a:spcBef>
                <a:spcPct val="20000"/>
              </a:spcBef>
              <a:spcAft>
                <a:spcPts val="0"/>
              </a:spcAft>
              <a:buClrTx/>
              <a:buSzTx/>
              <a:buFont typeface="Wingdings" panose="05000000000000000000" pitchFamily="2" charset="2"/>
              <a:buChar char="q"/>
              <a:tabLst/>
              <a:defRPr/>
            </a:lvl2pPr>
            <a:lvl3pPr>
              <a:buNone/>
              <a:defRPr/>
            </a:lvl3pPr>
            <a:lvl5pPr>
              <a:defRPr/>
            </a:lvl5pPr>
            <a:lvl6pPr marL="454025" indent="-228600">
              <a:buSzPct val="119000"/>
              <a:buFont typeface="Wingdings" pitchFamily="2" charset="2"/>
              <a:buChar char="C"/>
              <a:defRPr sz="2400"/>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356826801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4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FR" dirty="0"/>
          </a:p>
        </p:txBody>
      </p:sp>
      <p:sp>
        <p:nvSpPr>
          <p:cNvPr id="3" name="Espace réservé du contenu 2"/>
          <p:cNvSpPr>
            <a:spLocks noGrp="1"/>
          </p:cNvSpPr>
          <p:nvPr>
            <p:ph idx="1" hasCustomPrompt="1"/>
          </p:nvPr>
        </p:nvSpPr>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12" name="Picture 3" descr="C:\Users\Alex\Desktop\3998752.png"/>
          <p:cNvPicPr>
            <a:picLocks noChangeAspect="1" noChangeArrowheads="1"/>
          </p:cNvPicPr>
          <p:nvPr/>
        </p:nvPicPr>
        <p:blipFill>
          <a:blip r:embed="rId2"/>
          <a:srcRect/>
          <a:stretch>
            <a:fillRect/>
          </a:stretch>
        </p:blipFill>
        <p:spPr bwMode="auto">
          <a:xfrm>
            <a:off x="6858006" y="2857496"/>
            <a:ext cx="5871284" cy="4572032"/>
          </a:xfrm>
          <a:prstGeom prst="rect">
            <a:avLst/>
          </a:prstGeom>
          <a:noFill/>
        </p:spPr>
      </p:pic>
      <p:sp>
        <p:nvSpPr>
          <p:cNvPr id="17" name="Espace réservé du contenu 11"/>
          <p:cNvSpPr>
            <a:spLocks noGrp="1"/>
          </p:cNvSpPr>
          <p:nvPr>
            <p:ph sz="quarter" idx="13" hasCustomPrompt="1"/>
          </p:nvPr>
        </p:nvSpPr>
        <p:spPr>
          <a:xfrm rot="160723">
            <a:off x="8047368" y="3985042"/>
            <a:ext cx="3270595" cy="2459816"/>
          </a:xfrm>
          <a:noFill/>
          <a:ln>
            <a:noFill/>
          </a:ln>
        </p:spPr>
        <p:txBody>
          <a:bodyPr>
            <a:noAutofit/>
          </a:bodyPr>
          <a:lstStyle>
            <a:lvl1pPr>
              <a:defRPr sz="2000" baseline="30000">
                <a:latin typeface="Permanent Marker" pitchFamily="2" charset="0"/>
                <a:ea typeface="Permanent Marker" pitchFamily="2" charset="0"/>
              </a:defRPr>
            </a:lvl1pPr>
            <a:lvl2pPr marL="358775" indent="-177800">
              <a:buFont typeface="Permanent Marker" panose="02000000000000000000" pitchFamily="2" charset="0"/>
              <a:buChar char="–"/>
              <a:defRPr sz="1600">
                <a:latin typeface="Permanent Marker" pitchFamily="2" charset="0"/>
                <a:ea typeface="Permanent Marker" pitchFamily="2" charset="0"/>
              </a:defRPr>
            </a:lvl2pPr>
            <a:lvl3pPr marL="450850" indent="-139700">
              <a:defRPr sz="1400">
                <a:latin typeface="Permanent Marker" pitchFamily="2" charset="0"/>
                <a:ea typeface="Permanent Marker" pitchFamily="2" charset="0"/>
              </a:defRPr>
            </a:lvl3pPr>
            <a:lvl4pPr marL="534988" indent="-147638">
              <a:defRPr sz="1200">
                <a:latin typeface="Permanent Marker" pitchFamily="2" charset="0"/>
                <a:ea typeface="Permanent Marker" pitchFamily="2" charset="0"/>
              </a:defRPr>
            </a:lvl4pPr>
            <a:lvl5pPr marL="717550" indent="-182563">
              <a:defRPr sz="1200">
                <a:latin typeface="Permanent Marker" pitchFamily="2" charset="0"/>
                <a:ea typeface="Permanent Marker" pitchFamily="2" charset="0"/>
              </a:defRPr>
            </a:lvl5pPr>
            <a:lvl6pPr marL="903288" indent="-228600">
              <a:defRPr sz="1200">
                <a:latin typeface="Permanent Marker" pitchFamily="2" charset="0"/>
                <a:ea typeface="Permanent Marker" pitchFamily="2" charset="0"/>
              </a:defRPr>
            </a:lvl6pPr>
            <a:lvl7pPr marL="987425" indent="-228600">
              <a:defRPr sz="1200">
                <a:latin typeface="Permanent Marker" pitchFamily="2" charset="0"/>
                <a:ea typeface="Permanent Marker" pitchFamily="2" charset="0"/>
              </a:defRPr>
            </a:lvl7pPr>
            <a:lvl8pPr>
              <a:defRPr sz="1200">
                <a:latin typeface="Permanent Marker" pitchFamily="2" charset="0"/>
                <a:ea typeface="Permanent Marker" pitchFamily="2" charset="0"/>
              </a:defRPr>
            </a:lvl8pPr>
            <a:lvl9pPr>
              <a:defRPr sz="12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299495208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2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8286808"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8763019" y="1857364"/>
            <a:ext cx="3428981" cy="2682746"/>
          </a:xfrm>
          <a:prstGeom prst="rect">
            <a:avLst/>
          </a:prstGeom>
          <a:noFill/>
          <a:ln w="9525">
            <a:noFill/>
            <a:miter lim="800000"/>
            <a:headEnd/>
            <a:tailEnd/>
          </a:ln>
          <a:effectLst/>
        </p:spPr>
      </p:pic>
      <p:sp>
        <p:nvSpPr>
          <p:cNvPr id="12" name="Espace réservé du contenu 11"/>
          <p:cNvSpPr>
            <a:spLocks noGrp="1"/>
          </p:cNvSpPr>
          <p:nvPr>
            <p:ph sz="quarter" idx="13" hasCustomPrompt="1"/>
          </p:nvPr>
        </p:nvSpPr>
        <p:spPr>
          <a:xfrm rot="160723">
            <a:off x="9052229" y="2148453"/>
            <a:ext cx="2761392" cy="2002477"/>
          </a:xfrm>
          <a:noFill/>
          <a:ln>
            <a:noFill/>
          </a:ln>
        </p:spPr>
        <p:txBody>
          <a:bodyPr>
            <a:normAutofit/>
          </a:bodyPr>
          <a:lstStyle>
            <a:lvl1pPr marL="171450" indent="-171450">
              <a:buFont typeface="Arial" panose="020B0604020202020204" pitchFamily="34" charset="0"/>
              <a:buChar char="•"/>
              <a:defRPr sz="1600" baseline="30000">
                <a:latin typeface="Permanent Marker" pitchFamily="2" charset="0"/>
                <a:ea typeface="Permanent Marker" pitchFamily="2" charset="0"/>
              </a:defRPr>
            </a:lvl1pPr>
            <a:lvl2pPr marL="411162" indent="-228600">
              <a:buFont typeface="Permanent Marker" panose="02000000000000000000" pitchFamily="2" charset="0"/>
              <a:buChar char="–"/>
              <a:defRPr sz="1100">
                <a:latin typeface="Permanent Marker" pitchFamily="2" charset="0"/>
                <a:ea typeface="Permanent Marker" pitchFamily="2" charset="0"/>
              </a:defRPr>
            </a:lvl2pPr>
            <a:lvl3pPr marL="450850" indent="-139700">
              <a:defRPr sz="1100">
                <a:latin typeface="Permanent Marker" pitchFamily="2" charset="0"/>
                <a:ea typeface="Permanent Marker" pitchFamily="2" charset="0"/>
              </a:defRPr>
            </a:lvl3pPr>
            <a:lvl4pPr marL="534988" indent="-147638">
              <a:defRPr sz="1100">
                <a:latin typeface="Permanent Marker" pitchFamily="2" charset="0"/>
                <a:ea typeface="Permanent Marker" pitchFamily="2" charset="0"/>
              </a:defRPr>
            </a:lvl4pPr>
            <a:lvl5pPr marL="717550" indent="-182563">
              <a:defRPr sz="1100">
                <a:latin typeface="Permanent Marker" pitchFamily="2" charset="0"/>
                <a:ea typeface="Permanent Marker" pitchFamily="2" charset="0"/>
              </a:defRPr>
            </a:lvl5pPr>
            <a:lvl6pPr marL="903288" indent="-228600">
              <a:defRPr sz="1100">
                <a:latin typeface="Permanent Marker" pitchFamily="2" charset="0"/>
                <a:ea typeface="Permanent Marker" pitchFamily="2" charset="0"/>
              </a:defRPr>
            </a:lvl6pPr>
            <a:lvl7pPr marL="987425" indent="-228600">
              <a:defRPr sz="1100">
                <a:latin typeface="Permanent Marker" pitchFamily="2" charset="0"/>
                <a:ea typeface="Permanent Marker" pitchFamily="2" charset="0"/>
              </a:defRPr>
            </a:lvl7pPr>
            <a:lvl8pPr>
              <a:defRPr sz="1100">
                <a:latin typeface="Permanent Marker" pitchFamily="2" charset="0"/>
                <a:ea typeface="Permanent Marker" pitchFamily="2" charset="0"/>
              </a:defRPr>
            </a:lvl8pPr>
            <a:lvl9pPr>
              <a:defRPr sz="11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214878625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3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6667547"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7143757" y="1214422"/>
            <a:ext cx="4952992" cy="4321272"/>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7542476" y="1641906"/>
            <a:ext cx="3990040"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13928399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7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6667547"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6667504" y="1608058"/>
            <a:ext cx="5905541" cy="4106958"/>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7146303" y="2007319"/>
            <a:ext cx="4580389"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186401442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6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6667547"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6858005" y="1214422"/>
            <a:ext cx="5524539" cy="5286413"/>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a:off x="7429511" y="1714488"/>
            <a:ext cx="4095779" cy="3857652"/>
          </a:xfrm>
          <a:noFill/>
          <a:ln>
            <a:noFill/>
          </a:ln>
          <a:scene3d>
            <a:camera prst="orthographicFront">
              <a:rot lat="0" lon="0" rev="21594000"/>
            </a:camera>
            <a:lightRig rig="threePt" dir="t"/>
          </a:scene3d>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108901507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8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6667547"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6858005" y="428604"/>
            <a:ext cx="5524539" cy="6772296"/>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a:off x="7429511" y="1047244"/>
            <a:ext cx="4095779" cy="5095891"/>
          </a:xfrm>
          <a:noFill/>
          <a:ln>
            <a:noFill/>
          </a:ln>
          <a:scene3d>
            <a:camera prst="orthographicFront">
              <a:rot lat="0" lon="0" rev="21420000"/>
            </a:camera>
            <a:lightRig rig="threePt" dir="t"/>
          </a:scene3d>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1702485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ous-titre GRAPH">
    <p:spTree>
      <p:nvGrpSpPr>
        <p:cNvPr id="1" name=""/>
        <p:cNvGrpSpPr/>
        <p:nvPr/>
      </p:nvGrpSpPr>
      <p:grpSpPr>
        <a:xfrm>
          <a:off x="0" y="0"/>
          <a:ext cx="0" cy="0"/>
          <a:chOff x="0" y="0"/>
          <a:chExt cx="0" cy="0"/>
        </a:xfrm>
      </p:grpSpPr>
      <p:sp>
        <p:nvSpPr>
          <p:cNvPr id="2" name="Titre 1"/>
          <p:cNvSpPr>
            <a:spLocks noGrp="1"/>
          </p:cNvSpPr>
          <p:nvPr>
            <p:ph type="title"/>
          </p:nvPr>
        </p:nvSpPr>
        <p:spPr>
          <a:xfrm>
            <a:off x="963084" y="4406901"/>
            <a:ext cx="10363200" cy="1362075"/>
          </a:xfrm>
        </p:spPr>
        <p:txBody>
          <a:bodyPr anchor="t"/>
          <a:lstStyle>
            <a:lvl1pPr algn="l">
              <a:defRPr sz="4000" b="1" cap="all"/>
            </a:lvl1pPr>
          </a:lstStyle>
          <a:p>
            <a:r>
              <a:rPr lang="fr-FR"/>
              <a:t>Modifiez le style du titre</a:t>
            </a:r>
          </a:p>
        </p:txBody>
      </p:sp>
      <p:sp>
        <p:nvSpPr>
          <p:cNvPr id="3" name="Espace réservé du texte 2"/>
          <p:cNvSpPr>
            <a:spLocks noGrp="1"/>
          </p:cNvSpPr>
          <p:nvPr>
            <p:ph type="body" idx="1"/>
          </p:nvPr>
        </p:nvSpPr>
        <p:spPr>
          <a:xfrm rot="20527304">
            <a:off x="317829" y="747696"/>
            <a:ext cx="10363200" cy="1159053"/>
          </a:xfrm>
          <a:noFill/>
          <a:ln>
            <a:noFill/>
          </a:ln>
          <a:effectLst>
            <a:outerShdw blurRad="50800" dist="38100" dir="5400000" algn="t" rotWithShape="0">
              <a:prstClr val="black">
                <a:alpha val="23000"/>
              </a:prstClr>
            </a:outerShdw>
          </a:effectLst>
        </p:spPr>
        <p:txBody>
          <a:bodyPr anchor="b">
            <a:normAutofit/>
          </a:bodyPr>
          <a:lstStyle>
            <a:lvl1pPr marL="0" indent="0">
              <a:buNone/>
              <a:defRPr sz="3200">
                <a:solidFill>
                  <a:schemeClr val="tx1">
                    <a:tint val="75000"/>
                  </a:schemeClr>
                </a:solidFill>
                <a:latin typeface="Permanent Marker" pitchFamily="2" charset="0"/>
                <a:ea typeface="Permanent Marker" pitchFamily="2"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67F0B0E-885F-4CAC-AE39-A1877A0B0391}" type="slidenum">
              <a:rPr lang="fr-FR" smtClean="0"/>
              <a:t>‹N°›</a:t>
            </a:fld>
            <a:endParaRPr lang="fr-FR"/>
          </a:p>
        </p:txBody>
      </p:sp>
    </p:spTree>
    <p:extLst>
      <p:ext uri="{BB962C8B-B14F-4D97-AF65-F5344CB8AC3E}">
        <p14:creationId xmlns:p14="http://schemas.microsoft.com/office/powerpoint/2010/main" val="279785510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9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5396028" y="1142984"/>
            <a:ext cx="6667547"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381045" y="522871"/>
            <a:ext cx="6304154" cy="6943157"/>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a:off x="190461" y="1141512"/>
            <a:ext cx="4890586" cy="5095891"/>
          </a:xfrm>
          <a:noFill/>
          <a:ln>
            <a:noFill/>
          </a:ln>
          <a:scene3d>
            <a:camera prst="orthographicFront">
              <a:rot lat="0" lon="0" rev="21420000"/>
            </a:camera>
            <a:lightRig rig="threePt" dir="t"/>
          </a:scene3d>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34268590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1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11430080" cy="17145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Espace réservé du texte 7"/>
          <p:cNvSpPr>
            <a:spLocks noGrp="1"/>
          </p:cNvSpPr>
          <p:nvPr>
            <p:ph type="body" idx="13"/>
          </p:nvPr>
        </p:nvSpPr>
        <p:spPr>
          <a:xfrm>
            <a:off x="285709" y="2928934"/>
            <a:ext cx="5710808" cy="639762"/>
          </a:xfrm>
        </p:spPr>
        <p:txBody>
          <a:bodyPr/>
          <a:lstStyle/>
          <a:p>
            <a:pPr lvl="0" algn="r"/>
            <a:r>
              <a:rPr lang="fr-FR"/>
              <a:t>Cliquez pour modifier les styles du texte du masque</a:t>
            </a:r>
          </a:p>
        </p:txBody>
      </p:sp>
      <p:sp>
        <p:nvSpPr>
          <p:cNvPr id="11" name="Espace réservé du texte 8"/>
          <p:cNvSpPr>
            <a:spLocks noGrp="1"/>
          </p:cNvSpPr>
          <p:nvPr>
            <p:ph type="body" sz="quarter" idx="3"/>
          </p:nvPr>
        </p:nvSpPr>
        <p:spPr>
          <a:xfrm>
            <a:off x="6193367" y="2928934"/>
            <a:ext cx="5712924" cy="639762"/>
          </a:xfrm>
        </p:spPr>
        <p:txBody>
          <a:bodyPr/>
          <a:lstStyle/>
          <a:p>
            <a:pPr lvl="0"/>
            <a:r>
              <a:rPr lang="fr-FR"/>
              <a:t>Cliquez pour modifier les styles du texte du masque</a:t>
            </a:r>
          </a:p>
        </p:txBody>
      </p:sp>
      <p:sp>
        <p:nvSpPr>
          <p:cNvPr id="12" name="Espace réservé du contenu 9"/>
          <p:cNvSpPr>
            <a:spLocks noGrp="1"/>
          </p:cNvSpPr>
          <p:nvPr>
            <p:ph sz="quarter" idx="4" hasCustomPrompt="1"/>
          </p:nvPr>
        </p:nvSpPr>
        <p:spPr>
          <a:xfrm>
            <a:off x="8382016" y="3643314"/>
            <a:ext cx="2571769" cy="2643206"/>
          </a:xfrm>
        </p:spPr>
        <p:txBody>
          <a:bodyPr>
            <a:noAutofit/>
          </a:bodyPr>
          <a:lstStyle>
            <a:lvl1pPr>
              <a:defRPr sz="2000"/>
            </a:lvl1pPr>
          </a:lstStyle>
          <a:p>
            <a:pPr algn="ctr">
              <a:buNone/>
            </a:pPr>
            <a:r>
              <a:rPr lang="fr-FR" dirty="0"/>
              <a:t>NON</a:t>
            </a:r>
          </a:p>
          <a:p>
            <a:pPr algn="ctr">
              <a:buNone/>
            </a:pPr>
            <a:endParaRPr lang="fr-FR" dirty="0"/>
          </a:p>
          <a:p>
            <a:pPr algn="ctr">
              <a:buNone/>
            </a:pPr>
            <a:r>
              <a:rPr lang="fr-FR" dirty="0"/>
              <a:t>NON</a:t>
            </a:r>
          </a:p>
          <a:p>
            <a:pPr algn="ctr">
              <a:buNone/>
            </a:pPr>
            <a:endParaRPr lang="fr-FR" dirty="0"/>
          </a:p>
          <a:p>
            <a:pPr algn="ctr">
              <a:buNone/>
            </a:pPr>
            <a:r>
              <a:rPr lang="fr-FR" dirty="0"/>
              <a:t>OUI</a:t>
            </a:r>
          </a:p>
          <a:p>
            <a:pPr algn="ctr">
              <a:buNone/>
            </a:pPr>
            <a:endParaRPr lang="fr-FR" dirty="0"/>
          </a:p>
          <a:p>
            <a:pPr algn="ctr">
              <a:buNone/>
            </a:pPr>
            <a:r>
              <a:rPr lang="fr-FR" dirty="0"/>
              <a:t>OUI</a:t>
            </a:r>
          </a:p>
        </p:txBody>
      </p:sp>
      <p:sp>
        <p:nvSpPr>
          <p:cNvPr id="13" name="Double flèche horizontale 12"/>
          <p:cNvSpPr/>
          <p:nvPr/>
        </p:nvSpPr>
        <p:spPr>
          <a:xfrm>
            <a:off x="4476739" y="3571876"/>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a:t>Flush cache / TMP</a:t>
            </a:r>
          </a:p>
        </p:txBody>
      </p:sp>
      <p:sp>
        <p:nvSpPr>
          <p:cNvPr id="14" name="Double flèche horizontale 13"/>
          <p:cNvSpPr/>
          <p:nvPr/>
        </p:nvSpPr>
        <p:spPr>
          <a:xfrm>
            <a:off x="4476739" y="4357694"/>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a:t>Flush </a:t>
            </a:r>
            <a:r>
              <a:rPr lang="fr-FR" sz="1800" dirty="0" err="1"/>
              <a:t>permalink</a:t>
            </a:r>
            <a:endParaRPr lang="fr-FR" sz="1800" dirty="0"/>
          </a:p>
        </p:txBody>
      </p:sp>
      <p:sp>
        <p:nvSpPr>
          <p:cNvPr id="15" name="Double flèche horizontale 14"/>
          <p:cNvSpPr/>
          <p:nvPr/>
        </p:nvSpPr>
        <p:spPr>
          <a:xfrm>
            <a:off x="4476739" y="5072074"/>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err="1"/>
              <a:t>remove</a:t>
            </a:r>
            <a:r>
              <a:rPr lang="fr-FR" sz="1800" dirty="0"/>
              <a:t> Options </a:t>
            </a:r>
            <a:r>
              <a:rPr lang="fr-FR" sz="1100" dirty="0"/>
              <a:t>(</a:t>
            </a:r>
            <a:r>
              <a:rPr lang="fr-FR" sz="1100" dirty="0" err="1"/>
              <a:t>wp</a:t>
            </a:r>
            <a:r>
              <a:rPr lang="fr-FR" sz="1100" dirty="0"/>
              <a:t> </a:t>
            </a:r>
            <a:r>
              <a:rPr lang="fr-FR" sz="1100" dirty="0" err="1"/>
              <a:t>db</a:t>
            </a:r>
            <a:r>
              <a:rPr lang="fr-FR" sz="1100" dirty="0"/>
              <a:t>)</a:t>
            </a:r>
            <a:endParaRPr lang="fr-FR" sz="1800" dirty="0"/>
          </a:p>
        </p:txBody>
      </p:sp>
      <p:sp>
        <p:nvSpPr>
          <p:cNvPr id="16" name="Double flèche horizontale 15"/>
          <p:cNvSpPr/>
          <p:nvPr/>
        </p:nvSpPr>
        <p:spPr>
          <a:xfrm>
            <a:off x="4476739" y="5786454"/>
            <a:ext cx="3238523"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dirty="0" err="1"/>
              <a:t>remove</a:t>
            </a:r>
            <a:r>
              <a:rPr lang="fr-FR" sz="1800" dirty="0"/>
              <a:t> tables</a:t>
            </a:r>
            <a:r>
              <a:rPr lang="fr-FR" sz="1100" dirty="0"/>
              <a:t>(</a:t>
            </a:r>
            <a:r>
              <a:rPr lang="fr-FR" sz="1100" dirty="0" err="1"/>
              <a:t>wp</a:t>
            </a:r>
            <a:r>
              <a:rPr lang="fr-FR" sz="1100" dirty="0"/>
              <a:t> </a:t>
            </a:r>
            <a:r>
              <a:rPr lang="fr-FR" sz="1100" dirty="0" err="1"/>
              <a:t>db</a:t>
            </a:r>
            <a:r>
              <a:rPr lang="fr-FR" sz="1100" dirty="0"/>
              <a:t>)</a:t>
            </a:r>
            <a:endParaRPr lang="fr-FR" sz="1800" dirty="0"/>
          </a:p>
        </p:txBody>
      </p:sp>
      <p:sp>
        <p:nvSpPr>
          <p:cNvPr id="17" name="Espace réservé du contenu 9"/>
          <p:cNvSpPr>
            <a:spLocks noGrp="1"/>
          </p:cNvSpPr>
          <p:nvPr>
            <p:ph sz="quarter" idx="14" hasCustomPrompt="1"/>
          </p:nvPr>
        </p:nvSpPr>
        <p:spPr>
          <a:xfrm>
            <a:off x="952464" y="3643314"/>
            <a:ext cx="2571769" cy="2643206"/>
          </a:xfrm>
        </p:spPr>
        <p:txBody>
          <a:bodyPr>
            <a:noAutofit/>
          </a:bodyPr>
          <a:lstStyle>
            <a:lvl1pPr>
              <a:defRPr sz="2000"/>
            </a:lvl1pPr>
          </a:lstStyle>
          <a:p>
            <a:pPr algn="ctr">
              <a:buNone/>
            </a:pPr>
            <a:r>
              <a:rPr lang="fr-FR" dirty="0"/>
              <a:t>NON</a:t>
            </a:r>
          </a:p>
          <a:p>
            <a:pPr algn="ctr">
              <a:buNone/>
            </a:pPr>
            <a:endParaRPr lang="fr-FR" dirty="0"/>
          </a:p>
          <a:p>
            <a:pPr algn="ctr">
              <a:buNone/>
            </a:pPr>
            <a:r>
              <a:rPr lang="fr-FR" dirty="0"/>
              <a:t>NON</a:t>
            </a:r>
          </a:p>
          <a:p>
            <a:pPr algn="ctr">
              <a:buNone/>
            </a:pPr>
            <a:endParaRPr lang="fr-FR" dirty="0"/>
          </a:p>
          <a:p>
            <a:pPr algn="ctr">
              <a:buNone/>
            </a:pPr>
            <a:r>
              <a:rPr lang="fr-FR" dirty="0"/>
              <a:t>OUI</a:t>
            </a:r>
          </a:p>
          <a:p>
            <a:pPr algn="ctr">
              <a:buNone/>
            </a:pPr>
            <a:endParaRPr lang="fr-FR" dirty="0"/>
          </a:p>
          <a:p>
            <a:pPr algn="ctr">
              <a:buNone/>
            </a:pPr>
            <a:r>
              <a:rPr lang="fr-FR" dirty="0"/>
              <a:t>OUI</a:t>
            </a:r>
          </a:p>
        </p:txBody>
      </p:sp>
    </p:spTree>
    <p:extLst>
      <p:ext uri="{BB962C8B-B14F-4D97-AF65-F5344CB8AC3E}">
        <p14:creationId xmlns:p14="http://schemas.microsoft.com/office/powerpoint/2010/main" val="12691294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5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hasCustomPrompt="1"/>
          </p:nvPr>
        </p:nvSpPr>
        <p:spPr>
          <a:xfrm>
            <a:off x="380960" y="1142984"/>
            <a:ext cx="11430080" cy="17145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Espace réservé du texte 7"/>
          <p:cNvSpPr>
            <a:spLocks noGrp="1"/>
          </p:cNvSpPr>
          <p:nvPr>
            <p:ph type="body" idx="13"/>
          </p:nvPr>
        </p:nvSpPr>
        <p:spPr>
          <a:xfrm>
            <a:off x="285709" y="2928934"/>
            <a:ext cx="5710808" cy="639762"/>
          </a:xfrm>
        </p:spPr>
        <p:txBody>
          <a:bodyPr/>
          <a:lstStyle/>
          <a:p>
            <a:pPr lvl="0" algn="r"/>
            <a:r>
              <a:rPr lang="fr-FR"/>
              <a:t>Cliquez pour modifier les styles du texte du masque</a:t>
            </a:r>
          </a:p>
        </p:txBody>
      </p:sp>
      <p:sp>
        <p:nvSpPr>
          <p:cNvPr id="11" name="Espace réservé du texte 8"/>
          <p:cNvSpPr>
            <a:spLocks noGrp="1"/>
          </p:cNvSpPr>
          <p:nvPr>
            <p:ph type="body" sz="quarter" idx="3"/>
          </p:nvPr>
        </p:nvSpPr>
        <p:spPr>
          <a:xfrm>
            <a:off x="6193367" y="2928934"/>
            <a:ext cx="5712924" cy="639762"/>
          </a:xfrm>
        </p:spPr>
        <p:txBody>
          <a:bodyPr/>
          <a:lstStyle/>
          <a:p>
            <a:pPr lvl="0"/>
            <a:r>
              <a:rPr lang="fr-FR"/>
              <a:t>Cliquez pour modifier les styles du texte du masque</a:t>
            </a:r>
          </a:p>
        </p:txBody>
      </p:sp>
    </p:spTree>
    <p:extLst>
      <p:ext uri="{BB962C8B-B14F-4D97-AF65-F5344CB8AC3E}">
        <p14:creationId xmlns:p14="http://schemas.microsoft.com/office/powerpoint/2010/main" val="404890728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hasCustomPrompt="1"/>
          </p:nvPr>
        </p:nvSpPr>
        <p:spPr>
          <a:xfrm>
            <a:off x="285710" y="1071546"/>
            <a:ext cx="5619789"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u contenu 3"/>
          <p:cNvSpPr>
            <a:spLocks noGrp="1"/>
          </p:cNvSpPr>
          <p:nvPr>
            <p:ph sz="half" idx="2" hasCustomPrompt="1"/>
          </p:nvPr>
        </p:nvSpPr>
        <p:spPr>
          <a:xfrm>
            <a:off x="6286502" y="1071546"/>
            <a:ext cx="5619789"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5" name="Espace réservé de la date 4"/>
          <p:cNvSpPr>
            <a:spLocks noGrp="1"/>
          </p:cNvSpPr>
          <p:nvPr>
            <p:ph type="dt" sz="half" idx="10"/>
          </p:nvPr>
        </p:nvSpPr>
        <p:spPr/>
        <p:txBody>
          <a:bodyPr/>
          <a:lstStyle/>
          <a:p>
            <a:fld id="{9F904C7F-60F4-4441-B03B-8BA7CD53137C}"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378866247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85709" y="1071546"/>
            <a:ext cx="571080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hasCustomPrompt="1"/>
          </p:nvPr>
        </p:nvSpPr>
        <p:spPr>
          <a:xfrm>
            <a:off x="285709" y="1785926"/>
            <a:ext cx="5710808"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5" name="Espace réservé du texte 4"/>
          <p:cNvSpPr>
            <a:spLocks noGrp="1"/>
          </p:cNvSpPr>
          <p:nvPr>
            <p:ph type="body" sz="quarter" idx="3"/>
          </p:nvPr>
        </p:nvSpPr>
        <p:spPr>
          <a:xfrm>
            <a:off x="6193367" y="1071546"/>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hasCustomPrompt="1"/>
          </p:nvPr>
        </p:nvSpPr>
        <p:spPr>
          <a:xfrm>
            <a:off x="6193367" y="1785926"/>
            <a:ext cx="5712924"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7" name="Espace réservé de la date 6"/>
          <p:cNvSpPr>
            <a:spLocks noGrp="1"/>
          </p:cNvSpPr>
          <p:nvPr>
            <p:ph type="dt" sz="half" idx="10"/>
          </p:nvPr>
        </p:nvSpPr>
        <p:spPr/>
        <p:txBody>
          <a:bodyPr/>
          <a:lstStyle/>
          <a:p>
            <a:fld id="{9F904C7F-60F4-4441-B03B-8BA7CD53137C}" type="datetimeFigureOut">
              <a:rPr lang="fr-FR" smtClean="0"/>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74778936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85710" y="1071546"/>
            <a:ext cx="1162058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hasCustomPrompt="1"/>
          </p:nvPr>
        </p:nvSpPr>
        <p:spPr>
          <a:xfrm>
            <a:off x="285710" y="1785926"/>
            <a:ext cx="11620581"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7" name="Espace réservé de la date 6"/>
          <p:cNvSpPr>
            <a:spLocks noGrp="1"/>
          </p:cNvSpPr>
          <p:nvPr>
            <p:ph type="dt" sz="half" idx="10"/>
          </p:nvPr>
        </p:nvSpPr>
        <p:spPr/>
        <p:txBody>
          <a:bodyPr/>
          <a:lstStyle/>
          <a:p>
            <a:fld id="{9F904C7F-60F4-4441-B03B-8BA7CD53137C}" type="datetimeFigureOut">
              <a:rPr lang="fr-FR" smtClean="0"/>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22932881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2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85709" y="2432048"/>
            <a:ext cx="571080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hasCustomPrompt="1"/>
          </p:nvPr>
        </p:nvSpPr>
        <p:spPr>
          <a:xfrm>
            <a:off x="285709" y="3143248"/>
            <a:ext cx="5710808" cy="3286148"/>
          </a:xfrm>
        </p:spPr>
        <p:txBody>
          <a:bodyPr/>
          <a:lstStyle>
            <a:lvl1pPr>
              <a:defRPr sz="2400"/>
            </a:lvl1pPr>
            <a:lvl2pPr>
              <a:defRPr sz="2000"/>
            </a:lvl2pPr>
            <a:lvl3pPr marL="803275" indent="-228600">
              <a:defRPr sz="1800"/>
            </a:lvl3pPr>
            <a:lvl4pPr marL="1162050" indent="-228600">
              <a:defRPr sz="1600"/>
            </a:lvl4pPr>
            <a:lvl5pPr marL="1435100" indent="-228600">
              <a:defRPr sz="1600"/>
            </a:lvl5pPr>
            <a:lvl6pPr marL="1700213" indent="-228600">
              <a:defRPr sz="1600"/>
            </a:lvl6pPr>
            <a:lvl7pPr marL="1879600" indent="-228600">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5" name="Espace réservé du texte 4"/>
          <p:cNvSpPr>
            <a:spLocks noGrp="1"/>
          </p:cNvSpPr>
          <p:nvPr>
            <p:ph type="body" sz="quarter" idx="3"/>
          </p:nvPr>
        </p:nvSpPr>
        <p:spPr>
          <a:xfrm>
            <a:off x="6193367" y="2432048"/>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7" name="Espace réservé de la date 6"/>
          <p:cNvSpPr>
            <a:spLocks noGrp="1"/>
          </p:cNvSpPr>
          <p:nvPr>
            <p:ph type="dt" sz="half" idx="10"/>
          </p:nvPr>
        </p:nvSpPr>
        <p:spPr/>
        <p:txBody>
          <a:bodyPr/>
          <a:lstStyle/>
          <a:p>
            <a:fld id="{9F904C7F-60F4-4441-B03B-8BA7CD53137C}" type="datetimeFigureOut">
              <a:rPr lang="fr-FR" smtClean="0"/>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3A3ADB01-1B25-41CA-A328-3B8EAAEFC432}" type="slidenum">
              <a:rPr lang="fr-FR" smtClean="0"/>
              <a:t>‹N°›</a:t>
            </a:fld>
            <a:endParaRPr lang="fr-FR"/>
          </a:p>
        </p:txBody>
      </p:sp>
      <p:sp>
        <p:nvSpPr>
          <p:cNvPr id="11" name="Espace réservé du contenu 3"/>
          <p:cNvSpPr>
            <a:spLocks noGrp="1"/>
          </p:cNvSpPr>
          <p:nvPr>
            <p:ph sz="half" idx="14" hasCustomPrompt="1"/>
          </p:nvPr>
        </p:nvSpPr>
        <p:spPr>
          <a:xfrm>
            <a:off x="285709" y="1071546"/>
            <a:ext cx="11715832" cy="121444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12" name="Espace réservé du contenu 3">
            <a:extLst>
              <a:ext uri="{FF2B5EF4-FFF2-40B4-BE49-F238E27FC236}">
                <a16:creationId xmlns:a16="http://schemas.microsoft.com/office/drawing/2014/main" xmlns="" id="{C922FC4E-3837-4485-8946-E9B3EF4B1D90}"/>
              </a:ext>
            </a:extLst>
          </p:cNvPr>
          <p:cNvSpPr>
            <a:spLocks noGrp="1"/>
          </p:cNvSpPr>
          <p:nvPr>
            <p:ph sz="half" idx="15" hasCustomPrompt="1"/>
          </p:nvPr>
        </p:nvSpPr>
        <p:spPr>
          <a:xfrm>
            <a:off x="6192011" y="3140968"/>
            <a:ext cx="5710808" cy="3286148"/>
          </a:xfrm>
        </p:spPr>
        <p:txBody>
          <a:bodyPr/>
          <a:lstStyle>
            <a:lvl1pPr>
              <a:defRPr sz="2400"/>
            </a:lvl1pPr>
            <a:lvl2pPr>
              <a:defRPr sz="2000"/>
            </a:lvl2pPr>
            <a:lvl3pPr marL="803275" indent="-228600">
              <a:defRPr sz="1800"/>
            </a:lvl3pPr>
            <a:lvl4pPr marL="1162050" indent="-228600">
              <a:defRPr sz="1600"/>
            </a:lvl4pPr>
            <a:lvl5pPr marL="1435100" indent="-228600">
              <a:defRPr sz="1600"/>
            </a:lvl5pPr>
            <a:lvl6pPr marL="1700213" indent="-228600">
              <a:defRPr sz="1600"/>
            </a:lvl6pPr>
            <a:lvl7pPr marL="1879600" indent="-228600">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173339057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1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85709" y="1071546"/>
            <a:ext cx="5710808" cy="639762"/>
          </a:xfrm>
        </p:spPr>
        <p:txBody>
          <a:bodyPr anchor="b"/>
          <a:lstStyle>
            <a:lvl1pPr marL="0" indent="0" algn="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5" name="Espace réservé du texte 4"/>
          <p:cNvSpPr>
            <a:spLocks noGrp="1"/>
          </p:cNvSpPr>
          <p:nvPr>
            <p:ph type="body" sz="quarter" idx="3"/>
          </p:nvPr>
        </p:nvSpPr>
        <p:spPr>
          <a:xfrm>
            <a:off x="6193367" y="1071546"/>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7" name="Espace réservé de la date 6"/>
          <p:cNvSpPr>
            <a:spLocks noGrp="1"/>
          </p:cNvSpPr>
          <p:nvPr>
            <p:ph type="dt" sz="half" idx="10"/>
          </p:nvPr>
        </p:nvSpPr>
        <p:spPr/>
        <p:txBody>
          <a:bodyPr/>
          <a:lstStyle/>
          <a:p>
            <a:fld id="{9F904C7F-60F4-4441-B03B-8BA7CD53137C}" type="datetimeFigureOut">
              <a:rPr lang="fr-FR" smtClean="0"/>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3A3ADB01-1B25-41CA-A328-3B8EAAEFC432}" type="slidenum">
              <a:rPr lang="fr-FR" smtClean="0"/>
              <a:t>‹N°›</a:t>
            </a:fld>
            <a:endParaRPr lang="fr-FR"/>
          </a:p>
        </p:txBody>
      </p:sp>
      <p:sp>
        <p:nvSpPr>
          <p:cNvPr id="10" name="Espace réservé du contenu 3">
            <a:extLst>
              <a:ext uri="{FF2B5EF4-FFF2-40B4-BE49-F238E27FC236}">
                <a16:creationId xmlns:a16="http://schemas.microsoft.com/office/drawing/2014/main" xmlns="" id="{9E7496A8-2C59-41FE-9BDC-E4E6D93312EC}"/>
              </a:ext>
            </a:extLst>
          </p:cNvPr>
          <p:cNvSpPr>
            <a:spLocks noGrp="1"/>
          </p:cNvSpPr>
          <p:nvPr>
            <p:ph sz="half" idx="13" hasCustomPrompt="1"/>
          </p:nvPr>
        </p:nvSpPr>
        <p:spPr>
          <a:xfrm>
            <a:off x="285709" y="1772816"/>
            <a:ext cx="5710808" cy="4656580"/>
          </a:xfrm>
          <a:solidFill>
            <a:schemeClr val="accent3">
              <a:lumMod val="40000"/>
              <a:lumOff val="60000"/>
              <a:alpha val="74000"/>
            </a:schemeClr>
          </a:solidFill>
        </p:spPr>
        <p:txBody>
          <a:bodyPr/>
          <a:lstStyle>
            <a:lvl1pPr>
              <a:defRPr sz="2400"/>
            </a:lvl1pPr>
            <a:lvl2pPr>
              <a:defRPr sz="2000"/>
            </a:lvl2pPr>
            <a:lvl3pPr marL="803275" indent="-228600">
              <a:defRPr sz="1800"/>
            </a:lvl3pPr>
            <a:lvl4pPr marL="1162050" indent="-228600">
              <a:defRPr sz="1600"/>
            </a:lvl4pPr>
            <a:lvl5pPr marL="1435100" indent="-228600">
              <a:defRPr sz="1600"/>
            </a:lvl5pPr>
            <a:lvl6pPr marL="1700213" indent="-228600">
              <a:defRPr sz="1600"/>
            </a:lvl6pPr>
            <a:lvl7pPr marL="1879600" indent="-228600">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11" name="Espace réservé du contenu 3">
            <a:extLst>
              <a:ext uri="{FF2B5EF4-FFF2-40B4-BE49-F238E27FC236}">
                <a16:creationId xmlns:a16="http://schemas.microsoft.com/office/drawing/2014/main" xmlns="" id="{C4C36E0C-06FE-4C12-98D7-323790C0B22B}"/>
              </a:ext>
            </a:extLst>
          </p:cNvPr>
          <p:cNvSpPr>
            <a:spLocks noGrp="1"/>
          </p:cNvSpPr>
          <p:nvPr>
            <p:ph sz="half" idx="14" hasCustomPrompt="1"/>
          </p:nvPr>
        </p:nvSpPr>
        <p:spPr>
          <a:xfrm>
            <a:off x="6241843" y="1772816"/>
            <a:ext cx="5710808" cy="4656580"/>
          </a:xfrm>
          <a:solidFill>
            <a:schemeClr val="accent2">
              <a:lumMod val="40000"/>
              <a:lumOff val="60000"/>
              <a:alpha val="74000"/>
            </a:schemeClr>
          </a:solidFill>
        </p:spPr>
        <p:txBody>
          <a:bodyPr/>
          <a:lstStyle>
            <a:lvl1pPr>
              <a:defRPr sz="2400"/>
            </a:lvl1pPr>
            <a:lvl2pPr>
              <a:defRPr sz="2000"/>
            </a:lvl2pPr>
            <a:lvl3pPr marL="803275" indent="-228600">
              <a:defRPr sz="1800"/>
            </a:lvl3pPr>
            <a:lvl4pPr marL="1162050" indent="-228600">
              <a:defRPr sz="1600"/>
            </a:lvl4pPr>
            <a:lvl5pPr marL="1435100" indent="-228600">
              <a:defRPr sz="1600"/>
            </a:lvl5pPr>
            <a:lvl6pPr marL="1700213" indent="-228600">
              <a:defRPr sz="1600"/>
            </a:lvl6pPr>
            <a:lvl7pPr marL="1879600" indent="-228600">
              <a:defRPr sz="1600"/>
            </a:lvl7pPr>
            <a:lvl8pPr>
              <a:defRPr sz="1600"/>
            </a:lvl8pPr>
            <a:lvl9pPr>
              <a:defRPr sz="16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Tree>
    <p:extLst>
      <p:ext uri="{BB962C8B-B14F-4D97-AF65-F5344CB8AC3E}">
        <p14:creationId xmlns:p14="http://schemas.microsoft.com/office/powerpoint/2010/main" val="394070918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comparaison alt">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fld id="{9F904C7F-60F4-4441-B03B-8BA7CD53137C}"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3A3ADB01-1B25-41CA-A328-3B8EAAEFC432}" type="slidenum">
              <a:rPr lang="fr-FR" smtClean="0"/>
              <a:t>‹N°›</a:t>
            </a:fld>
            <a:endParaRPr lang="fr-FR"/>
          </a:p>
        </p:txBody>
      </p:sp>
      <p:sp>
        <p:nvSpPr>
          <p:cNvPr id="2" name="Titre 1"/>
          <p:cNvSpPr>
            <a:spLocks noGrp="1"/>
          </p:cNvSpPr>
          <p:nvPr>
            <p:ph type="title"/>
          </p:nvPr>
        </p:nvSpPr>
        <p:spPr>
          <a:xfrm>
            <a:off x="0" y="5929330"/>
            <a:ext cx="12192000" cy="785818"/>
          </a:xfrm>
        </p:spPr>
        <p:txBody>
          <a:bodyPr/>
          <a:lstStyle/>
          <a:p>
            <a:r>
              <a:rPr lang="fr-FR"/>
              <a:t>Modifiez le style du titre</a:t>
            </a:r>
            <a:endParaRPr lang="fr-FR" dirty="0"/>
          </a:p>
        </p:txBody>
      </p:sp>
      <p:sp>
        <p:nvSpPr>
          <p:cNvPr id="13" name="Espace réservé du texte 5"/>
          <p:cNvSpPr>
            <a:spLocks noGrp="1"/>
          </p:cNvSpPr>
          <p:nvPr>
            <p:ph type="body" idx="1" hasCustomPrompt="1"/>
          </p:nvPr>
        </p:nvSpPr>
        <p:spPr>
          <a:xfrm>
            <a:off x="809632" y="285728"/>
            <a:ext cx="5242560" cy="591160"/>
          </a:xfrm>
        </p:spPr>
        <p:txBody>
          <a:bodyPr/>
          <a:lstStyle>
            <a:lvl1pPr marL="0" indent="0" algn="ctr">
              <a:buNone/>
              <a:defRPr/>
            </a:lvl1pPr>
          </a:lstStyle>
          <a:p>
            <a:pPr lvl="0"/>
            <a:r>
              <a:rPr lang="fr-FR" dirty="0"/>
              <a:t>Titre</a:t>
            </a:r>
          </a:p>
        </p:txBody>
      </p:sp>
      <p:sp>
        <p:nvSpPr>
          <p:cNvPr id="14" name="Espace réservé du texte 7"/>
          <p:cNvSpPr>
            <a:spLocks noGrp="1"/>
          </p:cNvSpPr>
          <p:nvPr>
            <p:ph type="body" sz="half" idx="3" hasCustomPrompt="1"/>
          </p:nvPr>
        </p:nvSpPr>
        <p:spPr>
          <a:xfrm>
            <a:off x="6202892" y="285728"/>
            <a:ext cx="5242560" cy="591160"/>
          </a:xfrm>
        </p:spPr>
        <p:txBody>
          <a:bodyPr/>
          <a:lstStyle>
            <a:lvl1pPr marL="0" indent="0" algn="ctr">
              <a:buNone/>
              <a:defRPr/>
            </a:lvl1pPr>
          </a:lstStyle>
          <a:p>
            <a:pPr lvl="0"/>
            <a:r>
              <a:rPr lang="fr-FR" dirty="0"/>
              <a:t>Titre</a:t>
            </a:r>
          </a:p>
        </p:txBody>
      </p:sp>
      <p:sp>
        <p:nvSpPr>
          <p:cNvPr id="16" name="Espace réservé du contenu 8"/>
          <p:cNvSpPr>
            <a:spLocks noGrp="1"/>
          </p:cNvSpPr>
          <p:nvPr>
            <p:ph sz="quarter" idx="4"/>
          </p:nvPr>
        </p:nvSpPr>
        <p:spPr>
          <a:xfrm>
            <a:off x="6202892" y="944337"/>
            <a:ext cx="5242560" cy="2714621"/>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9" name="Espace réservé du contenu 8">
            <a:extLst>
              <a:ext uri="{FF2B5EF4-FFF2-40B4-BE49-F238E27FC236}">
                <a16:creationId xmlns:a16="http://schemas.microsoft.com/office/drawing/2014/main" xmlns="" id="{A5FB85DD-6AE1-406F-874E-24132DD2E325}"/>
              </a:ext>
            </a:extLst>
          </p:cNvPr>
          <p:cNvSpPr>
            <a:spLocks noGrp="1"/>
          </p:cNvSpPr>
          <p:nvPr>
            <p:ph sz="quarter" idx="13"/>
          </p:nvPr>
        </p:nvSpPr>
        <p:spPr>
          <a:xfrm>
            <a:off x="815413" y="944337"/>
            <a:ext cx="5242560" cy="2714621"/>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20" name="Espace réservé pour une image  19">
            <a:extLst>
              <a:ext uri="{FF2B5EF4-FFF2-40B4-BE49-F238E27FC236}">
                <a16:creationId xmlns:a16="http://schemas.microsoft.com/office/drawing/2014/main" xmlns="" id="{1F8453A6-51ED-49FF-8B64-6AFC065F908A}"/>
              </a:ext>
            </a:extLst>
          </p:cNvPr>
          <p:cNvSpPr>
            <a:spLocks noGrp="1"/>
          </p:cNvSpPr>
          <p:nvPr>
            <p:ph type="pic" sz="quarter" idx="14"/>
          </p:nvPr>
        </p:nvSpPr>
        <p:spPr>
          <a:xfrm>
            <a:off x="1390651" y="3659189"/>
            <a:ext cx="4129616" cy="2433637"/>
          </a:xfrm>
        </p:spPr>
        <p:txBody>
          <a:bodyPr/>
          <a:lstStyle/>
          <a:p>
            <a:r>
              <a:rPr lang="fr-FR"/>
              <a:t>Cliquez sur l'icône pour ajouter une image</a:t>
            </a:r>
          </a:p>
        </p:txBody>
      </p:sp>
      <p:sp>
        <p:nvSpPr>
          <p:cNvPr id="21" name="Espace réservé pour une image  19">
            <a:extLst>
              <a:ext uri="{FF2B5EF4-FFF2-40B4-BE49-F238E27FC236}">
                <a16:creationId xmlns:a16="http://schemas.microsoft.com/office/drawing/2014/main" xmlns="" id="{385F9501-521A-4891-89DF-1A2318D77FAA}"/>
              </a:ext>
            </a:extLst>
          </p:cNvPr>
          <p:cNvSpPr>
            <a:spLocks noGrp="1"/>
          </p:cNvSpPr>
          <p:nvPr>
            <p:ph type="pic" sz="quarter" idx="15"/>
          </p:nvPr>
        </p:nvSpPr>
        <p:spPr>
          <a:xfrm>
            <a:off x="6864085" y="3645025"/>
            <a:ext cx="4129616" cy="2433637"/>
          </a:xfrm>
        </p:spPr>
        <p:txBody>
          <a:bodyPr/>
          <a:lstStyle/>
          <a:p>
            <a:r>
              <a:rPr lang="fr-FR"/>
              <a:t>Cliquez sur l'icône pour ajouter une image</a:t>
            </a:r>
          </a:p>
        </p:txBody>
      </p:sp>
    </p:spTree>
    <p:extLst>
      <p:ext uri="{BB962C8B-B14F-4D97-AF65-F5344CB8AC3E}">
        <p14:creationId xmlns:p14="http://schemas.microsoft.com/office/powerpoint/2010/main" val="395777653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ontenu gauch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9F904C7F-60F4-4441-B03B-8BA7CD53137C}"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3A3ADB01-1B25-41CA-A328-3B8EAAEFC432}" type="slidenum">
              <a:rPr lang="fr-FR" smtClean="0"/>
              <a:t>‹N°›</a:t>
            </a:fld>
            <a:endParaRPr lang="fr-FR"/>
          </a:p>
        </p:txBody>
      </p:sp>
      <p:sp>
        <p:nvSpPr>
          <p:cNvPr id="7" name="Espace réservé du contenu 2"/>
          <p:cNvSpPr>
            <a:spLocks noGrp="1"/>
          </p:cNvSpPr>
          <p:nvPr>
            <p:ph sz="half" idx="1" hasCustomPrompt="1"/>
          </p:nvPr>
        </p:nvSpPr>
        <p:spPr>
          <a:xfrm>
            <a:off x="285709" y="1071546"/>
            <a:ext cx="8953563"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10" name="Espace réservé pour une image  8"/>
          <p:cNvSpPr>
            <a:spLocks noGrp="1"/>
          </p:cNvSpPr>
          <p:nvPr>
            <p:ph type="pic" sz="quarter" idx="13"/>
          </p:nvPr>
        </p:nvSpPr>
        <p:spPr>
          <a:xfrm>
            <a:off x="9525024" y="1143000"/>
            <a:ext cx="2381251"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3358868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ORSYS_logistiqu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Modifiez le style du titre</a:t>
            </a:r>
            <a:endParaRPr lang="fr-FR" dirty="0"/>
          </a:p>
        </p:txBody>
      </p:sp>
      <p:sp>
        <p:nvSpPr>
          <p:cNvPr id="5" name="Espace réservé de la date 4"/>
          <p:cNvSpPr>
            <a:spLocks noGrp="1"/>
          </p:cNvSpPr>
          <p:nvPr>
            <p:ph type="dt" sz="half" idx="10"/>
          </p:nvPr>
        </p:nvSpPr>
        <p:spPr/>
        <p:txBody>
          <a:bodyPr/>
          <a:lstStyle/>
          <a:p>
            <a:fld id="{18B6E444-548B-4900-A79E-AE4788FD478A}"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67F0B0E-885F-4CAC-AE39-A1877A0B0391}" type="slidenum">
              <a:rPr lang="fr-FR" smtClean="0"/>
              <a:t>‹N°›</a:t>
            </a:fld>
            <a:endParaRPr lang="fr-FR"/>
          </a:p>
        </p:txBody>
      </p:sp>
      <p:grpSp>
        <p:nvGrpSpPr>
          <p:cNvPr id="3" name="Groupe 13"/>
          <p:cNvGrpSpPr/>
          <p:nvPr/>
        </p:nvGrpSpPr>
        <p:grpSpPr>
          <a:xfrm>
            <a:off x="1428717" y="1643050"/>
            <a:ext cx="2000264" cy="1928826"/>
            <a:chOff x="714348" y="2071678"/>
            <a:chExt cx="1500198" cy="1928826"/>
          </a:xfrm>
        </p:grpSpPr>
        <p:pic>
          <p:nvPicPr>
            <p:cNvPr id="10"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1"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2" name="Picture 2"/>
          <p:cNvPicPr>
            <a:picLocks noChangeAspect="1" noChangeArrowheads="1"/>
          </p:cNvPicPr>
          <p:nvPr/>
        </p:nvPicPr>
        <p:blipFill>
          <a:blip r:embed="rId4"/>
          <a:srcRect/>
          <a:stretch>
            <a:fillRect/>
          </a:stretch>
        </p:blipFill>
        <p:spPr bwMode="auto">
          <a:xfrm>
            <a:off x="1" y="3602764"/>
            <a:ext cx="4762491" cy="3440962"/>
          </a:xfrm>
          <a:prstGeom prst="rect">
            <a:avLst/>
          </a:prstGeom>
          <a:noFill/>
          <a:ln w="9525">
            <a:noFill/>
            <a:miter lim="800000"/>
            <a:headEnd/>
            <a:tailEnd/>
          </a:ln>
          <a:effectLst/>
        </p:spPr>
      </p:pic>
      <p:sp>
        <p:nvSpPr>
          <p:cNvPr id="13" name="Espace réservé du contenu 4"/>
          <p:cNvSpPr>
            <a:spLocks noGrp="1"/>
          </p:cNvSpPr>
          <p:nvPr>
            <p:ph idx="1" hasCustomPrompt="1"/>
          </p:nvPr>
        </p:nvSpPr>
        <p:spPr>
          <a:xfrm>
            <a:off x="4476739" y="273050"/>
            <a:ext cx="7429552" cy="6156346"/>
          </a:xfrm>
        </p:spPr>
        <p:txBody>
          <a:bodyPr/>
          <a:lstStyle>
            <a:lvl1pPr>
              <a:defRPr/>
            </a:lvl1pPr>
            <a:lvl2pPr>
              <a:defRPr baseline="0"/>
            </a:lvl2pPr>
            <a:lvl3pPr>
              <a:defRPr/>
            </a:lvl3pPr>
            <a:lvl4pPr>
              <a:defRPr/>
            </a:lvl4pPr>
            <a:lvl5pPr>
              <a:defRPr/>
            </a:lvl5pPr>
            <a:lvl6pPr>
              <a:defRPr/>
            </a:lvl6pPr>
            <a:lvl7pPr>
              <a:defRPr/>
            </a:lvl7pPr>
            <a:lvl8pPr>
              <a:defRPr/>
            </a:lvl8pPr>
            <a:lvl9pPr>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grpSp>
        <p:nvGrpSpPr>
          <p:cNvPr id="4" name="Groupe 13"/>
          <p:cNvGrpSpPr/>
          <p:nvPr/>
        </p:nvGrpSpPr>
        <p:grpSpPr>
          <a:xfrm>
            <a:off x="1428717" y="1643050"/>
            <a:ext cx="2000264" cy="1928826"/>
            <a:chOff x="714348" y="2071678"/>
            <a:chExt cx="1500198" cy="1928826"/>
          </a:xfrm>
        </p:grpSpPr>
        <p:pic>
          <p:nvPicPr>
            <p:cNvPr id="15"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6"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7" name="Picture 2"/>
          <p:cNvPicPr>
            <a:picLocks noChangeAspect="1" noChangeArrowheads="1"/>
          </p:cNvPicPr>
          <p:nvPr/>
        </p:nvPicPr>
        <p:blipFill>
          <a:blip r:embed="rId4"/>
          <a:srcRect/>
          <a:stretch>
            <a:fillRect/>
          </a:stretch>
        </p:blipFill>
        <p:spPr bwMode="auto">
          <a:xfrm>
            <a:off x="1" y="3602764"/>
            <a:ext cx="4762491" cy="3440962"/>
          </a:xfrm>
          <a:prstGeom prst="rect">
            <a:avLst/>
          </a:prstGeom>
          <a:noFill/>
          <a:ln w="9525">
            <a:noFill/>
            <a:miter lim="800000"/>
            <a:headEnd/>
            <a:tailEnd/>
          </a:ln>
          <a:effectLst/>
        </p:spPr>
      </p:pic>
    </p:spTree>
    <p:extLst>
      <p:ext uri="{BB962C8B-B14F-4D97-AF65-F5344CB8AC3E}">
        <p14:creationId xmlns:p14="http://schemas.microsoft.com/office/powerpoint/2010/main" val="17527012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contenu droit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9F904C7F-60F4-4441-B03B-8BA7CD53137C}"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3A3ADB01-1B25-41CA-A328-3B8EAAEFC432}" type="slidenum">
              <a:rPr lang="fr-FR" smtClean="0"/>
              <a:t>‹N°›</a:t>
            </a:fld>
            <a:endParaRPr lang="fr-FR"/>
          </a:p>
        </p:txBody>
      </p:sp>
      <p:sp>
        <p:nvSpPr>
          <p:cNvPr id="7" name="Espace réservé du contenu 2"/>
          <p:cNvSpPr>
            <a:spLocks noGrp="1"/>
          </p:cNvSpPr>
          <p:nvPr>
            <p:ph sz="half" idx="1" hasCustomPrompt="1"/>
          </p:nvPr>
        </p:nvSpPr>
        <p:spPr>
          <a:xfrm>
            <a:off x="2952728" y="1071546"/>
            <a:ext cx="8953563"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8" name="Espace réservé pour une image  8"/>
          <p:cNvSpPr>
            <a:spLocks noGrp="1"/>
          </p:cNvSpPr>
          <p:nvPr>
            <p:ph type="pic" sz="quarter" idx="13"/>
          </p:nvPr>
        </p:nvSpPr>
        <p:spPr>
          <a:xfrm>
            <a:off x="285709" y="1143000"/>
            <a:ext cx="2381251"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290709566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9F904C7F-60F4-4441-B03B-8BA7CD53137C}" type="datetimeFigureOut">
              <a:rPr lang="fr-FR" smtClean="0"/>
              <a:t>11/09/2023</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428341617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Modifiez le style du titre</a:t>
            </a:r>
          </a:p>
        </p:txBody>
      </p:sp>
      <p:sp>
        <p:nvSpPr>
          <p:cNvPr id="3" name="Espace réservé du contenu 2"/>
          <p:cNvSpPr>
            <a:spLocks noGrp="1"/>
          </p:cNvSpPr>
          <p:nvPr>
            <p:ph idx="1" hasCustomPrompt="1"/>
          </p:nvPr>
        </p:nvSpPr>
        <p:spPr>
          <a:xfrm>
            <a:off x="4476739" y="273050"/>
            <a:ext cx="7429552" cy="615634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u texte 3"/>
          <p:cNvSpPr>
            <a:spLocks noGrp="1"/>
          </p:cNvSpPr>
          <p:nvPr>
            <p:ph type="body" sz="half" idx="2"/>
          </p:nvPr>
        </p:nvSpPr>
        <p:spPr>
          <a:xfrm>
            <a:off x="370405" y="1435100"/>
            <a:ext cx="4011084" cy="493409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9F904C7F-60F4-4441-B03B-8BA7CD53137C}"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305441689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389717" y="4986358"/>
            <a:ext cx="7315200" cy="566738"/>
          </a:xfrm>
        </p:spPr>
        <p:txBody>
          <a:bodyPr anchor="b"/>
          <a:lstStyle>
            <a:lvl1pPr algn="l">
              <a:defRPr sz="2000" b="1"/>
            </a:lvl1pPr>
          </a:lstStyle>
          <a:p>
            <a:r>
              <a:rPr lang="fr-FR"/>
              <a:t>Modifiez le style du titre</a:t>
            </a:r>
            <a:endParaRPr lang="fr-FR" dirty="0"/>
          </a:p>
        </p:txBody>
      </p:sp>
      <p:sp>
        <p:nvSpPr>
          <p:cNvPr id="3" name="Espace réservé pour une image  2"/>
          <p:cNvSpPr>
            <a:spLocks noGrp="1"/>
          </p:cNvSpPr>
          <p:nvPr>
            <p:ph type="pic" idx="1"/>
          </p:nvPr>
        </p:nvSpPr>
        <p:spPr>
          <a:xfrm>
            <a:off x="1523968" y="415914"/>
            <a:ext cx="9048813" cy="4370409"/>
          </a:xfrm>
          <a:effectLst>
            <a:outerShdw blurRad="50800" dist="38100" dir="2700000" algn="t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fr-FR" dirty="0"/>
          </a:p>
        </p:txBody>
      </p:sp>
      <p:sp>
        <p:nvSpPr>
          <p:cNvPr id="4" name="Espace réservé du texte 3"/>
          <p:cNvSpPr>
            <a:spLocks noGrp="1"/>
          </p:cNvSpPr>
          <p:nvPr>
            <p:ph type="body" sz="half" idx="2"/>
          </p:nvPr>
        </p:nvSpPr>
        <p:spPr>
          <a:xfrm>
            <a:off x="2389717" y="5553096"/>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9F904C7F-60F4-4441-B03B-8BA7CD53137C}"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266533751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1_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389717" y="5572140"/>
            <a:ext cx="7315200" cy="566738"/>
          </a:xfrm>
        </p:spPr>
        <p:txBody>
          <a:bodyPr anchor="b"/>
          <a:lstStyle>
            <a:lvl1pPr algn="l">
              <a:defRPr sz="2000" b="1"/>
            </a:lvl1pPr>
          </a:lstStyle>
          <a:p>
            <a:r>
              <a:rPr lang="fr-FR"/>
              <a:t>Modifiez le style du titre</a:t>
            </a:r>
            <a:endParaRPr lang="fr-FR" dirty="0"/>
          </a:p>
        </p:txBody>
      </p:sp>
      <p:sp>
        <p:nvSpPr>
          <p:cNvPr id="4" name="Espace réservé du texte 3"/>
          <p:cNvSpPr>
            <a:spLocks noGrp="1"/>
          </p:cNvSpPr>
          <p:nvPr>
            <p:ph type="body" sz="half" idx="2" hasCustomPrompt="1"/>
          </p:nvPr>
        </p:nvSpPr>
        <p:spPr>
          <a:xfrm>
            <a:off x="6762755" y="4857760"/>
            <a:ext cx="3695675" cy="357190"/>
          </a:xfrm>
          <a:solidFill>
            <a:schemeClr val="bg1"/>
          </a:solidFill>
          <a:effectLst>
            <a:outerShdw blurRad="50800" dist="38100" dir="2700000" algn="tl" rotWithShape="0">
              <a:prstClr val="black">
                <a:alpha val="40000"/>
              </a:prstClr>
            </a:outerShdw>
          </a:effectLst>
        </p:spPr>
        <p:txBody>
          <a:bodyPr/>
          <a:lstStyle>
            <a:lvl1pPr marL="0" indent="0" algn="ctr">
              <a:buNone/>
              <a:defRPr sz="1400" i="1"/>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Légende</a:t>
            </a:r>
          </a:p>
        </p:txBody>
      </p:sp>
      <p:sp>
        <p:nvSpPr>
          <p:cNvPr id="5" name="Espace réservé de la date 4"/>
          <p:cNvSpPr>
            <a:spLocks noGrp="1"/>
          </p:cNvSpPr>
          <p:nvPr>
            <p:ph type="dt" sz="half" idx="10"/>
          </p:nvPr>
        </p:nvSpPr>
        <p:spPr/>
        <p:txBody>
          <a:bodyPr/>
          <a:lstStyle/>
          <a:p>
            <a:fld id="{9F904C7F-60F4-4441-B03B-8BA7CD53137C}"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A3ADB01-1B25-41CA-A328-3B8EAAEFC432}" type="slidenum">
              <a:rPr lang="fr-FR" smtClean="0"/>
              <a:t>‹N°›</a:t>
            </a:fld>
            <a:endParaRPr lang="fr-FR"/>
          </a:p>
        </p:txBody>
      </p:sp>
      <p:sp>
        <p:nvSpPr>
          <p:cNvPr id="3" name="Espace réservé pour une image  2"/>
          <p:cNvSpPr>
            <a:spLocks noGrp="1"/>
          </p:cNvSpPr>
          <p:nvPr>
            <p:ph type="pic" idx="1"/>
          </p:nvPr>
        </p:nvSpPr>
        <p:spPr>
          <a:xfrm>
            <a:off x="1523968" y="415914"/>
            <a:ext cx="9048813" cy="4370409"/>
          </a:xfrm>
          <a:effectLst>
            <a:outerShdw blurRad="50800" dist="38100" dir="2700000" algn="t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fr-FR" dirty="0"/>
          </a:p>
        </p:txBody>
      </p:sp>
    </p:spTree>
    <p:extLst>
      <p:ext uri="{BB962C8B-B14F-4D97-AF65-F5344CB8AC3E}">
        <p14:creationId xmlns:p14="http://schemas.microsoft.com/office/powerpoint/2010/main" val="328784639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hasCustomPrompt="1"/>
          </p:nvPr>
        </p:nvSpPr>
        <p:spPr>
          <a:xfrm>
            <a:off x="380960" y="1071546"/>
            <a:ext cx="11430080" cy="5357850"/>
          </a:xfrm>
        </p:spPr>
        <p:txBody>
          <a:bodyPr vert="eaVert"/>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37870311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10191779" y="274638"/>
            <a:ext cx="1714512" cy="6083320"/>
          </a:xfrm>
        </p:spPr>
        <p:txBody>
          <a:bodyPr vert="eaVert"/>
          <a:lstStyle/>
          <a:p>
            <a:r>
              <a:rPr lang="fr-FR"/>
              <a:t>Modifiez le style du titre</a:t>
            </a:r>
          </a:p>
        </p:txBody>
      </p:sp>
      <p:sp>
        <p:nvSpPr>
          <p:cNvPr id="3" name="Espace réservé du texte vertical 2"/>
          <p:cNvSpPr>
            <a:spLocks noGrp="1"/>
          </p:cNvSpPr>
          <p:nvPr>
            <p:ph type="body" orient="vert" idx="1" hasCustomPrompt="1"/>
          </p:nvPr>
        </p:nvSpPr>
        <p:spPr>
          <a:xfrm>
            <a:off x="285710" y="274638"/>
            <a:ext cx="9620317" cy="6083320"/>
          </a:xfrm>
        </p:spPr>
        <p:txBody>
          <a:bodyPr vert="eaVert"/>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34526839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blank" preserve="1">
  <p:cSld name="a bientot">
    <p:spTree>
      <p:nvGrpSpPr>
        <p:cNvPr id="1" name=""/>
        <p:cNvGrpSpPr/>
        <p:nvPr/>
      </p:nvGrpSpPr>
      <p:grpSpPr>
        <a:xfrm>
          <a:off x="0" y="0"/>
          <a:ext cx="0" cy="0"/>
          <a:chOff x="0" y="0"/>
          <a:chExt cx="0" cy="0"/>
        </a:xfrm>
      </p:grpSpPr>
      <p:sp>
        <p:nvSpPr>
          <p:cNvPr id="5" name="ZoneTexte 4"/>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sp>
        <p:nvSpPr>
          <p:cNvPr id="6" name="ZoneTexte 5"/>
          <p:cNvSpPr txBox="1"/>
          <p:nvPr/>
        </p:nvSpPr>
        <p:spPr>
          <a:xfrm>
            <a:off x="1523968" y="428605"/>
            <a:ext cx="8858312" cy="769441"/>
          </a:xfrm>
          <a:prstGeom prst="rect">
            <a:avLst/>
          </a:prstGeom>
          <a:noFill/>
        </p:spPr>
        <p:txBody>
          <a:bodyPr wrap="square" rtlCol="0">
            <a:spAutoFit/>
          </a:bodyPr>
          <a:lstStyle/>
          <a:p>
            <a:pPr algn="ctr"/>
            <a:r>
              <a:rPr lang="fr-FR" sz="4400" b="1" dirty="0">
                <a:solidFill>
                  <a:schemeClr val="bg1">
                    <a:lumMod val="50000"/>
                  </a:schemeClr>
                </a:solidFill>
              </a:rPr>
              <a:t>A bientôt</a:t>
            </a:r>
          </a:p>
        </p:txBody>
      </p:sp>
      <p:sp>
        <p:nvSpPr>
          <p:cNvPr id="7" name="ZoneTexte 6"/>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sp>
        <p:nvSpPr>
          <p:cNvPr id="8" name="ZoneTexte 7"/>
          <p:cNvSpPr txBox="1"/>
          <p:nvPr/>
        </p:nvSpPr>
        <p:spPr>
          <a:xfrm>
            <a:off x="1523968" y="428605"/>
            <a:ext cx="8858312" cy="769441"/>
          </a:xfrm>
          <a:prstGeom prst="rect">
            <a:avLst/>
          </a:prstGeom>
          <a:noFill/>
        </p:spPr>
        <p:txBody>
          <a:bodyPr wrap="square" rtlCol="0">
            <a:spAutoFit/>
          </a:bodyPr>
          <a:lstStyle/>
          <a:p>
            <a:pPr algn="ctr"/>
            <a:r>
              <a:rPr lang="fr-FR" sz="4400" b="1" dirty="0">
                <a:solidFill>
                  <a:schemeClr val="bg1">
                    <a:lumMod val="50000"/>
                  </a:schemeClr>
                </a:solidFill>
              </a:rPr>
              <a:t>A bientôt</a:t>
            </a:r>
          </a:p>
        </p:txBody>
      </p:sp>
      <p:pic>
        <p:nvPicPr>
          <p:cNvPr id="10" name="Image 9">
            <a:extLst>
              <a:ext uri="{FF2B5EF4-FFF2-40B4-BE49-F238E27FC236}">
                <a16:creationId xmlns:a16="http://schemas.microsoft.com/office/drawing/2014/main" xmlns="" id="{8431F3FC-8452-49CC-B6F2-7D5553071FCC}"/>
              </a:ext>
            </a:extLst>
          </p:cNvPr>
          <p:cNvPicPr>
            <a:picLocks noChangeAspect="1"/>
          </p:cNvPicPr>
          <p:nvPr/>
        </p:nvPicPr>
        <p:blipFill>
          <a:blip r:embed="rId2"/>
          <a:stretch>
            <a:fillRect/>
          </a:stretch>
        </p:blipFill>
        <p:spPr>
          <a:xfrm>
            <a:off x="4070350" y="1528763"/>
            <a:ext cx="4051300" cy="3800475"/>
          </a:xfrm>
          <a:prstGeom prst="rect">
            <a:avLst/>
          </a:prstGeom>
        </p:spPr>
      </p:pic>
      <p:pic>
        <p:nvPicPr>
          <p:cNvPr id="9" name="Image 8">
            <a:extLst>
              <a:ext uri="{FF2B5EF4-FFF2-40B4-BE49-F238E27FC236}">
                <a16:creationId xmlns:a16="http://schemas.microsoft.com/office/drawing/2014/main" xmlns="" id="{944AB548-3FB4-4AC8-BA1B-C4C3888DCA9E}"/>
              </a:ext>
            </a:extLst>
          </p:cNvPr>
          <p:cNvPicPr>
            <a:picLocks noChangeAspect="1"/>
          </p:cNvPicPr>
          <p:nvPr/>
        </p:nvPicPr>
        <p:blipFill>
          <a:blip r:embed="rId2"/>
          <a:stretch>
            <a:fillRect/>
          </a:stretch>
        </p:blipFill>
        <p:spPr>
          <a:xfrm>
            <a:off x="4070350" y="1528763"/>
            <a:ext cx="4051300" cy="3800475"/>
          </a:xfrm>
          <a:prstGeom prst="rect">
            <a:avLst/>
          </a:prstGeom>
        </p:spPr>
      </p:pic>
    </p:spTree>
    <p:extLst>
      <p:ext uri="{BB962C8B-B14F-4D97-AF65-F5344CB8AC3E}">
        <p14:creationId xmlns:p14="http://schemas.microsoft.com/office/powerpoint/2010/main" val="176257626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blank" preserve="1">
  <p:cSld name="a bientot GRAPH">
    <p:spTree>
      <p:nvGrpSpPr>
        <p:cNvPr id="1" name=""/>
        <p:cNvGrpSpPr/>
        <p:nvPr/>
      </p:nvGrpSpPr>
      <p:grpSpPr>
        <a:xfrm>
          <a:off x="0" y="0"/>
          <a:ext cx="0" cy="0"/>
          <a:chOff x="0" y="0"/>
          <a:chExt cx="0" cy="0"/>
        </a:xfrm>
      </p:grpSpPr>
      <p:sp>
        <p:nvSpPr>
          <p:cNvPr id="5" name="ZoneTexte 4"/>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pic>
        <p:nvPicPr>
          <p:cNvPr id="14338" name="Picture 2" descr="https://www.docdoku.com/wp-content/uploads/2009/08/orsys-logo.png"/>
          <p:cNvPicPr>
            <a:picLocks noChangeAspect="1" noChangeArrowheads="1"/>
          </p:cNvPicPr>
          <p:nvPr/>
        </p:nvPicPr>
        <p:blipFill>
          <a:blip r:embed="rId2"/>
          <a:srcRect/>
          <a:stretch>
            <a:fillRect/>
          </a:stretch>
        </p:blipFill>
        <p:spPr bwMode="auto">
          <a:xfrm>
            <a:off x="666712" y="3357563"/>
            <a:ext cx="10947400" cy="2057401"/>
          </a:xfrm>
          <a:prstGeom prst="rect">
            <a:avLst/>
          </a:prstGeom>
          <a:noFill/>
          <a:effectLst>
            <a:outerShdw blurRad="50800" dist="38100" dir="2700000" algn="tl" rotWithShape="0">
              <a:prstClr val="black">
                <a:alpha val="40000"/>
              </a:prstClr>
            </a:outerShdw>
          </a:effectLst>
        </p:spPr>
      </p:pic>
      <p:sp>
        <p:nvSpPr>
          <p:cNvPr id="7" name="ZoneTexte 6"/>
          <p:cNvSpPr txBox="1"/>
          <p:nvPr/>
        </p:nvSpPr>
        <p:spPr>
          <a:xfrm>
            <a:off x="10477531" y="6429396"/>
            <a:ext cx="857256" cy="369332"/>
          </a:xfrm>
          <a:prstGeom prst="rect">
            <a:avLst/>
          </a:prstGeom>
          <a:noFill/>
        </p:spPr>
        <p:txBody>
          <a:bodyPr wrap="square" rtlCol="0">
            <a:spAutoFit/>
          </a:bodyPr>
          <a:lstStyle/>
          <a:p>
            <a:pPr algn="ctr"/>
            <a:r>
              <a:rPr lang="fr-FR" sz="1800" dirty="0"/>
              <a:t>FIN</a:t>
            </a:r>
          </a:p>
        </p:txBody>
      </p:sp>
      <p:sp>
        <p:nvSpPr>
          <p:cNvPr id="8" name="ZoneTexte 7"/>
          <p:cNvSpPr txBox="1"/>
          <p:nvPr/>
        </p:nvSpPr>
        <p:spPr>
          <a:xfrm rot="19535488">
            <a:off x="-1760681" y="1010534"/>
            <a:ext cx="8858312" cy="923330"/>
          </a:xfrm>
          <a:prstGeom prst="rect">
            <a:avLst/>
          </a:prstGeom>
          <a:noFill/>
        </p:spPr>
        <p:txBody>
          <a:bodyPr wrap="square" rtlCol="0">
            <a:spAutoFit/>
          </a:bodyPr>
          <a:lstStyle/>
          <a:p>
            <a:pPr algn="ctr"/>
            <a:r>
              <a:rPr lang="fr-FR" sz="5400" b="1" dirty="0">
                <a:solidFill>
                  <a:schemeClr val="bg1">
                    <a:lumMod val="50000"/>
                  </a:schemeClr>
                </a:solidFill>
                <a:latin typeface="Permanent Marker" pitchFamily="2" charset="0"/>
                <a:ea typeface="Permanent Marker" pitchFamily="2" charset="0"/>
              </a:rPr>
              <a:t>A bientôt</a:t>
            </a:r>
          </a:p>
        </p:txBody>
      </p:sp>
      <p:pic>
        <p:nvPicPr>
          <p:cNvPr id="9" name="Picture 2" descr="https://www.docdoku.com/wp-content/uploads/2009/08/orsys-logo.png"/>
          <p:cNvPicPr>
            <a:picLocks noChangeAspect="1" noChangeArrowheads="1"/>
          </p:cNvPicPr>
          <p:nvPr/>
        </p:nvPicPr>
        <p:blipFill>
          <a:blip r:embed="rId2"/>
          <a:srcRect/>
          <a:stretch>
            <a:fillRect/>
          </a:stretch>
        </p:blipFill>
        <p:spPr bwMode="auto">
          <a:xfrm>
            <a:off x="666712" y="3357563"/>
            <a:ext cx="10947400" cy="2057401"/>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34741277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1_Titre vertical et texte">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a:xfrm rot="5400000">
            <a:off x="-86781" y="453196"/>
            <a:ext cx="946448" cy="294188"/>
          </a:xfrm>
        </p:spPr>
        <p:txBody>
          <a:body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11"/>
          </p:nvPr>
        </p:nvSpPr>
        <p:spPr>
          <a:xfrm rot="5400000">
            <a:off x="-1061359" y="3281906"/>
            <a:ext cx="2895600" cy="294188"/>
          </a:xfrm>
        </p:spPr>
        <p:txBody>
          <a:bodyPr/>
          <a:lstStyle/>
          <a:p>
            <a:endParaRPr lang="fr-FR"/>
          </a:p>
        </p:txBody>
      </p:sp>
      <p:sp>
        <p:nvSpPr>
          <p:cNvPr id="6" name="Espace réservé du numéro de diapositive 5"/>
          <p:cNvSpPr>
            <a:spLocks noGrp="1"/>
          </p:cNvSpPr>
          <p:nvPr>
            <p:ph type="sldNum" sz="quarter" idx="12"/>
          </p:nvPr>
        </p:nvSpPr>
        <p:spPr>
          <a:xfrm rot="5400000">
            <a:off x="60752" y="6264394"/>
            <a:ext cx="642942" cy="285752"/>
          </a:xfrm>
        </p:spPr>
        <p:txBody>
          <a:bodyPr/>
          <a:lstStyle/>
          <a:p>
            <a:fld id="{3A3ADB01-1B25-41CA-A328-3B8EAAEFC432}" type="slidenum">
              <a:rPr lang="fr-FR" smtClean="0"/>
              <a:t>‹N°›</a:t>
            </a:fld>
            <a:endParaRPr lang="fr-FR"/>
          </a:p>
        </p:txBody>
      </p:sp>
      <p:sp>
        <p:nvSpPr>
          <p:cNvPr id="7" name="ZoneTexte 6">
            <a:extLst>
              <a:ext uri="{FF2B5EF4-FFF2-40B4-BE49-F238E27FC236}">
                <a16:creationId xmlns:a16="http://schemas.microsoft.com/office/drawing/2014/main" xmlns="" id="{8C9E6DBE-278B-4915-B307-508B63BDC44C}"/>
              </a:ext>
            </a:extLst>
          </p:cNvPr>
          <p:cNvSpPr txBox="1"/>
          <p:nvPr/>
        </p:nvSpPr>
        <p:spPr>
          <a:xfrm rot="5400000">
            <a:off x="7038092" y="2544786"/>
            <a:ext cx="6643734" cy="923330"/>
          </a:xfrm>
          <a:prstGeom prst="rect">
            <a:avLst/>
          </a:prstGeom>
          <a:noFill/>
        </p:spPr>
        <p:txBody>
          <a:bodyPr wrap="square" rtlCol="0">
            <a:spAutoFit/>
          </a:bodyPr>
          <a:lstStyle/>
          <a:p>
            <a:pPr algn="ctr"/>
            <a:r>
              <a:rPr lang="fr-FR" sz="5400" b="1" dirty="0">
                <a:solidFill>
                  <a:schemeClr val="bg1">
                    <a:lumMod val="50000"/>
                  </a:schemeClr>
                </a:solidFill>
                <a:latin typeface="Permanent Marker" pitchFamily="2" charset="0"/>
                <a:ea typeface="Permanent Marker" pitchFamily="2" charset="0"/>
              </a:rPr>
              <a:t>A bientôt</a:t>
            </a:r>
          </a:p>
        </p:txBody>
      </p:sp>
      <p:pic>
        <p:nvPicPr>
          <p:cNvPr id="8" name="Picture 2" descr="www.orsys.fr">
            <a:extLst>
              <a:ext uri="{FF2B5EF4-FFF2-40B4-BE49-F238E27FC236}">
                <a16:creationId xmlns:a16="http://schemas.microsoft.com/office/drawing/2014/main" xmlns="" id="{BB8E7CC1-3DFE-44C0-91CB-843B6400E4AD}"/>
              </a:ext>
            </a:extLst>
          </p:cNvPr>
          <p:cNvPicPr>
            <a:picLocks noChangeAspect="1" noChangeArrowheads="1"/>
          </p:cNvPicPr>
          <p:nvPr/>
        </p:nvPicPr>
        <p:blipFill>
          <a:blip r:embed="rId2"/>
          <a:srcRect/>
          <a:stretch>
            <a:fillRect/>
          </a:stretch>
        </p:blipFill>
        <p:spPr bwMode="auto">
          <a:xfrm rot="5400000">
            <a:off x="1022263" y="2213724"/>
            <a:ext cx="6286672" cy="2100420"/>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164397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ORSYS_generiqu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Modifiez le style du titre</a:t>
            </a:r>
            <a:endParaRPr lang="fr-FR" dirty="0"/>
          </a:p>
        </p:txBody>
      </p:sp>
      <p:sp>
        <p:nvSpPr>
          <p:cNvPr id="5" name="Espace réservé de la date 4"/>
          <p:cNvSpPr>
            <a:spLocks noGrp="1"/>
          </p:cNvSpPr>
          <p:nvPr>
            <p:ph type="dt" sz="half" idx="10"/>
          </p:nvPr>
        </p:nvSpPr>
        <p:spPr/>
        <p:txBody>
          <a:bodyPr/>
          <a:lstStyle/>
          <a:p>
            <a:fld id="{18B6E444-548B-4900-A79E-AE4788FD478A}"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67F0B0E-885F-4CAC-AE39-A1877A0B0391}" type="slidenum">
              <a:rPr lang="fr-FR" smtClean="0"/>
              <a:t>‹N°›</a:t>
            </a:fld>
            <a:endParaRPr lang="fr-FR"/>
          </a:p>
        </p:txBody>
      </p:sp>
      <p:pic>
        <p:nvPicPr>
          <p:cNvPr id="10" name="Picture 3"/>
          <p:cNvPicPr>
            <a:picLocks noChangeAspect="1" noChangeArrowheads="1"/>
          </p:cNvPicPr>
          <p:nvPr/>
        </p:nvPicPr>
        <p:blipFill>
          <a:blip r:embed="rId2"/>
          <a:srcRect/>
          <a:stretch>
            <a:fillRect/>
          </a:stretch>
        </p:blipFill>
        <p:spPr bwMode="auto">
          <a:xfrm>
            <a:off x="1523968" y="1655474"/>
            <a:ext cx="2095515" cy="1844964"/>
          </a:xfrm>
          <a:prstGeom prst="rect">
            <a:avLst/>
          </a:prstGeom>
          <a:noFill/>
          <a:ln w="9525">
            <a:noFill/>
            <a:miter lim="800000"/>
            <a:headEnd/>
            <a:tailEnd/>
          </a:ln>
          <a:effectLst/>
        </p:spPr>
      </p:pic>
      <p:sp>
        <p:nvSpPr>
          <p:cNvPr id="14" name="Espace réservé pour une image  13"/>
          <p:cNvSpPr>
            <a:spLocks noGrp="1"/>
          </p:cNvSpPr>
          <p:nvPr>
            <p:ph type="pic" sz="quarter" idx="13" hasCustomPrompt="1"/>
          </p:nvPr>
        </p:nvSpPr>
        <p:spPr>
          <a:xfrm>
            <a:off x="2000251" y="2012675"/>
            <a:ext cx="1143000" cy="1071563"/>
          </a:xfrm>
          <a:solidFill>
            <a:schemeClr val="bg1"/>
          </a:solidFill>
        </p:spPr>
        <p:txBody>
          <a:bodyPr>
            <a:noAutofit/>
          </a:bodyPr>
          <a:lstStyle>
            <a:lvl1pPr algn="ctr">
              <a:buNone/>
              <a:defRPr sz="1600"/>
            </a:lvl1pPr>
          </a:lstStyle>
          <a:p>
            <a:r>
              <a:rPr lang="fr-FR" dirty="0"/>
              <a:t>image</a:t>
            </a:r>
          </a:p>
        </p:txBody>
      </p:sp>
      <p:sp>
        <p:nvSpPr>
          <p:cNvPr id="16" name="Espace réservé du contenu 15"/>
          <p:cNvSpPr>
            <a:spLocks noGrp="1"/>
          </p:cNvSpPr>
          <p:nvPr>
            <p:ph sz="quarter" idx="14" hasCustomPrompt="1"/>
          </p:nvPr>
        </p:nvSpPr>
        <p:spPr>
          <a:xfrm>
            <a:off x="4476751" y="285751"/>
            <a:ext cx="7429500" cy="6215063"/>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pic>
        <p:nvPicPr>
          <p:cNvPr id="12" name="Picture 2"/>
          <p:cNvPicPr>
            <a:picLocks noChangeAspect="1" noChangeArrowheads="1"/>
          </p:cNvPicPr>
          <p:nvPr/>
        </p:nvPicPr>
        <p:blipFill>
          <a:blip r:embed="rId3"/>
          <a:srcRect/>
          <a:stretch>
            <a:fillRect/>
          </a:stretch>
        </p:blipFill>
        <p:spPr bwMode="auto">
          <a:xfrm>
            <a:off x="1" y="3602764"/>
            <a:ext cx="4762491" cy="3440962"/>
          </a:xfrm>
          <a:prstGeom prst="rect">
            <a:avLst/>
          </a:prstGeom>
          <a:noFill/>
          <a:ln w="9525">
            <a:noFill/>
            <a:miter lim="800000"/>
            <a:headEnd/>
            <a:tailEnd/>
          </a:ln>
          <a:effectLst/>
        </p:spPr>
      </p:pic>
      <p:pic>
        <p:nvPicPr>
          <p:cNvPr id="11" name="Picture 2"/>
          <p:cNvPicPr>
            <a:picLocks noChangeAspect="1" noChangeArrowheads="1"/>
          </p:cNvPicPr>
          <p:nvPr/>
        </p:nvPicPr>
        <p:blipFill>
          <a:blip r:embed="rId3"/>
          <a:srcRect/>
          <a:stretch>
            <a:fillRect/>
          </a:stretch>
        </p:blipFill>
        <p:spPr bwMode="auto">
          <a:xfrm>
            <a:off x="1" y="3602764"/>
            <a:ext cx="4762491" cy="3440962"/>
          </a:xfrm>
          <a:prstGeom prst="rect">
            <a:avLst/>
          </a:prstGeom>
          <a:noFill/>
          <a:ln w="9525">
            <a:noFill/>
            <a:miter lim="800000"/>
            <a:headEnd/>
            <a:tailEnd/>
          </a:ln>
          <a:effectLst/>
        </p:spPr>
      </p:pic>
    </p:spTree>
    <p:extLst>
      <p:ext uri="{BB962C8B-B14F-4D97-AF65-F5344CB8AC3E}">
        <p14:creationId xmlns:p14="http://schemas.microsoft.com/office/powerpoint/2010/main" val="129942007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9F904C7F-60F4-4441-B03B-8BA7CD53137C}"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3A3ADB01-1B25-41CA-A328-3B8EAAEFC432}" type="slidenum">
              <a:rPr lang="fr-FR" smtClean="0"/>
              <a:t>‹N°›</a:t>
            </a:fld>
            <a:endParaRPr lang="fr-FR"/>
          </a:p>
        </p:txBody>
      </p:sp>
      <p:pic>
        <p:nvPicPr>
          <p:cNvPr id="6" name="Picture 2" descr="C:\Users\Alex\Desktop\7345610a78ba71a45f37XL.png"/>
          <p:cNvPicPr>
            <a:picLocks noChangeAspect="1" noChangeArrowheads="1"/>
          </p:cNvPicPr>
          <p:nvPr/>
        </p:nvPicPr>
        <p:blipFill>
          <a:blip r:embed="rId2" cstate="print"/>
          <a:srcRect/>
          <a:stretch>
            <a:fillRect/>
          </a:stretch>
        </p:blipFill>
        <p:spPr bwMode="auto">
          <a:xfrm>
            <a:off x="9436101" y="-214338"/>
            <a:ext cx="2755900" cy="2309813"/>
          </a:xfrm>
          <a:prstGeom prst="rect">
            <a:avLst/>
          </a:prstGeom>
          <a:noFill/>
        </p:spPr>
      </p:pic>
      <p:pic>
        <p:nvPicPr>
          <p:cNvPr id="7" name="Picture 2" descr="C:\Users\Alex\Desktop\7345610a78ba71a45f37XL.png"/>
          <p:cNvPicPr>
            <a:picLocks noChangeAspect="1" noChangeArrowheads="1"/>
          </p:cNvPicPr>
          <p:nvPr/>
        </p:nvPicPr>
        <p:blipFill>
          <a:blip r:embed="rId2" cstate="print"/>
          <a:srcRect/>
          <a:stretch>
            <a:fillRect/>
          </a:stretch>
        </p:blipFill>
        <p:spPr bwMode="auto">
          <a:xfrm rot="450626">
            <a:off x="7047458" y="-89165"/>
            <a:ext cx="2755900" cy="2309813"/>
          </a:xfrm>
          <a:prstGeom prst="rect">
            <a:avLst/>
          </a:prstGeom>
          <a:noFill/>
        </p:spPr>
      </p:pic>
      <p:grpSp>
        <p:nvGrpSpPr>
          <p:cNvPr id="8" name="Groupe 7"/>
          <p:cNvGrpSpPr/>
          <p:nvPr/>
        </p:nvGrpSpPr>
        <p:grpSpPr>
          <a:xfrm>
            <a:off x="2095473" y="1071546"/>
            <a:ext cx="5871284" cy="4572032"/>
            <a:chOff x="5143504" y="2857496"/>
            <a:chExt cx="4403463" cy="4572032"/>
          </a:xfrm>
        </p:grpSpPr>
        <p:pic>
          <p:nvPicPr>
            <p:cNvPr id="9" name="Picture 3" descr="C:\Users\Alex\Desktop\3998752.png"/>
            <p:cNvPicPr>
              <a:picLocks noChangeAspect="1" noChangeArrowheads="1"/>
            </p:cNvPicPr>
            <p:nvPr/>
          </p:nvPicPr>
          <p:blipFill>
            <a:blip r:embed="rId3"/>
            <a:srcRect/>
            <a:stretch>
              <a:fillRect/>
            </a:stretch>
          </p:blipFill>
          <p:spPr bwMode="auto">
            <a:xfrm>
              <a:off x="5143504" y="2857496"/>
              <a:ext cx="4403463" cy="4572032"/>
            </a:xfrm>
            <a:prstGeom prst="rect">
              <a:avLst/>
            </a:prstGeom>
            <a:noFill/>
          </p:spPr>
        </p:pic>
        <p:sp>
          <p:nvSpPr>
            <p:cNvPr id="10" name="ZoneTexte 9"/>
            <p:cNvSpPr txBox="1"/>
            <p:nvPr/>
          </p:nvSpPr>
          <p:spPr>
            <a:xfrm rot="250041">
              <a:off x="5936693" y="4021724"/>
              <a:ext cx="2846260" cy="2246769"/>
            </a:xfrm>
            <a:prstGeom prst="rect">
              <a:avLst/>
            </a:prstGeom>
            <a:noFill/>
          </p:spPr>
          <p:txBody>
            <a:bodyPr wrap="square" rtlCol="0">
              <a:spAutoFit/>
            </a:bodyPr>
            <a:lstStyle/>
            <a:p>
              <a:r>
                <a:rPr lang="fr-FR" sz="1400" b="1" u="sng" dirty="0">
                  <a:latin typeface="Permanent Marker" pitchFamily="2" charset="0"/>
                  <a:ea typeface="Permanent Marker" pitchFamily="2" charset="0"/>
                </a:rPr>
                <a:t>Les autres </a:t>
              </a:r>
              <a:r>
                <a:rPr lang="fr-FR" sz="1400" b="1" u="sng" dirty="0" err="1">
                  <a:latin typeface="Permanent Marker" pitchFamily="2" charset="0"/>
                  <a:ea typeface="Permanent Marker" pitchFamily="2" charset="0"/>
                </a:rPr>
                <a:t>possibilitEs</a:t>
              </a:r>
              <a:r>
                <a:rPr lang="fr-FR" sz="1400" b="1" u="sng" dirty="0">
                  <a:latin typeface="Permanent Marker" pitchFamily="2" charset="0"/>
                  <a:ea typeface="Permanent Marker" pitchFamily="2" charset="0"/>
                </a:rPr>
                <a:t> :</a:t>
              </a:r>
              <a:r>
                <a:rPr lang="fr-FR" sz="1400" b="1" i="1" u="sng" dirty="0">
                  <a:solidFill>
                    <a:srgbClr val="007400"/>
                  </a:solidFill>
                  <a:latin typeface="Permanent Marker" pitchFamily="2" charset="0"/>
                  <a:ea typeface="Permanent Marker" pitchFamily="2" charset="0"/>
                </a:rPr>
                <a:t> </a:t>
              </a:r>
            </a:p>
            <a:p>
              <a:endParaRPr lang="fr-FR" sz="1400" b="1" i="1" u="sng" dirty="0">
                <a:solidFill>
                  <a:srgbClr val="007400"/>
                </a:solidFill>
                <a:latin typeface="inherit"/>
              </a:endParaRPr>
            </a:p>
            <a:p>
              <a:r>
                <a:rPr lang="fr-FR" sz="1400" b="1" i="1" u="sng" dirty="0">
                  <a:solidFill>
                    <a:srgbClr val="007400"/>
                  </a:solidFill>
                  <a:latin typeface="inherit"/>
                </a:rPr>
                <a:t>Description:</a:t>
              </a:r>
              <a:r>
                <a:rPr lang="fr-FR" sz="1400" b="1" i="1" dirty="0">
                  <a:solidFill>
                    <a:srgbClr val="007400"/>
                  </a:solidFill>
                  <a:latin typeface="inherit"/>
                </a:rPr>
                <a:t> </a:t>
              </a:r>
              <a:r>
                <a:rPr lang="fr-FR" sz="1200" i="1" dirty="0">
                  <a:solidFill>
                    <a:srgbClr val="007400"/>
                  </a:solidFill>
                  <a:latin typeface="inherit"/>
                </a:rPr>
                <a:t>Mon plugin !</a:t>
              </a:r>
              <a:endParaRPr lang="fr-FR" sz="1400" dirty="0">
                <a:solidFill>
                  <a:srgbClr val="000000"/>
                </a:solidFill>
                <a:latin typeface="Monaco"/>
              </a:endParaRPr>
            </a:p>
            <a:p>
              <a:r>
                <a:rPr lang="fr-FR" sz="1400" b="1" i="1" u="sng" dirty="0" err="1">
                  <a:solidFill>
                    <a:srgbClr val="007400"/>
                  </a:solidFill>
                  <a:latin typeface="inherit"/>
                </a:rPr>
                <a:t>Author</a:t>
              </a:r>
              <a:r>
                <a:rPr lang="fr-FR" sz="1400" b="1" i="1" u="sng" dirty="0">
                  <a:solidFill>
                    <a:srgbClr val="007400"/>
                  </a:solidFill>
                  <a:latin typeface="inherit"/>
                </a:rPr>
                <a:t>:</a:t>
              </a:r>
              <a:r>
                <a:rPr lang="fr-FR" sz="1400" b="1" i="1" dirty="0">
                  <a:solidFill>
                    <a:srgbClr val="007400"/>
                  </a:solidFill>
                  <a:latin typeface="inherit"/>
                </a:rPr>
                <a:t> </a:t>
              </a:r>
              <a:r>
                <a:rPr lang="fr-FR" sz="1200" i="1" dirty="0" err="1">
                  <a:solidFill>
                    <a:srgbClr val="007400"/>
                  </a:solidFill>
                  <a:latin typeface="inherit"/>
                </a:rPr>
                <a:t>it’s</a:t>
              </a:r>
              <a:r>
                <a:rPr lang="fr-FR" sz="1200" i="1" dirty="0">
                  <a:solidFill>
                    <a:srgbClr val="007400"/>
                  </a:solidFill>
                  <a:latin typeface="inherit"/>
                </a:rPr>
                <a:t> me Mario</a:t>
              </a:r>
              <a:endParaRPr lang="fr-FR" sz="1400" i="1" dirty="0">
                <a:solidFill>
                  <a:srgbClr val="007400"/>
                </a:solidFill>
                <a:latin typeface="inherit"/>
              </a:endParaRPr>
            </a:p>
            <a:p>
              <a:r>
                <a:rPr lang="fr-FR" sz="1400" b="1" i="1" u="sng" dirty="0">
                  <a:solidFill>
                    <a:srgbClr val="007400"/>
                  </a:solidFill>
                  <a:latin typeface="inherit"/>
                </a:rPr>
                <a:t>Plugin URI:</a:t>
              </a:r>
              <a:r>
                <a:rPr lang="fr-FR" sz="1400" b="1" i="1" dirty="0">
                  <a:solidFill>
                    <a:srgbClr val="007400"/>
                  </a:solidFill>
                  <a:latin typeface="inherit"/>
                </a:rPr>
                <a:t> </a:t>
              </a:r>
              <a:r>
                <a:rPr lang="fr-FR" sz="1200" i="1" dirty="0">
                  <a:solidFill>
                    <a:srgbClr val="007400"/>
                  </a:solidFill>
                  <a:latin typeface="inherit"/>
                  <a:hlinkClick r:id="rId4"/>
                </a:rPr>
                <a:t>http://pizplomb.fr</a:t>
              </a:r>
              <a:endParaRPr lang="fr-FR" sz="1200" i="1" dirty="0">
                <a:solidFill>
                  <a:srgbClr val="007400"/>
                </a:solidFill>
                <a:latin typeface="inherit"/>
              </a:endParaRPr>
            </a:p>
            <a:p>
              <a:r>
                <a:rPr lang="fr-FR" sz="1400" b="1" i="1" u="sng" dirty="0">
                  <a:solidFill>
                    <a:srgbClr val="007400"/>
                  </a:solidFill>
                  <a:latin typeface="inherit"/>
                </a:rPr>
                <a:t>Version:</a:t>
              </a:r>
              <a:r>
                <a:rPr lang="fr-FR" sz="1400" i="1" dirty="0">
                  <a:solidFill>
                    <a:srgbClr val="007400"/>
                  </a:solidFill>
                  <a:latin typeface="inherit"/>
                </a:rPr>
                <a:t> </a:t>
              </a:r>
              <a:r>
                <a:rPr lang="fr-FR" sz="1200" i="1" dirty="0">
                  <a:solidFill>
                    <a:srgbClr val="007400"/>
                  </a:solidFill>
                  <a:latin typeface="inherit"/>
                </a:rPr>
                <a:t>0.0.1</a:t>
              </a:r>
              <a:endParaRPr lang="fr-FR" sz="1400" i="1" dirty="0">
                <a:solidFill>
                  <a:srgbClr val="007400"/>
                </a:solidFill>
                <a:latin typeface="inherit"/>
              </a:endParaRPr>
            </a:p>
            <a:p>
              <a:r>
                <a:rPr lang="fr-FR" sz="1400" b="1" i="1" u="sng" dirty="0">
                  <a:solidFill>
                    <a:srgbClr val="007400"/>
                  </a:solidFill>
                  <a:latin typeface="inherit"/>
                </a:rPr>
                <a:t>Licence:</a:t>
              </a:r>
              <a:r>
                <a:rPr lang="fr-FR" sz="1400" i="1" dirty="0">
                  <a:solidFill>
                    <a:srgbClr val="007400"/>
                  </a:solidFill>
                  <a:latin typeface="inherit"/>
                </a:rPr>
                <a:t> </a:t>
              </a:r>
              <a:r>
                <a:rPr lang="fr-FR" sz="1200" i="1" dirty="0">
                  <a:solidFill>
                    <a:srgbClr val="007400"/>
                  </a:solidFill>
                  <a:latin typeface="inherit"/>
                </a:rPr>
                <a:t>GPL</a:t>
              </a:r>
              <a:endParaRPr lang="fr-FR" sz="1400" i="1" dirty="0">
                <a:solidFill>
                  <a:srgbClr val="007400"/>
                </a:solidFill>
                <a:latin typeface="inherit"/>
              </a:endParaRPr>
            </a:p>
            <a:p>
              <a:endParaRPr lang="fr-FR" sz="1400" i="1" dirty="0">
                <a:solidFill>
                  <a:srgbClr val="007400"/>
                </a:solidFill>
                <a:latin typeface="inherit"/>
              </a:endParaRPr>
            </a:p>
            <a:p>
              <a:r>
                <a:rPr lang="fr-FR" sz="1400" i="1" dirty="0">
                  <a:solidFill>
                    <a:srgbClr val="007400"/>
                  </a:solidFill>
                  <a:latin typeface="inherit"/>
                </a:rPr>
                <a:t>  </a:t>
              </a:r>
              <a:r>
                <a:rPr lang="fr-FR" sz="1400" b="1" i="1" u="sng" dirty="0">
                  <a:solidFill>
                    <a:srgbClr val="007400"/>
                  </a:solidFill>
                  <a:latin typeface="inherit"/>
                </a:rPr>
                <a:t>Text Domain:</a:t>
              </a:r>
              <a:r>
                <a:rPr lang="fr-FR" sz="1400" i="1" dirty="0">
                  <a:solidFill>
                    <a:srgbClr val="007400"/>
                  </a:solidFill>
                  <a:latin typeface="inherit"/>
                </a:rPr>
                <a:t> </a:t>
              </a:r>
              <a:r>
                <a:rPr lang="fr-FR" sz="1200" i="1" dirty="0" err="1">
                  <a:solidFill>
                    <a:srgbClr val="007400"/>
                  </a:solidFill>
                  <a:latin typeface="inherit"/>
                </a:rPr>
                <a:t>monapp</a:t>
              </a:r>
              <a:endParaRPr lang="fr-FR" sz="1400" i="1" dirty="0">
                <a:solidFill>
                  <a:srgbClr val="007400"/>
                </a:solidFill>
                <a:latin typeface="inherit"/>
              </a:endParaRPr>
            </a:p>
            <a:p>
              <a:r>
                <a:rPr lang="fr-FR" sz="1400" i="1" dirty="0">
                  <a:solidFill>
                    <a:srgbClr val="007400"/>
                  </a:solidFill>
                  <a:latin typeface="inherit"/>
                </a:rPr>
                <a:t>  </a:t>
              </a:r>
              <a:r>
                <a:rPr lang="fr-FR" sz="1400" b="1" i="1" u="sng" dirty="0">
                  <a:solidFill>
                    <a:srgbClr val="007400"/>
                  </a:solidFill>
                  <a:latin typeface="inherit"/>
                </a:rPr>
                <a:t>Domain </a:t>
              </a:r>
              <a:r>
                <a:rPr lang="fr-FR" sz="1400" b="1" i="1" u="sng" dirty="0" err="1">
                  <a:solidFill>
                    <a:srgbClr val="007400"/>
                  </a:solidFill>
                  <a:latin typeface="inherit"/>
                </a:rPr>
                <a:t>Path</a:t>
              </a:r>
              <a:r>
                <a:rPr lang="fr-FR" sz="1400" b="1" i="1" u="sng" dirty="0">
                  <a:solidFill>
                    <a:srgbClr val="007400"/>
                  </a:solidFill>
                  <a:latin typeface="inherit"/>
                </a:rPr>
                <a:t>:</a:t>
              </a:r>
              <a:r>
                <a:rPr lang="fr-FR" sz="1400" i="1" dirty="0">
                  <a:solidFill>
                    <a:srgbClr val="007400"/>
                  </a:solidFill>
                  <a:latin typeface="inherit"/>
                </a:rPr>
                <a:t> </a:t>
              </a:r>
              <a:r>
                <a:rPr lang="fr-FR" sz="1200" i="1" dirty="0">
                  <a:solidFill>
                    <a:srgbClr val="007400"/>
                  </a:solidFill>
                  <a:latin typeface="inherit"/>
                </a:rPr>
                <a:t>/</a:t>
              </a:r>
              <a:r>
                <a:rPr lang="fr-FR" sz="1200" i="1" dirty="0" err="1">
                  <a:solidFill>
                    <a:srgbClr val="007400"/>
                  </a:solidFill>
                  <a:latin typeface="inherit"/>
                </a:rPr>
                <a:t>languages</a:t>
              </a:r>
              <a:endParaRPr lang="fr-FR" sz="1400" b="0" i="0" dirty="0">
                <a:solidFill>
                  <a:srgbClr val="000000"/>
                </a:solidFill>
                <a:latin typeface="Monaco"/>
              </a:endParaRPr>
            </a:p>
          </p:txBody>
        </p:sp>
      </p:grpSp>
      <p:grpSp>
        <p:nvGrpSpPr>
          <p:cNvPr id="11" name="Groupe 10"/>
          <p:cNvGrpSpPr/>
          <p:nvPr/>
        </p:nvGrpSpPr>
        <p:grpSpPr>
          <a:xfrm>
            <a:off x="9398045" y="1714489"/>
            <a:ext cx="3079751" cy="2066925"/>
            <a:chOff x="7082570" y="3163972"/>
            <a:chExt cx="2309813" cy="2066925"/>
          </a:xfrm>
        </p:grpSpPr>
        <p:pic>
          <p:nvPicPr>
            <p:cNvPr id="12" name="Picture 2" descr="C:\Users\Alex\Desktop\7345610a78ba71a45f37XL.png"/>
            <p:cNvPicPr>
              <a:picLocks noChangeAspect="1" noChangeArrowheads="1"/>
            </p:cNvPicPr>
            <p:nvPr/>
          </p:nvPicPr>
          <p:blipFill>
            <a:blip r:embed="rId2" cstate="print"/>
            <a:srcRect/>
            <a:stretch>
              <a:fillRect/>
            </a:stretch>
          </p:blipFill>
          <p:spPr bwMode="auto">
            <a:xfrm rot="5685244">
              <a:off x="7204014" y="3042528"/>
              <a:ext cx="2066925" cy="2309813"/>
            </a:xfrm>
            <a:prstGeom prst="rect">
              <a:avLst/>
            </a:prstGeom>
            <a:noFill/>
          </p:spPr>
        </p:pic>
        <p:sp>
          <p:nvSpPr>
            <p:cNvPr id="13" name="ZoneTexte 12"/>
            <p:cNvSpPr txBox="1"/>
            <p:nvPr/>
          </p:nvSpPr>
          <p:spPr>
            <a:xfrm>
              <a:off x="7463557" y="3521162"/>
              <a:ext cx="1500198" cy="646331"/>
            </a:xfrm>
            <a:prstGeom prst="rect">
              <a:avLst/>
            </a:prstGeom>
            <a:noFill/>
          </p:spPr>
          <p:txBody>
            <a:bodyPr wrap="square" rtlCol="0">
              <a:spAutoFit/>
            </a:bodyPr>
            <a:lstStyle/>
            <a:p>
              <a:r>
                <a:rPr lang="fr-FR" sz="1800" dirty="0">
                  <a:latin typeface="Permanent Marker" pitchFamily="2" charset="0"/>
                  <a:ea typeface="Permanent Marker" pitchFamily="2" charset="0"/>
                </a:rPr>
                <a:t>      Utilise dans le cours</a:t>
              </a:r>
            </a:p>
          </p:txBody>
        </p:sp>
        <p:sp>
          <p:nvSpPr>
            <p:cNvPr id="14" name="Flèche vers le bas 13"/>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sz="1800"/>
            </a:p>
          </p:txBody>
        </p:sp>
      </p:grpSp>
      <p:pic>
        <p:nvPicPr>
          <p:cNvPr id="15" name="Picture 5" descr="C:\Users\Alex\Desktop\unnamed.png"/>
          <p:cNvPicPr>
            <a:picLocks noChangeAspect="1" noChangeArrowheads="1"/>
          </p:cNvPicPr>
          <p:nvPr/>
        </p:nvPicPr>
        <p:blipFill>
          <a:blip r:embed="rId5"/>
          <a:srcRect/>
          <a:stretch>
            <a:fillRect/>
          </a:stretch>
        </p:blipFill>
        <p:spPr bwMode="auto">
          <a:xfrm>
            <a:off x="7429509" y="3571876"/>
            <a:ext cx="3810000" cy="2857500"/>
          </a:xfrm>
          <a:prstGeom prst="rect">
            <a:avLst/>
          </a:prstGeom>
          <a:noFill/>
        </p:spPr>
      </p:pic>
      <p:pic>
        <p:nvPicPr>
          <p:cNvPr id="16" name="Picture 2" descr="C:\Users\Alex\Desktop\6a017d3e74d693970c01b8d2a04749970c.png"/>
          <p:cNvPicPr>
            <a:picLocks noChangeAspect="1" noChangeArrowheads="1"/>
          </p:cNvPicPr>
          <p:nvPr/>
        </p:nvPicPr>
        <p:blipFill>
          <a:blip r:embed="rId6" cstate="print"/>
          <a:srcRect/>
          <a:stretch>
            <a:fillRect/>
          </a:stretch>
        </p:blipFill>
        <p:spPr bwMode="auto">
          <a:xfrm>
            <a:off x="-11" y="857233"/>
            <a:ext cx="2571736" cy="3428981"/>
          </a:xfrm>
          <a:prstGeom prst="rect">
            <a:avLst/>
          </a:prstGeom>
          <a:noFill/>
        </p:spPr>
      </p:pic>
    </p:spTree>
    <p:extLst>
      <p:ext uri="{BB962C8B-B14F-4D97-AF65-F5344CB8AC3E}">
        <p14:creationId xmlns:p14="http://schemas.microsoft.com/office/powerpoint/2010/main" val="63360427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2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9F904C7F-60F4-4441-B03B-8BA7CD53137C}"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3A3ADB01-1B25-41CA-A328-3B8EAAEFC432}" type="slidenum">
              <a:rPr lang="fr-FR" smtClean="0"/>
              <a:t>‹N°›</a:t>
            </a:fld>
            <a:endParaRPr lang="fr-FR"/>
          </a:p>
        </p:txBody>
      </p:sp>
      <p:pic>
        <p:nvPicPr>
          <p:cNvPr id="6" name="Picture 2" descr="C:\Users\Alex\Desktop\Post-it-note-transparent.png"/>
          <p:cNvPicPr>
            <a:picLocks noChangeAspect="1" noChangeArrowheads="1"/>
          </p:cNvPicPr>
          <p:nvPr/>
        </p:nvPicPr>
        <p:blipFill>
          <a:blip r:embed="rId2" cstate="print"/>
          <a:srcRect/>
          <a:stretch>
            <a:fillRect/>
          </a:stretch>
        </p:blipFill>
        <p:spPr bwMode="auto">
          <a:xfrm>
            <a:off x="9334523" y="1071546"/>
            <a:ext cx="2571768" cy="1596267"/>
          </a:xfrm>
          <a:prstGeom prst="rect">
            <a:avLst/>
          </a:prstGeom>
          <a:noFill/>
        </p:spPr>
      </p:pic>
      <p:pic>
        <p:nvPicPr>
          <p:cNvPr id="7" name="Picture 2"/>
          <p:cNvPicPr>
            <a:picLocks noChangeAspect="1" noChangeArrowheads="1"/>
          </p:cNvPicPr>
          <p:nvPr/>
        </p:nvPicPr>
        <p:blipFill>
          <a:blip r:embed="rId3" cstate="print"/>
          <a:srcRect/>
          <a:stretch>
            <a:fillRect/>
          </a:stretch>
        </p:blipFill>
        <p:spPr bwMode="auto">
          <a:xfrm>
            <a:off x="9334523" y="2571745"/>
            <a:ext cx="2571768" cy="2012085"/>
          </a:xfrm>
          <a:prstGeom prst="rect">
            <a:avLst/>
          </a:prstGeom>
          <a:noFill/>
          <a:ln w="9525">
            <a:noFill/>
            <a:miter lim="800000"/>
            <a:headEnd/>
            <a:tailEnd/>
          </a:ln>
          <a:effectLst/>
        </p:spPr>
      </p:pic>
      <p:pic>
        <p:nvPicPr>
          <p:cNvPr id="8" name="Picture 3"/>
          <p:cNvPicPr>
            <a:picLocks noChangeAspect="1" noChangeArrowheads="1"/>
          </p:cNvPicPr>
          <p:nvPr/>
        </p:nvPicPr>
        <p:blipFill>
          <a:blip r:embed="rId4" cstate="print"/>
          <a:srcRect/>
          <a:stretch>
            <a:fillRect/>
          </a:stretch>
        </p:blipFill>
        <p:spPr bwMode="auto">
          <a:xfrm>
            <a:off x="9620275" y="4643447"/>
            <a:ext cx="2197091" cy="1718947"/>
          </a:xfrm>
          <a:prstGeom prst="rect">
            <a:avLst/>
          </a:prstGeom>
          <a:noFill/>
          <a:ln w="9525">
            <a:noFill/>
            <a:miter lim="800000"/>
            <a:headEnd/>
            <a:tailEnd/>
          </a:ln>
          <a:effectLst/>
        </p:spPr>
      </p:pic>
      <p:grpSp>
        <p:nvGrpSpPr>
          <p:cNvPr id="9" name="Groupe 8"/>
          <p:cNvGrpSpPr/>
          <p:nvPr/>
        </p:nvGrpSpPr>
        <p:grpSpPr>
          <a:xfrm>
            <a:off x="2381224" y="357166"/>
            <a:ext cx="4667283" cy="3069088"/>
            <a:chOff x="4071934" y="3357562"/>
            <a:chExt cx="3500462" cy="3069088"/>
          </a:xfrm>
        </p:grpSpPr>
        <p:pic>
          <p:nvPicPr>
            <p:cNvPr id="10" name="Picture 1" descr="C:\Users\Alex\Desktop\iStock_000004611428XSmall-stickynote.png"/>
            <p:cNvPicPr>
              <a:picLocks noChangeAspect="1" noChangeArrowheads="1"/>
            </p:cNvPicPr>
            <p:nvPr/>
          </p:nvPicPr>
          <p:blipFill>
            <a:blip r:embed="rId5"/>
            <a:srcRect/>
            <a:stretch>
              <a:fillRect/>
            </a:stretch>
          </p:blipFill>
          <p:spPr bwMode="auto">
            <a:xfrm>
              <a:off x="4071934" y="3357562"/>
              <a:ext cx="3500462" cy="3069088"/>
            </a:xfrm>
            <a:prstGeom prst="rect">
              <a:avLst/>
            </a:prstGeom>
            <a:noFill/>
          </p:spPr>
        </p:pic>
        <p:sp>
          <p:nvSpPr>
            <p:cNvPr id="11" name="ZoneTexte 10"/>
            <p:cNvSpPr txBox="1"/>
            <p:nvPr/>
          </p:nvSpPr>
          <p:spPr>
            <a:xfrm rot="21136573">
              <a:off x="5117395" y="4285226"/>
              <a:ext cx="1940112" cy="1200329"/>
            </a:xfrm>
            <a:prstGeom prst="rect">
              <a:avLst/>
            </a:prstGeom>
            <a:noFill/>
          </p:spPr>
          <p:txBody>
            <a:bodyPr wrap="square" rtlCol="0">
              <a:spAutoFit/>
            </a:bodyPr>
            <a:lstStyle/>
            <a:p>
              <a:pPr algn="ctr"/>
              <a:r>
                <a:rPr lang="fr-FR" sz="1200" b="1" u="sng" dirty="0">
                  <a:latin typeface="Permanent Marker" pitchFamily="2" charset="0"/>
                  <a:ea typeface="Permanent Marker" pitchFamily="2" charset="0"/>
                </a:rPr>
                <a:t>Pour avoir plusieurs versions</a:t>
              </a:r>
              <a:endParaRPr lang="fr-FR" sz="1200" b="1" i="1" u="sng" dirty="0">
                <a:solidFill>
                  <a:srgbClr val="007400"/>
                </a:solidFill>
                <a:latin typeface="Permanent Marker" pitchFamily="2" charset="0"/>
                <a:ea typeface="Permanent Marker" pitchFamily="2" charset="0"/>
              </a:endParaRPr>
            </a:p>
            <a:p>
              <a:pPr algn="ctr"/>
              <a:endParaRPr lang="fr-FR" sz="1200" b="1" i="1" u="sng" dirty="0">
                <a:solidFill>
                  <a:srgbClr val="007400"/>
                </a:solidFill>
                <a:latin typeface="Permanent Marker" pitchFamily="2" charset="0"/>
                <a:ea typeface="Permanent Marker" pitchFamily="2" charset="0"/>
              </a:endParaRPr>
            </a:p>
            <a:p>
              <a:pPr algn="ctr"/>
              <a:r>
                <a:rPr lang="fr-FR" sz="1200" b="1" i="1" u="sng" dirty="0">
                  <a:solidFill>
                    <a:srgbClr val="007400"/>
                  </a:solidFill>
                  <a:latin typeface="Permanent Marker" pitchFamily="2" charset="0"/>
                  <a:ea typeface="Permanent Marker" pitchFamily="2" charset="0"/>
                </a:rPr>
                <a:t>Un répertoire pour chaque</a:t>
              </a:r>
            </a:p>
            <a:p>
              <a:pPr algn="ctr"/>
              <a:endParaRPr lang="fr-FR" sz="1200" b="1" i="1" u="sng" dirty="0">
                <a:solidFill>
                  <a:srgbClr val="007400"/>
                </a:solidFill>
                <a:latin typeface="Permanent Marker" pitchFamily="2" charset="0"/>
                <a:ea typeface="Permanent Marker" pitchFamily="2" charset="0"/>
              </a:endParaRPr>
            </a:p>
            <a:p>
              <a:pPr algn="ctr"/>
              <a:r>
                <a:rPr lang="fr-FR" sz="1200" b="1" i="1" u="sng" dirty="0" err="1">
                  <a:solidFill>
                    <a:srgbClr val="007400"/>
                  </a:solidFill>
                  <a:latin typeface="Permanent Marker" pitchFamily="2" charset="0"/>
                  <a:ea typeface="Permanent Marker" pitchFamily="2" charset="0"/>
                </a:rPr>
                <a:t>Prefixe</a:t>
              </a:r>
              <a:r>
                <a:rPr lang="fr-FR" sz="1200" b="1" i="1" u="sng" dirty="0">
                  <a:solidFill>
                    <a:srgbClr val="007400"/>
                  </a:solidFill>
                  <a:latin typeface="Permanent Marker" pitchFamily="2" charset="0"/>
                  <a:ea typeface="Permanent Marker" pitchFamily="2" charset="0"/>
                </a:rPr>
                <a:t> de SQL différent pour chacune</a:t>
              </a:r>
            </a:p>
          </p:txBody>
        </p:sp>
      </p:grpSp>
      <p:pic>
        <p:nvPicPr>
          <p:cNvPr id="12" name="Picture 4"/>
          <p:cNvPicPr>
            <a:picLocks noChangeAspect="1" noChangeArrowheads="1"/>
          </p:cNvPicPr>
          <p:nvPr/>
        </p:nvPicPr>
        <p:blipFill>
          <a:blip r:embed="rId6"/>
          <a:srcRect/>
          <a:stretch>
            <a:fillRect/>
          </a:stretch>
        </p:blipFill>
        <p:spPr bwMode="auto">
          <a:xfrm>
            <a:off x="0" y="4286256"/>
            <a:ext cx="3810000" cy="2857500"/>
          </a:xfrm>
          <a:prstGeom prst="rect">
            <a:avLst/>
          </a:prstGeom>
          <a:noFill/>
          <a:ln w="9525">
            <a:noFill/>
            <a:miter lim="800000"/>
            <a:headEnd/>
            <a:tailEnd/>
          </a:ln>
          <a:effectLst/>
        </p:spPr>
      </p:pic>
      <p:pic>
        <p:nvPicPr>
          <p:cNvPr id="13" name="Picture 5" descr="C:\Users\Alex\Desktop\iStock_000004611428XSmall-stickynote4.png"/>
          <p:cNvPicPr>
            <a:picLocks noChangeAspect="1" noChangeArrowheads="1"/>
          </p:cNvPicPr>
          <p:nvPr/>
        </p:nvPicPr>
        <p:blipFill>
          <a:blip r:embed="rId7"/>
          <a:srcRect/>
          <a:stretch>
            <a:fillRect/>
          </a:stretch>
        </p:blipFill>
        <p:spPr bwMode="auto">
          <a:xfrm>
            <a:off x="1" y="2214555"/>
            <a:ext cx="3344356" cy="2558923"/>
          </a:xfrm>
          <a:prstGeom prst="rect">
            <a:avLst/>
          </a:prstGeom>
          <a:noFill/>
        </p:spPr>
      </p:pic>
      <p:pic>
        <p:nvPicPr>
          <p:cNvPr id="14" name="Picture 6" descr="C:\Users\Alex\Desktop\iStock_000004611428XSmall-stickynote5.png"/>
          <p:cNvPicPr>
            <a:picLocks noChangeAspect="1" noChangeArrowheads="1"/>
          </p:cNvPicPr>
          <p:nvPr/>
        </p:nvPicPr>
        <p:blipFill>
          <a:blip r:embed="rId8"/>
          <a:srcRect/>
          <a:stretch>
            <a:fillRect/>
          </a:stretch>
        </p:blipFill>
        <p:spPr bwMode="auto">
          <a:xfrm>
            <a:off x="-285794" y="285728"/>
            <a:ext cx="3249105" cy="2486042"/>
          </a:xfrm>
          <a:prstGeom prst="rect">
            <a:avLst/>
          </a:prstGeom>
          <a:noFill/>
        </p:spPr>
      </p:pic>
    </p:spTree>
    <p:extLst>
      <p:ext uri="{BB962C8B-B14F-4D97-AF65-F5344CB8AC3E}">
        <p14:creationId xmlns:p14="http://schemas.microsoft.com/office/powerpoint/2010/main" val="119286917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1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9F904C7F-60F4-4441-B03B-8BA7CD53137C}" type="datetimeFigureOut">
              <a:rPr lang="fr-FR" smtClean="0"/>
              <a:t>11/09/2023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3A3ADB01-1B25-41CA-A328-3B8EAAEFC432}" type="slidenum">
              <a:rPr lang="fr-FR" smtClean="0"/>
              <a:t>‹N°›</a:t>
            </a:fld>
            <a:endParaRPr lang="fr-FR"/>
          </a:p>
        </p:txBody>
      </p:sp>
    </p:spTree>
    <p:extLst>
      <p:ext uri="{BB962C8B-B14F-4D97-AF65-F5344CB8AC3E}">
        <p14:creationId xmlns:p14="http://schemas.microsoft.com/office/powerpoint/2010/main" val="51630009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cSld name="1_Case Stu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JM"/>
          </a:p>
        </p:txBody>
      </p:sp>
      <p:sp>
        <p:nvSpPr>
          <p:cNvPr id="9" name="Content Placeholder 8"/>
          <p:cNvSpPr>
            <a:spLocks noGrp="1"/>
          </p:cNvSpPr>
          <p:nvPr>
            <p:ph sz="quarter" idx="13"/>
          </p:nvPr>
        </p:nvSpPr>
        <p:spPr>
          <a:xfrm>
            <a:off x="609600" y="1219200"/>
            <a:ext cx="10668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r>
              <a:rPr lang="fr-FR"/>
              <a:t>Cliquez pour modifier les styles du texte du masque</a:t>
            </a:r>
          </a:p>
        </p:txBody>
      </p:sp>
      <p:sp>
        <p:nvSpPr>
          <p:cNvPr id="11" name="Picture Placeholder 10"/>
          <p:cNvSpPr>
            <a:spLocks noGrp="1"/>
          </p:cNvSpPr>
          <p:nvPr>
            <p:ph type="pic" sz="quarter" idx="14"/>
          </p:nvPr>
        </p:nvSpPr>
        <p:spPr>
          <a:xfrm>
            <a:off x="812797" y="2209800"/>
            <a:ext cx="5913120" cy="3246120"/>
          </a:xfrm>
          <a:ln w="57150" cap="sq">
            <a:solidFill>
              <a:schemeClr val="bg1"/>
            </a:solidFill>
            <a:miter lim="800000"/>
          </a:ln>
          <a:effectLst>
            <a:outerShdw blurRad="63500" sx="101000" sy="101000" algn="ctr" rotWithShape="0">
              <a:prstClr val="black">
                <a:alpha val="40000"/>
              </a:prstClr>
            </a:outerShdw>
          </a:effectLst>
        </p:spPr>
        <p:txBody>
          <a:bodyPr rtlCol="0">
            <a:normAutofit/>
          </a:bodyPr>
          <a:lstStyle>
            <a:lvl1pPr marL="0" indent="0">
              <a:buFontTx/>
              <a:buNone/>
              <a:defRPr sz="2000"/>
            </a:lvl1pPr>
          </a:lstStyle>
          <a:p>
            <a:pPr lvl="0"/>
            <a:r>
              <a:rPr lang="fr-FR" noProof="0"/>
              <a:t>Cliquez sur l'icône pour ajouter une image</a:t>
            </a:r>
            <a:endParaRPr lang="en-JM" noProof="0"/>
          </a:p>
        </p:txBody>
      </p:sp>
      <p:sp>
        <p:nvSpPr>
          <p:cNvPr id="18" name="Content Placeholder 17"/>
          <p:cNvSpPr>
            <a:spLocks noGrp="1"/>
          </p:cNvSpPr>
          <p:nvPr>
            <p:ph sz="quarter" idx="15"/>
          </p:nvPr>
        </p:nvSpPr>
        <p:spPr>
          <a:xfrm>
            <a:off x="7213600" y="3276600"/>
            <a:ext cx="3149600" cy="1447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19" name="Content Placeholder 17"/>
          <p:cNvSpPr>
            <a:spLocks noGrp="1"/>
          </p:cNvSpPr>
          <p:nvPr>
            <p:ph sz="quarter" idx="16"/>
          </p:nvPr>
        </p:nvSpPr>
        <p:spPr>
          <a:xfrm>
            <a:off x="7213600" y="2362200"/>
            <a:ext cx="3149600" cy="685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20" name="Content Placeholder 17"/>
          <p:cNvSpPr>
            <a:spLocks noGrp="1"/>
          </p:cNvSpPr>
          <p:nvPr>
            <p:ph sz="quarter" idx="17"/>
          </p:nvPr>
        </p:nvSpPr>
        <p:spPr>
          <a:xfrm>
            <a:off x="7213600" y="4876800"/>
            <a:ext cx="3149600" cy="5334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8" name="Date Placeholder 33"/>
          <p:cNvSpPr>
            <a:spLocks noGrp="1"/>
          </p:cNvSpPr>
          <p:nvPr>
            <p:ph type="dt" sz="half" idx="18"/>
          </p:nvPr>
        </p:nvSpPr>
        <p:spPr/>
        <p:txBody>
          <a:bodyPr/>
          <a:lstStyle>
            <a:lvl1pPr>
              <a:defRPr/>
            </a:lvl1pPr>
          </a:lstStyle>
          <a:p>
            <a:fld id="{9F904C7F-60F4-4441-B03B-8BA7CD53137C}" type="datetimeFigureOut">
              <a:rPr lang="fr-FR" smtClean="0"/>
              <a:t>11/09/2023</a:t>
            </a:fld>
            <a:endParaRPr lang="fr-FR"/>
          </a:p>
        </p:txBody>
      </p:sp>
      <p:sp>
        <p:nvSpPr>
          <p:cNvPr id="10" name="Slide Number Placeholder 34"/>
          <p:cNvSpPr>
            <a:spLocks noGrp="1"/>
          </p:cNvSpPr>
          <p:nvPr>
            <p:ph type="sldNum" sz="quarter" idx="19"/>
          </p:nvPr>
        </p:nvSpPr>
        <p:spPr/>
        <p:txBody>
          <a:bodyPr/>
          <a:lstStyle>
            <a:lvl1pPr>
              <a:defRPr/>
            </a:lvl1pPr>
          </a:lstStyle>
          <a:p>
            <a:fld id="{3A3ADB01-1B25-41CA-A328-3B8EAAEFC432}" type="slidenum">
              <a:rPr lang="fr-FR" smtClean="0"/>
              <a:t>‹N°›</a:t>
            </a:fld>
            <a:endParaRPr lang="fr-FR"/>
          </a:p>
        </p:txBody>
      </p:sp>
      <p:sp>
        <p:nvSpPr>
          <p:cNvPr id="12" name="Footer Placeholder 35"/>
          <p:cNvSpPr>
            <a:spLocks noGrp="1"/>
          </p:cNvSpPr>
          <p:nvPr>
            <p:ph type="ftr" sz="quarter" idx="20"/>
          </p:nvPr>
        </p:nvSpPr>
        <p:spPr/>
        <p:txBody>
          <a:bodyPr/>
          <a:lstStyle>
            <a:lvl1pPr>
              <a:defRPr/>
            </a:lvl1pPr>
          </a:lstStyle>
          <a:p>
            <a:endParaRPr lang="fr-FR"/>
          </a:p>
        </p:txBody>
      </p:sp>
    </p:spTree>
    <p:extLst>
      <p:ext uri="{BB962C8B-B14F-4D97-AF65-F5344CB8AC3E}">
        <p14:creationId xmlns:p14="http://schemas.microsoft.com/office/powerpoint/2010/main" val="224544907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cSld name="1_Something About US (2)">
    <p:spTree>
      <p:nvGrpSpPr>
        <p:cNvPr id="1" name=""/>
        <p:cNvGrpSpPr/>
        <p:nvPr/>
      </p:nvGrpSpPr>
      <p:grpSpPr>
        <a:xfrm>
          <a:off x="0" y="0"/>
          <a:ext cx="0" cy="0"/>
          <a:chOff x="0" y="0"/>
          <a:chExt cx="0" cy="0"/>
        </a:xfrm>
      </p:grpSpPr>
      <p:sp>
        <p:nvSpPr>
          <p:cNvPr id="6" name="Ellipse 98"/>
          <p:cNvSpPr/>
          <p:nvPr/>
        </p:nvSpPr>
        <p:spPr bwMode="auto">
          <a:xfrm>
            <a:off x="914400" y="53340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
        <p:nvSpPr>
          <p:cNvPr id="7" name="Ellipse 98"/>
          <p:cNvSpPr/>
          <p:nvPr/>
        </p:nvSpPr>
        <p:spPr bwMode="auto">
          <a:xfrm>
            <a:off x="914400" y="52578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
        <p:nvSpPr>
          <p:cNvPr id="2" name="Title 1"/>
          <p:cNvSpPr>
            <a:spLocks noGrp="1"/>
          </p:cNvSpPr>
          <p:nvPr>
            <p:ph type="title"/>
          </p:nvPr>
        </p:nvSpPr>
        <p:spPr/>
        <p:txBody>
          <a:bodyPr/>
          <a:lstStyle/>
          <a:p>
            <a:r>
              <a:rPr lang="fr-FR"/>
              <a:t>Modifiez le style du titre</a:t>
            </a:r>
            <a:endParaRPr lang="en-JM"/>
          </a:p>
        </p:txBody>
      </p:sp>
      <p:sp>
        <p:nvSpPr>
          <p:cNvPr id="4" name="Content Placeholder 3"/>
          <p:cNvSpPr>
            <a:spLocks noGrp="1"/>
          </p:cNvSpPr>
          <p:nvPr>
            <p:ph sz="half" idx="2" hasCustomPrompt="1"/>
          </p:nvPr>
        </p:nvSpPr>
        <p:spPr>
          <a:xfrm>
            <a:off x="6400800" y="2378968"/>
            <a:ext cx="5181600" cy="3354288"/>
          </a:xfrm>
        </p:spPr>
        <p:txBody>
          <a:bodyPr>
            <a:normAutofit/>
          </a:bodyPr>
          <a:lstStyle>
            <a:lvl1pPr marL="179388" indent="-179388">
              <a:defRPr sz="1600"/>
            </a:lvl1pPr>
            <a:lvl2pPr marL="358775" indent="-192088">
              <a:defRPr sz="1600"/>
            </a:lvl2pPr>
            <a:lvl3pPr marL="538163" indent="-161925">
              <a:defRPr sz="1600"/>
            </a:lvl3pPr>
            <a:lvl4pPr marL="803275" indent="-228600">
              <a:defRPr sz="1600"/>
            </a:lvl4pPr>
            <a:lvl5pPr marL="982663" indent="-228600">
              <a:defRPr sz="1600"/>
            </a:lvl5pPr>
            <a:lvl6pPr marL="1076325" indent="-228600">
              <a:defRPr sz="1800"/>
            </a:lvl6pPr>
            <a:lvl7pPr marL="1255713" indent="-228600">
              <a:defRPr sz="1800"/>
            </a:lvl7pPr>
            <a:lvl8pPr>
              <a:defRPr sz="1800"/>
            </a:lvl8pPr>
            <a:lvl9pPr>
              <a:defRPr sz="1800"/>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9" name="Content Placeholder 8"/>
          <p:cNvSpPr>
            <a:spLocks noGrp="1"/>
          </p:cNvSpPr>
          <p:nvPr>
            <p:ph sz="quarter" idx="13"/>
          </p:nvPr>
        </p:nvSpPr>
        <p:spPr>
          <a:xfrm>
            <a:off x="609600" y="1219200"/>
            <a:ext cx="10668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r>
              <a:rPr lang="fr-FR"/>
              <a:t>Cliquez pour modifier les styles du texte du masque</a:t>
            </a:r>
          </a:p>
        </p:txBody>
      </p:sp>
      <p:sp>
        <p:nvSpPr>
          <p:cNvPr id="11" name="Picture Placeholder 10"/>
          <p:cNvSpPr>
            <a:spLocks noGrp="1"/>
          </p:cNvSpPr>
          <p:nvPr>
            <p:ph type="pic" sz="quarter" idx="14"/>
          </p:nvPr>
        </p:nvSpPr>
        <p:spPr>
          <a:xfrm>
            <a:off x="812800" y="2514600"/>
            <a:ext cx="5181600" cy="2914650"/>
          </a:xfrm>
          <a:ln w="57150" cap="sq">
            <a:solidFill>
              <a:schemeClr val="bg1"/>
            </a:solidFill>
            <a:miter lim="800000"/>
          </a:ln>
          <a:effectLst>
            <a:outerShdw blurRad="63500" algn="ctr" rotWithShape="0">
              <a:prstClr val="black">
                <a:alpha val="40000"/>
              </a:prstClr>
            </a:outerShdw>
          </a:effectLst>
        </p:spPr>
        <p:txBody>
          <a:bodyPr rtlCol="0">
            <a:normAutofit/>
          </a:bodyPr>
          <a:lstStyle>
            <a:lvl1pPr marL="0" indent="0">
              <a:buFontTx/>
              <a:buNone/>
              <a:defRPr sz="2000"/>
            </a:lvl1pPr>
          </a:lstStyle>
          <a:p>
            <a:pPr lvl="0"/>
            <a:r>
              <a:rPr lang="fr-FR" noProof="0"/>
              <a:t>Cliquez sur l'icône pour ajouter une image</a:t>
            </a:r>
            <a:endParaRPr lang="en-JM" noProof="0"/>
          </a:p>
        </p:txBody>
      </p:sp>
      <p:sp>
        <p:nvSpPr>
          <p:cNvPr id="8" name="Date Placeholder 29"/>
          <p:cNvSpPr>
            <a:spLocks noGrp="1"/>
          </p:cNvSpPr>
          <p:nvPr>
            <p:ph type="dt" sz="half" idx="15"/>
          </p:nvPr>
        </p:nvSpPr>
        <p:spPr/>
        <p:txBody>
          <a:bodyPr/>
          <a:lstStyle>
            <a:lvl1pPr>
              <a:defRPr/>
            </a:lvl1pPr>
          </a:lstStyle>
          <a:p>
            <a:fld id="{9F904C7F-60F4-4441-B03B-8BA7CD53137C}" type="datetimeFigureOut">
              <a:rPr lang="fr-FR" smtClean="0"/>
              <a:t>11/09/2023</a:t>
            </a:fld>
            <a:endParaRPr lang="fr-FR"/>
          </a:p>
        </p:txBody>
      </p:sp>
      <p:sp>
        <p:nvSpPr>
          <p:cNvPr id="10" name="Slide Number Placeholder 30"/>
          <p:cNvSpPr>
            <a:spLocks noGrp="1"/>
          </p:cNvSpPr>
          <p:nvPr>
            <p:ph type="sldNum" sz="quarter" idx="16"/>
          </p:nvPr>
        </p:nvSpPr>
        <p:spPr/>
        <p:txBody>
          <a:bodyPr/>
          <a:lstStyle>
            <a:lvl1pPr>
              <a:defRPr/>
            </a:lvl1pPr>
          </a:lstStyle>
          <a:p>
            <a:fld id="{3A3ADB01-1B25-41CA-A328-3B8EAAEFC432}" type="slidenum">
              <a:rPr lang="fr-FR" smtClean="0"/>
              <a:t>‹N°›</a:t>
            </a:fld>
            <a:endParaRPr lang="fr-FR"/>
          </a:p>
        </p:txBody>
      </p:sp>
      <p:sp>
        <p:nvSpPr>
          <p:cNvPr id="12" name="Footer Placeholder 31"/>
          <p:cNvSpPr>
            <a:spLocks noGrp="1"/>
          </p:cNvSpPr>
          <p:nvPr>
            <p:ph type="ftr" sz="quarter" idx="17"/>
          </p:nvPr>
        </p:nvSpPr>
        <p:spPr/>
        <p:txBody>
          <a:bodyPr/>
          <a:lstStyle>
            <a:lvl1pPr>
              <a:defRPr/>
            </a:lvl1pPr>
          </a:lstStyle>
          <a:p>
            <a:endParaRPr lang="fr-FR"/>
          </a:p>
        </p:txBody>
      </p:sp>
      <p:sp>
        <p:nvSpPr>
          <p:cNvPr id="13" name="Ellipse 98">
            <a:extLst>
              <a:ext uri="{FF2B5EF4-FFF2-40B4-BE49-F238E27FC236}">
                <a16:creationId xmlns:a16="http://schemas.microsoft.com/office/drawing/2014/main" xmlns="" id="{1AFF8F84-DCB6-4CD4-8A6B-39467D1273DE}"/>
              </a:ext>
            </a:extLst>
          </p:cNvPr>
          <p:cNvSpPr/>
          <p:nvPr/>
        </p:nvSpPr>
        <p:spPr bwMode="auto">
          <a:xfrm>
            <a:off x="914400" y="53340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
        <p:nvSpPr>
          <p:cNvPr id="14" name="Ellipse 98">
            <a:extLst>
              <a:ext uri="{FF2B5EF4-FFF2-40B4-BE49-F238E27FC236}">
                <a16:creationId xmlns:a16="http://schemas.microsoft.com/office/drawing/2014/main" xmlns="" id="{BA712C67-EBAE-4BEE-804D-923354461203}"/>
              </a:ext>
            </a:extLst>
          </p:cNvPr>
          <p:cNvSpPr/>
          <p:nvPr/>
        </p:nvSpPr>
        <p:spPr bwMode="auto">
          <a:xfrm>
            <a:off x="914400" y="5257801"/>
            <a:ext cx="49784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sz="1800">
              <a:solidFill>
                <a:srgbClr val="FFFFFF"/>
              </a:solidFill>
              <a:latin typeface="Calibri" pitchFamily="-111" charset="0"/>
              <a:cs typeface="+mn-cs"/>
            </a:endParaRPr>
          </a:p>
        </p:txBody>
      </p:sp>
    </p:spTree>
    <p:extLst>
      <p:ext uri="{BB962C8B-B14F-4D97-AF65-F5344CB8AC3E}">
        <p14:creationId xmlns:p14="http://schemas.microsoft.com/office/powerpoint/2010/main" val="65162666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cSld name="1_ORSYS_logistiqu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Modifiez le style du titre</a:t>
            </a:r>
          </a:p>
        </p:txBody>
      </p:sp>
      <p:sp>
        <p:nvSpPr>
          <p:cNvPr id="5" name="Espace réservé de la date 4"/>
          <p:cNvSpPr>
            <a:spLocks noGrp="1"/>
          </p:cNvSpPr>
          <p:nvPr>
            <p:ph type="dt" sz="half" idx="10"/>
          </p:nvPr>
        </p:nvSpPr>
        <p:spPr/>
        <p:txBody>
          <a:bodyPr/>
          <a:lstStyle/>
          <a:p>
            <a:fld id="{9F904C7F-60F4-4441-B03B-8BA7CD53137C}" type="datetimeFigureOut">
              <a:rPr lang="fr-FR" smtClean="0"/>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A3ADB01-1B25-41CA-A328-3B8EAAEFC432}" type="slidenum">
              <a:rPr lang="fr-FR" smtClean="0"/>
              <a:t>‹N°›</a:t>
            </a:fld>
            <a:endParaRPr lang="fr-FR"/>
          </a:p>
        </p:txBody>
      </p:sp>
      <p:sp>
        <p:nvSpPr>
          <p:cNvPr id="8" name="Espace réservé du contenu 4"/>
          <p:cNvSpPr>
            <a:spLocks noGrp="1"/>
          </p:cNvSpPr>
          <p:nvPr>
            <p:ph idx="1" hasCustomPrompt="1"/>
          </p:nvPr>
        </p:nvSpPr>
        <p:spPr>
          <a:xfrm>
            <a:off x="4476739" y="273050"/>
            <a:ext cx="7429552" cy="6156346"/>
          </a:xfrm>
        </p:spPr>
        <p:txBody>
          <a:bodyPr/>
          <a:lstStyle>
            <a:lvl2pPr>
              <a:defRPr baseline="0"/>
            </a:lvl2pPr>
          </a:lstStyle>
          <a:p>
            <a:r>
              <a:rPr lang="fr-FR" dirty="0"/>
              <a:t>Nombre de jours : </a:t>
            </a:r>
          </a:p>
          <a:p>
            <a:pPr lvl="1"/>
            <a:r>
              <a:rPr lang="fr-FR" dirty="0"/>
              <a:t>      jour(s) </a:t>
            </a:r>
          </a:p>
          <a:p>
            <a:pPr lvl="1"/>
            <a:endParaRPr lang="fr-FR" dirty="0"/>
          </a:p>
          <a:p>
            <a:r>
              <a:rPr lang="fr-FR" dirty="0"/>
              <a:t>Horaires </a:t>
            </a:r>
          </a:p>
          <a:p>
            <a:pPr lvl="1"/>
            <a:r>
              <a:rPr lang="fr-FR" dirty="0"/>
              <a:t>Début : 9h </a:t>
            </a:r>
          </a:p>
          <a:p>
            <a:pPr lvl="1"/>
            <a:r>
              <a:rPr lang="fr-FR" dirty="0"/>
              <a:t>Fin : 17h30 </a:t>
            </a:r>
            <a:r>
              <a:rPr lang="fr-FR" sz="1600" b="1" dirty="0" err="1">
                <a:solidFill>
                  <a:prstClr val="black"/>
                </a:solidFill>
              </a:rPr>
              <a:t>approx</a:t>
            </a:r>
            <a:r>
              <a:rPr lang="fr-FR" sz="1600" b="1" dirty="0">
                <a:solidFill>
                  <a:prstClr val="black"/>
                </a:solidFill>
              </a:rPr>
              <a:t>.</a:t>
            </a:r>
            <a:endParaRPr lang="fr-FR" dirty="0"/>
          </a:p>
          <a:p>
            <a:endParaRPr lang="fr-FR" dirty="0"/>
          </a:p>
          <a:p>
            <a:r>
              <a:rPr lang="fr-FR" dirty="0"/>
              <a:t>Pause </a:t>
            </a:r>
          </a:p>
          <a:p>
            <a:pPr lvl="1"/>
            <a:r>
              <a:rPr lang="fr-FR" dirty="0"/>
              <a:t>10h30 </a:t>
            </a:r>
            <a:r>
              <a:rPr lang="fr-FR" sz="1600" b="1" dirty="0" err="1"/>
              <a:t>approx</a:t>
            </a:r>
            <a:r>
              <a:rPr lang="fr-FR" sz="1600" b="1" dirty="0"/>
              <a:t>. </a:t>
            </a:r>
            <a:r>
              <a:rPr lang="fr-FR" dirty="0"/>
              <a:t>Matin</a:t>
            </a:r>
          </a:p>
          <a:p>
            <a:pPr lvl="1"/>
            <a:r>
              <a:rPr lang="fr-FR" dirty="0"/>
              <a:t>12h30 </a:t>
            </a:r>
            <a:r>
              <a:rPr lang="fr-FR" sz="1600" b="1" dirty="0" err="1">
                <a:solidFill>
                  <a:prstClr val="black"/>
                </a:solidFill>
              </a:rPr>
              <a:t>approx</a:t>
            </a:r>
            <a:r>
              <a:rPr lang="fr-FR" sz="1600" b="1" dirty="0">
                <a:solidFill>
                  <a:prstClr val="black"/>
                </a:solidFill>
              </a:rPr>
              <a:t>. </a:t>
            </a:r>
            <a:r>
              <a:rPr lang="fr-FR" dirty="0"/>
              <a:t>Midi</a:t>
            </a:r>
          </a:p>
          <a:p>
            <a:pPr lvl="1"/>
            <a:r>
              <a:rPr lang="fr-FR" dirty="0"/>
              <a:t>15h30 </a:t>
            </a:r>
            <a:r>
              <a:rPr lang="fr-FR" sz="1600" b="1" dirty="0" err="1">
                <a:solidFill>
                  <a:prstClr val="black"/>
                </a:solidFill>
              </a:rPr>
              <a:t>approx</a:t>
            </a:r>
            <a:r>
              <a:rPr lang="fr-FR" sz="1600" b="1" dirty="0">
                <a:solidFill>
                  <a:prstClr val="black"/>
                </a:solidFill>
              </a:rPr>
              <a:t>. </a:t>
            </a:r>
            <a:r>
              <a:rPr lang="fr-FR" dirty="0" err="1"/>
              <a:t>Apres-midi</a:t>
            </a:r>
            <a:endParaRPr lang="fr-FR" dirty="0"/>
          </a:p>
          <a:p>
            <a:endParaRPr lang="fr-FR" dirty="0"/>
          </a:p>
        </p:txBody>
      </p:sp>
      <p:grpSp>
        <p:nvGrpSpPr>
          <p:cNvPr id="3" name="Groupe 13"/>
          <p:cNvGrpSpPr/>
          <p:nvPr/>
        </p:nvGrpSpPr>
        <p:grpSpPr>
          <a:xfrm>
            <a:off x="1428717" y="1643050"/>
            <a:ext cx="2000264" cy="1928826"/>
            <a:chOff x="714348" y="2071678"/>
            <a:chExt cx="1500198" cy="1928826"/>
          </a:xfrm>
        </p:grpSpPr>
        <p:pic>
          <p:nvPicPr>
            <p:cNvPr id="10"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1"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2" name="Picture 2"/>
          <p:cNvPicPr>
            <a:picLocks noChangeAspect="1" noChangeArrowheads="1"/>
          </p:cNvPicPr>
          <p:nvPr/>
        </p:nvPicPr>
        <p:blipFill>
          <a:blip r:embed="rId4"/>
          <a:srcRect/>
          <a:stretch>
            <a:fillRect/>
          </a:stretch>
        </p:blipFill>
        <p:spPr bwMode="auto">
          <a:xfrm>
            <a:off x="1" y="3602764"/>
            <a:ext cx="4762491" cy="3440962"/>
          </a:xfrm>
          <a:prstGeom prst="rect">
            <a:avLst/>
          </a:prstGeom>
          <a:noFill/>
          <a:ln w="9525">
            <a:noFill/>
            <a:miter lim="800000"/>
            <a:headEnd/>
            <a:tailEnd/>
          </a:ln>
          <a:effectLst/>
        </p:spPr>
      </p:pic>
    </p:spTree>
    <p:extLst>
      <p:ext uri="{BB962C8B-B14F-4D97-AF65-F5344CB8AC3E}">
        <p14:creationId xmlns:p14="http://schemas.microsoft.com/office/powerpoint/2010/main" val="230559973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cSld name="4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85709" y="2432048"/>
            <a:ext cx="571080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85709" y="3143248"/>
            <a:ext cx="5710808" cy="328614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u texte 4"/>
          <p:cNvSpPr>
            <a:spLocks noGrp="1"/>
          </p:cNvSpPr>
          <p:nvPr>
            <p:ph type="body" sz="quarter" idx="3"/>
          </p:nvPr>
        </p:nvSpPr>
        <p:spPr>
          <a:xfrm>
            <a:off x="6193367" y="2432048"/>
            <a:ext cx="571292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7" name="Espace réservé de la date 6"/>
          <p:cNvSpPr>
            <a:spLocks noGrp="1"/>
          </p:cNvSpPr>
          <p:nvPr>
            <p:ph type="dt" sz="half" idx="10"/>
          </p:nvPr>
        </p:nvSpPr>
        <p:spPr/>
        <p:txBody>
          <a:bodyPr/>
          <a:lstStyle/>
          <a:p>
            <a:fld id="{9F904C7F-60F4-4441-B03B-8BA7CD53137C}" type="datetimeFigureOut">
              <a:rPr lang="fr-FR" smtClean="0"/>
              <a:t>11/09/2023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3A3ADB01-1B25-41CA-A328-3B8EAAEFC432}" type="slidenum">
              <a:rPr lang="fr-FR" smtClean="0"/>
              <a:t>‹N°›</a:t>
            </a:fld>
            <a:endParaRPr lang="fr-FR"/>
          </a:p>
        </p:txBody>
      </p:sp>
      <p:sp>
        <p:nvSpPr>
          <p:cNvPr id="10" name="Espace réservé du contenu 3"/>
          <p:cNvSpPr>
            <a:spLocks noGrp="1"/>
          </p:cNvSpPr>
          <p:nvPr>
            <p:ph sz="half" idx="13"/>
          </p:nvPr>
        </p:nvSpPr>
        <p:spPr>
          <a:xfrm>
            <a:off x="6195483" y="3143248"/>
            <a:ext cx="5710808" cy="328614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1" name="Espace réservé du contenu 3"/>
          <p:cNvSpPr>
            <a:spLocks noGrp="1"/>
          </p:cNvSpPr>
          <p:nvPr>
            <p:ph sz="half" idx="14"/>
          </p:nvPr>
        </p:nvSpPr>
        <p:spPr>
          <a:xfrm>
            <a:off x="285709" y="1071546"/>
            <a:ext cx="11715832" cy="121444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Tree>
    <p:extLst>
      <p:ext uri="{BB962C8B-B14F-4D97-AF65-F5344CB8AC3E}">
        <p14:creationId xmlns:p14="http://schemas.microsoft.com/office/powerpoint/2010/main" val="199698618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cSld name="2contents+desc">
    <p:spTree>
      <p:nvGrpSpPr>
        <p:cNvPr id="1" name=""/>
        <p:cNvGrpSpPr/>
        <p:nvPr/>
      </p:nvGrpSpPr>
      <p:grpSpPr>
        <a:xfrm>
          <a:off x="0" y="0"/>
          <a:ext cx="0" cy="0"/>
          <a:chOff x="0" y="0"/>
          <a:chExt cx="0" cy="0"/>
        </a:xfrm>
      </p:grpSpPr>
      <p:sp>
        <p:nvSpPr>
          <p:cNvPr id="2" name="Titre 1"/>
          <p:cNvSpPr>
            <a:spLocks noGrp="1"/>
          </p:cNvSpPr>
          <p:nvPr>
            <p:ph type="title"/>
          </p:nvPr>
        </p:nvSpPr>
        <p:spPr>
          <a:xfrm>
            <a:off x="609600" y="404664"/>
            <a:ext cx="10972800" cy="1066800"/>
          </a:xfrm>
        </p:spPr>
        <p:txBody>
          <a:bodyPr/>
          <a:lstStyle/>
          <a:p>
            <a:r>
              <a:rPr kumimoji="0" lang="fr-FR"/>
              <a:t>Modifiez le style du titre</a:t>
            </a:r>
            <a:endParaRPr kumimoji="0" lang="en-US" dirty="0"/>
          </a:p>
        </p:txBody>
      </p:sp>
      <p:sp>
        <p:nvSpPr>
          <p:cNvPr id="3" name="Espace réservé du contenu 2"/>
          <p:cNvSpPr>
            <a:spLocks noGrp="1"/>
          </p:cNvSpPr>
          <p:nvPr>
            <p:ph sz="half" idx="1"/>
          </p:nvPr>
        </p:nvSpPr>
        <p:spPr>
          <a:xfrm>
            <a:off x="609600" y="2249425"/>
            <a:ext cx="53848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4" name="Espace réservé du contenu 3"/>
          <p:cNvSpPr>
            <a:spLocks noGrp="1"/>
          </p:cNvSpPr>
          <p:nvPr>
            <p:ph sz="half" idx="2"/>
          </p:nvPr>
        </p:nvSpPr>
        <p:spPr>
          <a:xfrm>
            <a:off x="6197600" y="2249425"/>
            <a:ext cx="53848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7" name="Espace réservé du numéro de diapositive 6"/>
          <p:cNvSpPr>
            <a:spLocks noGrp="1"/>
          </p:cNvSpPr>
          <p:nvPr>
            <p:ph type="sldNum" sz="quarter" idx="12"/>
          </p:nvPr>
        </p:nvSpPr>
        <p:spPr/>
        <p:txBody>
          <a:bodyPr/>
          <a:lstStyle/>
          <a:p>
            <a:fld id="{3A3ADB01-1B25-41CA-A328-3B8EAAEFC432}" type="slidenum">
              <a:rPr lang="fr-FR" smtClean="0"/>
              <a:t>‹N°›</a:t>
            </a:fld>
            <a:endParaRPr lang="fr-FR"/>
          </a:p>
        </p:txBody>
      </p:sp>
      <p:sp>
        <p:nvSpPr>
          <p:cNvPr id="8" name="Espace réservé du contenu 2"/>
          <p:cNvSpPr>
            <a:spLocks noGrp="1"/>
          </p:cNvSpPr>
          <p:nvPr>
            <p:ph sz="half" idx="13"/>
          </p:nvPr>
        </p:nvSpPr>
        <p:spPr>
          <a:xfrm>
            <a:off x="623392" y="1412777"/>
            <a:ext cx="11041227" cy="936104"/>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Tree>
    <p:extLst>
      <p:ext uri="{BB962C8B-B14F-4D97-AF65-F5344CB8AC3E}">
        <p14:creationId xmlns:p14="http://schemas.microsoft.com/office/powerpoint/2010/main" val="374576071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JM"/>
          </a:p>
        </p:txBody>
      </p:sp>
      <p:sp>
        <p:nvSpPr>
          <p:cNvPr id="3" name="Date Placeholder 20"/>
          <p:cNvSpPr>
            <a:spLocks noGrp="1"/>
          </p:cNvSpPr>
          <p:nvPr>
            <p:ph type="dt" sz="half" idx="10"/>
          </p:nvPr>
        </p:nvSpPr>
        <p:spPr/>
        <p:txBody>
          <a:bodyPr/>
          <a:lstStyle>
            <a:lvl1pPr>
              <a:defRPr/>
            </a:lvl1pPr>
          </a:lstStyle>
          <a:p>
            <a:fld id="{9F904C7F-60F4-4441-B03B-8BA7CD53137C}" type="datetimeFigureOut">
              <a:rPr lang="fr-FR" smtClean="0"/>
              <a:t>11/09/2023</a:t>
            </a:fld>
            <a:endParaRPr lang="fr-FR"/>
          </a:p>
        </p:txBody>
      </p:sp>
      <p:sp>
        <p:nvSpPr>
          <p:cNvPr id="4" name="Slide Number Placeholder 21"/>
          <p:cNvSpPr>
            <a:spLocks noGrp="1"/>
          </p:cNvSpPr>
          <p:nvPr>
            <p:ph type="sldNum" sz="quarter" idx="11"/>
          </p:nvPr>
        </p:nvSpPr>
        <p:spPr/>
        <p:txBody>
          <a:bodyPr/>
          <a:lstStyle>
            <a:lvl1pPr>
              <a:defRPr/>
            </a:lvl1pPr>
          </a:lstStyle>
          <a:p>
            <a:fld id="{3A3ADB01-1B25-41CA-A328-3B8EAAEFC432}" type="slidenum">
              <a:rPr lang="fr-FR" smtClean="0"/>
              <a:t>‹N°›</a:t>
            </a:fld>
            <a:endParaRPr lang="fr-FR"/>
          </a:p>
        </p:txBody>
      </p:sp>
      <p:sp>
        <p:nvSpPr>
          <p:cNvPr id="5" name="Footer Placeholder 22"/>
          <p:cNvSpPr>
            <a:spLocks noGrp="1"/>
          </p:cNvSpPr>
          <p:nvPr>
            <p:ph type="ftr" sz="quarter" idx="12"/>
          </p:nvPr>
        </p:nvSpPr>
        <p:spPr/>
        <p:txBody>
          <a:bodyPr/>
          <a:lstStyle>
            <a:lvl1pPr>
              <a:defRPr/>
            </a:lvl1pPr>
          </a:lstStyle>
          <a:p>
            <a:endParaRPr lang="fr-FR"/>
          </a:p>
        </p:txBody>
      </p:sp>
    </p:spTree>
    <p:extLst>
      <p:ext uri="{BB962C8B-B14F-4D97-AF65-F5344CB8AC3E}">
        <p14:creationId xmlns:p14="http://schemas.microsoft.com/office/powerpoint/2010/main" val="265184930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Titre GRAPH">
    <p:spTree>
      <p:nvGrpSpPr>
        <p:cNvPr id="1" name=""/>
        <p:cNvGrpSpPr/>
        <p:nvPr/>
      </p:nvGrpSpPr>
      <p:grpSpPr>
        <a:xfrm>
          <a:off x="0" y="0"/>
          <a:ext cx="0" cy="0"/>
          <a:chOff x="0" y="0"/>
          <a:chExt cx="0" cy="0"/>
        </a:xfrm>
      </p:grpSpPr>
      <p:sp>
        <p:nvSpPr>
          <p:cNvPr id="3" name="Sous-titre 2"/>
          <p:cNvSpPr>
            <a:spLocks noGrp="1"/>
          </p:cNvSpPr>
          <p:nvPr>
            <p:ph type="subTitle" idx="1"/>
          </p:nvPr>
        </p:nvSpPr>
        <p:spPr>
          <a:xfrm rot="20916814">
            <a:off x="351" y="1199143"/>
            <a:ext cx="8563453"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Cliquez pour modifier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5A33B5BC-E3F1-4ABE-A1A6-D2608D40EC2E}" type="slidenum">
              <a:rPr lang="fr-FR" smtClean="0"/>
              <a:pPr/>
              <a:t>‹N°›</a:t>
            </a:fld>
            <a:endParaRPr lang="fr-FR"/>
          </a:p>
        </p:txBody>
      </p:sp>
      <p:sp>
        <p:nvSpPr>
          <p:cNvPr id="2" name="Titre 1"/>
          <p:cNvSpPr>
            <a:spLocks noGrp="1"/>
          </p:cNvSpPr>
          <p:nvPr>
            <p:ph type="ctrTitle" hasCustomPrompt="1"/>
          </p:nvPr>
        </p:nvSpPr>
        <p:spPr>
          <a:xfrm>
            <a:off x="0" y="4929199"/>
            <a:ext cx="12192000" cy="755645"/>
          </a:xfrm>
        </p:spPr>
        <p:style>
          <a:lnRef idx="0">
            <a:schemeClr val="accent2"/>
          </a:lnRef>
          <a:fillRef idx="3">
            <a:schemeClr val="accent2"/>
          </a:fillRef>
          <a:effectRef idx="3">
            <a:schemeClr val="accent2"/>
          </a:effectRef>
          <a:fontRef idx="none"/>
        </p:style>
        <p:txBody>
          <a:bodyPr>
            <a:normAutofit/>
          </a:bodyPr>
          <a:lstStyle>
            <a:lvl1pPr>
              <a:defRPr sz="4000" baseline="0">
                <a:solidFill>
                  <a:schemeClr val="bg1"/>
                </a:solidFill>
              </a:defRPr>
            </a:lvl1pPr>
          </a:lstStyle>
          <a:p>
            <a:r>
              <a:rPr lang="fr-FR" dirty="0"/>
              <a:t>Ecrire un plugin </a:t>
            </a:r>
            <a:r>
              <a:rPr lang="fr-FR" dirty="0" err="1"/>
              <a:t>Wordpress</a:t>
            </a:r>
            <a:endParaRPr lang="fr-FR" dirty="0"/>
          </a:p>
        </p:txBody>
      </p:sp>
      <p:pic>
        <p:nvPicPr>
          <p:cNvPr id="8" name="Picture 2" descr="https://www.docdoku.com/wp-content/uploads/2009/08/orsys-logo.png"/>
          <p:cNvPicPr>
            <a:picLocks noChangeAspect="1" noChangeArrowheads="1"/>
          </p:cNvPicPr>
          <p:nvPr/>
        </p:nvPicPr>
        <p:blipFill>
          <a:blip r:embed="rId2" cstate="print"/>
          <a:srcRect/>
          <a:stretch>
            <a:fillRect/>
          </a:stretch>
        </p:blipFill>
        <p:spPr bwMode="auto">
          <a:xfrm>
            <a:off x="2190723" y="272457"/>
            <a:ext cx="3048021" cy="572830"/>
          </a:xfrm>
          <a:prstGeom prst="rect">
            <a:avLst/>
          </a:prstGeom>
          <a:noFill/>
        </p:spPr>
      </p:pic>
      <p:pic>
        <p:nvPicPr>
          <p:cNvPr id="7" name="Picture 2" descr="https://www.docdoku.com/wp-content/uploads/2009/08/orsys-logo.png"/>
          <p:cNvPicPr>
            <a:picLocks noChangeAspect="1" noChangeArrowheads="1"/>
          </p:cNvPicPr>
          <p:nvPr/>
        </p:nvPicPr>
        <p:blipFill>
          <a:blip r:embed="rId2" cstate="print"/>
          <a:srcRect/>
          <a:stretch>
            <a:fillRect/>
          </a:stretch>
        </p:blipFill>
        <p:spPr bwMode="auto">
          <a:xfrm>
            <a:off x="2190723" y="272457"/>
            <a:ext cx="3048021" cy="572830"/>
          </a:xfrm>
          <a:prstGeom prst="rect">
            <a:avLst/>
          </a:prstGeom>
          <a:noFill/>
        </p:spPr>
      </p:pic>
    </p:spTree>
    <p:extLst>
      <p:ext uri="{BB962C8B-B14F-4D97-AF65-F5344CB8AC3E}">
        <p14:creationId xmlns:p14="http://schemas.microsoft.com/office/powerpoint/2010/main" val="2187421708"/>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FR" dirty="0"/>
          </a:p>
        </p:txBody>
      </p:sp>
      <p:sp>
        <p:nvSpPr>
          <p:cNvPr id="3" name="Espace réservé du contenu 2"/>
          <p:cNvSpPr>
            <a:spLocks noGrp="1"/>
          </p:cNvSpPr>
          <p:nvPr>
            <p:ph idx="1" hasCustomPrompt="1"/>
          </p:nvPr>
        </p:nvSpPr>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Premier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Huitième niveau</a:t>
            </a:r>
          </a:p>
          <a:p>
            <a:pPr lvl="8"/>
            <a:r>
              <a:rPr lang="fr-FR" dirty="0"/>
              <a:t>Neuvième niveau </a:t>
            </a:r>
          </a:p>
        </p:txBody>
      </p:sp>
      <p:sp>
        <p:nvSpPr>
          <p:cNvPr id="4" name="Espace réservé de la date 3"/>
          <p:cNvSpPr>
            <a:spLocks noGrp="1"/>
          </p:cNvSpPr>
          <p:nvPr>
            <p:ph type="dt" sz="half" idx="10"/>
          </p:nvPr>
        </p:nvSpPr>
        <p:spPr/>
        <p:txBody>
          <a:body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10477531" y="6500835"/>
            <a:ext cx="762005" cy="220641"/>
          </a:xfrm>
        </p:spPr>
        <p:txBody>
          <a:body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231226083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1_Titre GRAPH">
    <p:spTree>
      <p:nvGrpSpPr>
        <p:cNvPr id="1" name=""/>
        <p:cNvGrpSpPr/>
        <p:nvPr/>
      </p:nvGrpSpPr>
      <p:grpSpPr>
        <a:xfrm>
          <a:off x="0" y="0"/>
          <a:ext cx="0" cy="0"/>
          <a:chOff x="0" y="0"/>
          <a:chExt cx="0" cy="0"/>
        </a:xfrm>
      </p:grpSpPr>
      <p:sp>
        <p:nvSpPr>
          <p:cNvPr id="3" name="Sous-titre 2"/>
          <p:cNvSpPr>
            <a:spLocks noGrp="1"/>
          </p:cNvSpPr>
          <p:nvPr>
            <p:ph type="subTitle" idx="1" hasCustomPrompt="1"/>
          </p:nvPr>
        </p:nvSpPr>
        <p:spPr>
          <a:xfrm rot="20916814">
            <a:off x="4286586" y="5128233"/>
            <a:ext cx="8563453"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A BIENTÔT</a:t>
            </a:r>
          </a:p>
        </p:txBody>
      </p:sp>
      <p:sp>
        <p:nvSpPr>
          <p:cNvPr id="6" name="Espace réservé du numéro de diapositive 5"/>
          <p:cNvSpPr>
            <a:spLocks noGrp="1"/>
          </p:cNvSpPr>
          <p:nvPr>
            <p:ph type="sldNum" sz="quarter" idx="12"/>
          </p:nvPr>
        </p:nvSpPr>
        <p:spPr/>
        <p:txBody>
          <a:bodyPr/>
          <a:lstStyle/>
          <a:p>
            <a:fld id="{5A33B5BC-E3F1-4ABE-A1A6-D2608D40EC2E}" type="slidenum">
              <a:rPr lang="fr-FR" smtClean="0"/>
              <a:pPr/>
              <a:t>‹N°›</a:t>
            </a:fld>
            <a:endParaRPr lang="fr-FR"/>
          </a:p>
        </p:txBody>
      </p:sp>
      <p:pic>
        <p:nvPicPr>
          <p:cNvPr id="8" name="Picture 2" descr="https://www.docdoku.com/wp-content/uploads/2009/08/orsys-logo.png"/>
          <p:cNvPicPr>
            <a:picLocks noChangeAspect="1" noChangeArrowheads="1"/>
          </p:cNvPicPr>
          <p:nvPr/>
        </p:nvPicPr>
        <p:blipFill>
          <a:blip r:embed="rId2" cstate="print"/>
          <a:srcRect/>
          <a:stretch>
            <a:fillRect/>
          </a:stretch>
        </p:blipFill>
        <p:spPr bwMode="auto">
          <a:xfrm rot="20836796">
            <a:off x="-21459" y="468716"/>
            <a:ext cx="7620011" cy="1432067"/>
          </a:xfrm>
          <a:prstGeom prst="rect">
            <a:avLst/>
          </a:prstGeom>
          <a:noFill/>
        </p:spPr>
      </p:pic>
    </p:spTree>
    <p:extLst>
      <p:ext uri="{BB962C8B-B14F-4D97-AF65-F5344CB8AC3E}">
        <p14:creationId xmlns:p14="http://schemas.microsoft.com/office/powerpoint/2010/main" val="3917578460"/>
      </p:ext>
    </p:extLst>
  </p:cSld>
  <p:clrMapOvr>
    <a:masterClrMapping/>
  </p:clrMapOvr>
  <p:hf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type="title" preserve="1">
  <p:cSld name="Titre">
    <p:spTree>
      <p:nvGrpSpPr>
        <p:cNvPr id="1" name=""/>
        <p:cNvGrpSpPr/>
        <p:nvPr/>
      </p:nvGrpSpPr>
      <p:grpSpPr>
        <a:xfrm>
          <a:off x="0" y="0"/>
          <a:ext cx="0" cy="0"/>
          <a:chOff x="0" y="0"/>
          <a:chExt cx="0" cy="0"/>
        </a:xfrm>
      </p:grpSpPr>
      <p:sp>
        <p:nvSpPr>
          <p:cNvPr id="3" name="Sous-titre 2"/>
          <p:cNvSpPr>
            <a:spLocks noGrp="1"/>
          </p:cNvSpPr>
          <p:nvPr>
            <p:ph type="subTitle" idx="1"/>
          </p:nvPr>
        </p:nvSpPr>
        <p:spPr>
          <a:xfrm>
            <a:off x="-43" y="5857892"/>
            <a:ext cx="12192043" cy="642942"/>
          </a:xfrm>
          <a:noFill/>
          <a:ln>
            <a:noFill/>
          </a:ln>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Cliquez pour modifier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5A33B5BC-E3F1-4ABE-A1A6-D2608D40EC2E}" type="slidenum">
              <a:rPr lang="fr-FR" smtClean="0"/>
              <a:pPr/>
              <a:t>‹N°›</a:t>
            </a:fld>
            <a:endParaRPr lang="fr-FR"/>
          </a:p>
        </p:txBody>
      </p:sp>
      <p:sp>
        <p:nvSpPr>
          <p:cNvPr id="2" name="Titre 1"/>
          <p:cNvSpPr>
            <a:spLocks noGrp="1"/>
          </p:cNvSpPr>
          <p:nvPr>
            <p:ph type="ctrTitle"/>
          </p:nvPr>
        </p:nvSpPr>
        <p:spPr>
          <a:xfrm>
            <a:off x="0" y="5143513"/>
            <a:ext cx="12192000" cy="755645"/>
          </a:xfrm>
        </p:spPr>
        <p:style>
          <a:lnRef idx="0">
            <a:schemeClr val="accent2"/>
          </a:lnRef>
          <a:fillRef idx="3">
            <a:schemeClr val="accent2"/>
          </a:fillRef>
          <a:effectRef idx="3">
            <a:schemeClr val="accent2"/>
          </a:effectRef>
          <a:fontRef idx="none"/>
        </p:style>
        <p:txBody>
          <a:bodyPr>
            <a:normAutofit/>
          </a:bodyPr>
          <a:lstStyle>
            <a:lvl1pPr>
              <a:defRPr sz="4000">
                <a:solidFill>
                  <a:schemeClr val="bg1"/>
                </a:solidFill>
              </a:defRPr>
            </a:lvl1pPr>
          </a:lstStyle>
          <a:p>
            <a:r>
              <a:rPr lang="fr-FR"/>
              <a:t>Cliquez pour modifier le style du titre</a:t>
            </a:r>
            <a:endParaRPr lang="fr-FR" dirty="0"/>
          </a:p>
        </p:txBody>
      </p:sp>
      <p:pic>
        <p:nvPicPr>
          <p:cNvPr id="8" name="Picture 2" descr="https://www.docdoku.com/wp-content/uploads/2009/08/orsys-logo.png"/>
          <p:cNvPicPr>
            <a:picLocks noChangeAspect="1" noChangeArrowheads="1"/>
          </p:cNvPicPr>
          <p:nvPr/>
        </p:nvPicPr>
        <p:blipFill>
          <a:blip r:embed="rId2" cstate="print"/>
          <a:srcRect/>
          <a:stretch>
            <a:fillRect/>
          </a:stretch>
        </p:blipFill>
        <p:spPr bwMode="auto">
          <a:xfrm>
            <a:off x="2190723" y="272457"/>
            <a:ext cx="3048021" cy="572830"/>
          </a:xfrm>
          <a:prstGeom prst="rect">
            <a:avLst/>
          </a:prstGeom>
          <a:noFill/>
        </p:spPr>
      </p:pic>
      <p:pic>
        <p:nvPicPr>
          <p:cNvPr id="7" name="Picture 2" descr="https://www.docdoku.com/wp-content/uploads/2009/08/orsys-logo.png"/>
          <p:cNvPicPr>
            <a:picLocks noChangeAspect="1" noChangeArrowheads="1"/>
          </p:cNvPicPr>
          <p:nvPr/>
        </p:nvPicPr>
        <p:blipFill>
          <a:blip r:embed="rId2" cstate="print"/>
          <a:srcRect/>
          <a:stretch>
            <a:fillRect/>
          </a:stretch>
        </p:blipFill>
        <p:spPr bwMode="auto">
          <a:xfrm>
            <a:off x="2190723" y="272457"/>
            <a:ext cx="3048021" cy="572830"/>
          </a:xfrm>
          <a:prstGeom prst="rect">
            <a:avLst/>
          </a:prstGeom>
          <a:noFill/>
        </p:spPr>
      </p:pic>
    </p:spTree>
    <p:extLst>
      <p:ext uri="{BB962C8B-B14F-4D97-AF65-F5344CB8AC3E}">
        <p14:creationId xmlns:p14="http://schemas.microsoft.com/office/powerpoint/2010/main" val="300687573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sous-titre">
    <p:spTree>
      <p:nvGrpSpPr>
        <p:cNvPr id="1" name=""/>
        <p:cNvGrpSpPr/>
        <p:nvPr/>
      </p:nvGrpSpPr>
      <p:grpSpPr>
        <a:xfrm>
          <a:off x="0" y="0"/>
          <a:ext cx="0" cy="0"/>
          <a:chOff x="0" y="0"/>
          <a:chExt cx="0" cy="0"/>
        </a:xfrm>
      </p:grpSpPr>
      <p:sp>
        <p:nvSpPr>
          <p:cNvPr id="2" name="Titre 1"/>
          <p:cNvSpPr>
            <a:spLocks noGrp="1"/>
          </p:cNvSpPr>
          <p:nvPr>
            <p:ph type="title"/>
          </p:nvPr>
        </p:nvSpPr>
        <p:spPr>
          <a:xfrm>
            <a:off x="963084" y="4406901"/>
            <a:ext cx="10363200" cy="1362075"/>
          </a:xfrm>
        </p:spPr>
        <p:txBody>
          <a:bodyPr anchor="t"/>
          <a:lstStyle>
            <a:lvl1pPr algn="l">
              <a:defRPr sz="4000" b="1" cap="all"/>
            </a:lvl1pPr>
          </a:lstStyle>
          <a:p>
            <a:r>
              <a:rPr lang="fr-FR"/>
              <a:t>Cliquez pour modifier le style du titre</a:t>
            </a:r>
          </a:p>
        </p:txBody>
      </p:sp>
      <p:sp>
        <p:nvSpPr>
          <p:cNvPr id="3" name="Espace réservé du texte 2"/>
          <p:cNvSpPr>
            <a:spLocks noGrp="1"/>
          </p:cNvSpPr>
          <p:nvPr>
            <p:ph type="body" idx="1"/>
          </p:nvPr>
        </p:nvSpPr>
        <p:spPr>
          <a:xfrm>
            <a:off x="963084" y="2906713"/>
            <a:ext cx="10363200" cy="1500187"/>
          </a:xfrm>
          <a:noFill/>
          <a:ln>
            <a:noFill/>
          </a:ln>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p:cNvSpPr>
            <a:spLocks noGrp="1"/>
          </p:cNvSpPr>
          <p:nvPr>
            <p:ph type="dt" sz="half" idx="10"/>
          </p:nvPr>
        </p:nvSpPr>
        <p:spPr/>
        <p:txBody>
          <a:body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1313796276"/>
      </p:ext>
    </p:extLst>
  </p:cSld>
  <p:clrMapOvr>
    <a:masterClrMapping/>
  </p:clrMapOvr>
  <p:hf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type="secHead" preserve="1">
  <p:cSld name="sous-titre GRAPH">
    <p:spTree>
      <p:nvGrpSpPr>
        <p:cNvPr id="1" name=""/>
        <p:cNvGrpSpPr/>
        <p:nvPr/>
      </p:nvGrpSpPr>
      <p:grpSpPr>
        <a:xfrm>
          <a:off x="0" y="0"/>
          <a:ext cx="0" cy="0"/>
          <a:chOff x="0" y="0"/>
          <a:chExt cx="0" cy="0"/>
        </a:xfrm>
      </p:grpSpPr>
      <p:sp>
        <p:nvSpPr>
          <p:cNvPr id="2" name="Titre 1"/>
          <p:cNvSpPr>
            <a:spLocks noGrp="1"/>
          </p:cNvSpPr>
          <p:nvPr>
            <p:ph type="title"/>
          </p:nvPr>
        </p:nvSpPr>
        <p:spPr>
          <a:xfrm>
            <a:off x="963084" y="4406901"/>
            <a:ext cx="10363200" cy="1362075"/>
          </a:xfrm>
        </p:spPr>
        <p:txBody>
          <a:bodyPr anchor="t"/>
          <a:lstStyle>
            <a:lvl1pPr algn="l">
              <a:defRPr sz="4000" b="1" cap="all"/>
            </a:lvl1pPr>
          </a:lstStyle>
          <a:p>
            <a:r>
              <a:rPr lang="fr-FR"/>
              <a:t>Cliquez pour modifier le style du titre</a:t>
            </a:r>
          </a:p>
        </p:txBody>
      </p:sp>
      <p:sp>
        <p:nvSpPr>
          <p:cNvPr id="3" name="Espace réservé du texte 2"/>
          <p:cNvSpPr>
            <a:spLocks noGrp="1"/>
          </p:cNvSpPr>
          <p:nvPr>
            <p:ph type="body" idx="1"/>
          </p:nvPr>
        </p:nvSpPr>
        <p:spPr>
          <a:xfrm rot="20527304">
            <a:off x="317829" y="747696"/>
            <a:ext cx="10363200" cy="1159053"/>
          </a:xfrm>
          <a:noFill/>
          <a:ln>
            <a:noFill/>
          </a:ln>
          <a:effectLst>
            <a:outerShdw blurRad="50800" dist="38100" dir="5400000" algn="t" rotWithShape="0">
              <a:prstClr val="black">
                <a:alpha val="23000"/>
              </a:prstClr>
            </a:outerShdw>
          </a:effectLst>
        </p:spPr>
        <p:txBody>
          <a:bodyPr anchor="b">
            <a:normAutofit/>
          </a:bodyPr>
          <a:lstStyle>
            <a:lvl1pPr marL="0" indent="0">
              <a:buNone/>
              <a:defRPr sz="3200">
                <a:solidFill>
                  <a:schemeClr val="tx1">
                    <a:tint val="75000"/>
                  </a:schemeClr>
                </a:solidFill>
                <a:latin typeface="Permanent Marker" pitchFamily="2" charset="0"/>
                <a:ea typeface="Permanent Marker" pitchFamily="2"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p:cNvSpPr>
            <a:spLocks noGrp="1"/>
          </p:cNvSpPr>
          <p:nvPr>
            <p:ph type="dt" sz="half" idx="10"/>
          </p:nvPr>
        </p:nvSpPr>
        <p:spPr/>
        <p:txBody>
          <a:body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A33B5BC-E3F1-4ABE-A1A6-D2608D40EC2E}" type="slidenum">
              <a:rPr lang="fr-FR" smtClean="0"/>
              <a:pPr/>
              <a:t>‹N°›</a:t>
            </a:fld>
            <a:endParaRPr lang="fr-FR"/>
          </a:p>
        </p:txBody>
      </p:sp>
    </p:spTree>
    <p:extLst>
      <p:ext uri="{BB962C8B-B14F-4D97-AF65-F5344CB8AC3E}">
        <p14:creationId xmlns:p14="http://schemas.microsoft.com/office/powerpoint/2010/main" val="3642242765"/>
      </p:ext>
    </p:extLst>
  </p:cSld>
  <p:clrMapOvr>
    <a:masterClrMapping/>
  </p:clrMapOvr>
  <p:hf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ORSYS_logistiqu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Cliquez pour modifier le style du titre</a:t>
            </a:r>
          </a:p>
        </p:txBody>
      </p:sp>
      <p:sp>
        <p:nvSpPr>
          <p:cNvPr id="5" name="Espace réservé de la date 4"/>
          <p:cNvSpPr>
            <a:spLocks noGrp="1"/>
          </p:cNvSpPr>
          <p:nvPr>
            <p:ph type="dt" sz="half" idx="10"/>
          </p:nvPr>
        </p:nvSpPr>
        <p:spPr/>
        <p:txBody>
          <a:bodyPr/>
          <a:lstStyle/>
          <a:p>
            <a:fld id="{12DF7853-8071-40BC-998E-1F90672835CF}" type="datetime1">
              <a:rPr lang="fr-FR" smtClean="0"/>
              <a:pPr/>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
        <p:nvSpPr>
          <p:cNvPr id="8" name="Espace réservé du contenu 4"/>
          <p:cNvSpPr>
            <a:spLocks noGrp="1"/>
          </p:cNvSpPr>
          <p:nvPr>
            <p:ph idx="1" hasCustomPrompt="1"/>
          </p:nvPr>
        </p:nvSpPr>
        <p:spPr>
          <a:xfrm>
            <a:off x="4476739" y="273050"/>
            <a:ext cx="7429552" cy="6156346"/>
          </a:xfrm>
        </p:spPr>
        <p:txBody>
          <a:bodyPr/>
          <a:lstStyle>
            <a:lvl2pPr>
              <a:defRPr baseline="0"/>
            </a:lvl2pPr>
          </a:lstStyle>
          <a:p>
            <a:r>
              <a:rPr lang="fr-FR" dirty="0"/>
              <a:t>Nombre de jours : </a:t>
            </a:r>
          </a:p>
          <a:p>
            <a:pPr lvl="1"/>
            <a:r>
              <a:rPr lang="fr-FR" dirty="0"/>
              <a:t>      jour(s) </a:t>
            </a:r>
          </a:p>
          <a:p>
            <a:pPr lvl="1"/>
            <a:endParaRPr lang="fr-FR" dirty="0"/>
          </a:p>
          <a:p>
            <a:r>
              <a:rPr lang="fr-FR" dirty="0"/>
              <a:t>Horaires </a:t>
            </a:r>
          </a:p>
          <a:p>
            <a:pPr lvl="1"/>
            <a:r>
              <a:rPr lang="fr-FR" dirty="0"/>
              <a:t>Début : 9h </a:t>
            </a:r>
          </a:p>
          <a:p>
            <a:pPr lvl="1"/>
            <a:r>
              <a:rPr lang="fr-FR" dirty="0"/>
              <a:t>Fin : 17h30 </a:t>
            </a:r>
            <a:r>
              <a:rPr lang="fr-FR" sz="1600" b="1" dirty="0" err="1">
                <a:solidFill>
                  <a:prstClr val="black"/>
                </a:solidFill>
              </a:rPr>
              <a:t>approx</a:t>
            </a:r>
            <a:r>
              <a:rPr lang="fr-FR" sz="1600" b="1" dirty="0">
                <a:solidFill>
                  <a:prstClr val="black"/>
                </a:solidFill>
              </a:rPr>
              <a:t>.</a:t>
            </a:r>
            <a:endParaRPr lang="fr-FR" dirty="0"/>
          </a:p>
          <a:p>
            <a:endParaRPr lang="fr-FR" dirty="0"/>
          </a:p>
          <a:p>
            <a:r>
              <a:rPr lang="fr-FR" dirty="0"/>
              <a:t>Pause </a:t>
            </a:r>
          </a:p>
          <a:p>
            <a:pPr lvl="1"/>
            <a:r>
              <a:rPr lang="fr-FR" dirty="0"/>
              <a:t>10h30 </a:t>
            </a:r>
            <a:r>
              <a:rPr lang="fr-FR" sz="1600" b="1" dirty="0" err="1"/>
              <a:t>approx</a:t>
            </a:r>
            <a:r>
              <a:rPr lang="fr-FR" sz="1600" b="1" dirty="0"/>
              <a:t>. </a:t>
            </a:r>
            <a:r>
              <a:rPr lang="fr-FR" dirty="0"/>
              <a:t>Matin</a:t>
            </a:r>
          </a:p>
          <a:p>
            <a:pPr lvl="1"/>
            <a:r>
              <a:rPr lang="fr-FR" dirty="0"/>
              <a:t>12h30 </a:t>
            </a:r>
            <a:r>
              <a:rPr lang="fr-FR" sz="1600" b="1" dirty="0" err="1">
                <a:solidFill>
                  <a:prstClr val="black"/>
                </a:solidFill>
              </a:rPr>
              <a:t>approx</a:t>
            </a:r>
            <a:r>
              <a:rPr lang="fr-FR" sz="1600" b="1" dirty="0">
                <a:solidFill>
                  <a:prstClr val="black"/>
                </a:solidFill>
              </a:rPr>
              <a:t>. </a:t>
            </a:r>
            <a:r>
              <a:rPr lang="fr-FR" dirty="0"/>
              <a:t>Midi</a:t>
            </a:r>
          </a:p>
          <a:p>
            <a:pPr lvl="1"/>
            <a:r>
              <a:rPr lang="fr-FR" dirty="0"/>
              <a:t>15h30 </a:t>
            </a:r>
            <a:r>
              <a:rPr lang="fr-FR" sz="1600" b="1" dirty="0" err="1">
                <a:solidFill>
                  <a:prstClr val="black"/>
                </a:solidFill>
              </a:rPr>
              <a:t>approx</a:t>
            </a:r>
            <a:r>
              <a:rPr lang="fr-FR" sz="1600" b="1" dirty="0">
                <a:solidFill>
                  <a:prstClr val="black"/>
                </a:solidFill>
              </a:rPr>
              <a:t>. </a:t>
            </a:r>
            <a:r>
              <a:rPr lang="fr-FR" dirty="0" err="1"/>
              <a:t>Apres-midi</a:t>
            </a:r>
            <a:endParaRPr lang="fr-FR" dirty="0"/>
          </a:p>
          <a:p>
            <a:endParaRPr lang="fr-FR" dirty="0"/>
          </a:p>
        </p:txBody>
      </p:sp>
      <p:grpSp>
        <p:nvGrpSpPr>
          <p:cNvPr id="3" name="Groupe 13"/>
          <p:cNvGrpSpPr/>
          <p:nvPr/>
        </p:nvGrpSpPr>
        <p:grpSpPr>
          <a:xfrm>
            <a:off x="1428717" y="1643050"/>
            <a:ext cx="2000264" cy="1928826"/>
            <a:chOff x="714348" y="2071678"/>
            <a:chExt cx="1500198" cy="1928826"/>
          </a:xfrm>
        </p:grpSpPr>
        <p:pic>
          <p:nvPicPr>
            <p:cNvPr id="10"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1"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2" name="Picture 2"/>
          <p:cNvPicPr>
            <a:picLocks noChangeAspect="1" noChangeArrowheads="1"/>
          </p:cNvPicPr>
          <p:nvPr/>
        </p:nvPicPr>
        <p:blipFill>
          <a:blip r:embed="rId4"/>
          <a:srcRect/>
          <a:stretch>
            <a:fillRect/>
          </a:stretch>
        </p:blipFill>
        <p:spPr bwMode="auto">
          <a:xfrm>
            <a:off x="1" y="3602764"/>
            <a:ext cx="4762491" cy="3440962"/>
          </a:xfrm>
          <a:prstGeom prst="rect">
            <a:avLst/>
          </a:prstGeom>
          <a:noFill/>
          <a:ln w="9525">
            <a:noFill/>
            <a:miter lim="800000"/>
            <a:headEnd/>
            <a:tailEnd/>
          </a:ln>
          <a:effectLst/>
        </p:spPr>
      </p:pic>
      <p:sp>
        <p:nvSpPr>
          <p:cNvPr id="13" name="Espace réservé du contenu 4"/>
          <p:cNvSpPr>
            <a:spLocks noGrp="1"/>
          </p:cNvSpPr>
          <p:nvPr>
            <p:ph idx="1" hasCustomPrompt="1"/>
          </p:nvPr>
        </p:nvSpPr>
        <p:spPr>
          <a:xfrm>
            <a:off x="4476739" y="273050"/>
            <a:ext cx="7429552" cy="6156346"/>
          </a:xfrm>
        </p:spPr>
        <p:txBody>
          <a:bodyPr/>
          <a:lstStyle>
            <a:lvl2pPr>
              <a:defRPr baseline="0"/>
            </a:lvl2pPr>
          </a:lstStyle>
          <a:p>
            <a:r>
              <a:rPr lang="fr-FR" dirty="0"/>
              <a:t>Nombre de jours : </a:t>
            </a:r>
          </a:p>
          <a:p>
            <a:pPr lvl="1"/>
            <a:r>
              <a:rPr lang="fr-FR" dirty="0"/>
              <a:t>      jour(s) </a:t>
            </a:r>
          </a:p>
          <a:p>
            <a:pPr lvl="1"/>
            <a:endParaRPr lang="fr-FR" dirty="0"/>
          </a:p>
          <a:p>
            <a:r>
              <a:rPr lang="fr-FR" dirty="0"/>
              <a:t>Horaires </a:t>
            </a:r>
          </a:p>
          <a:p>
            <a:pPr lvl="1"/>
            <a:r>
              <a:rPr lang="fr-FR" dirty="0"/>
              <a:t>Début : 9h </a:t>
            </a:r>
          </a:p>
          <a:p>
            <a:pPr lvl="1"/>
            <a:r>
              <a:rPr lang="fr-FR" dirty="0"/>
              <a:t>Fin : 17h30 </a:t>
            </a:r>
            <a:r>
              <a:rPr lang="fr-FR" sz="1600" b="1" dirty="0" err="1">
                <a:solidFill>
                  <a:prstClr val="black"/>
                </a:solidFill>
              </a:rPr>
              <a:t>approx</a:t>
            </a:r>
            <a:r>
              <a:rPr lang="fr-FR" sz="1600" b="1" dirty="0">
                <a:solidFill>
                  <a:prstClr val="black"/>
                </a:solidFill>
              </a:rPr>
              <a:t>.</a:t>
            </a:r>
            <a:endParaRPr lang="fr-FR" dirty="0"/>
          </a:p>
          <a:p>
            <a:endParaRPr lang="fr-FR" dirty="0"/>
          </a:p>
          <a:p>
            <a:r>
              <a:rPr lang="fr-FR" dirty="0"/>
              <a:t>Pause </a:t>
            </a:r>
          </a:p>
          <a:p>
            <a:pPr lvl="1"/>
            <a:r>
              <a:rPr lang="fr-FR" dirty="0"/>
              <a:t>10h30 </a:t>
            </a:r>
            <a:r>
              <a:rPr lang="fr-FR" sz="1600" b="1" dirty="0" err="1"/>
              <a:t>approx</a:t>
            </a:r>
            <a:r>
              <a:rPr lang="fr-FR" sz="1600" b="1" dirty="0"/>
              <a:t>. </a:t>
            </a:r>
            <a:r>
              <a:rPr lang="fr-FR" dirty="0"/>
              <a:t>Matin</a:t>
            </a:r>
          </a:p>
          <a:p>
            <a:pPr lvl="1"/>
            <a:r>
              <a:rPr lang="fr-FR" dirty="0"/>
              <a:t>12h30 </a:t>
            </a:r>
            <a:r>
              <a:rPr lang="fr-FR" sz="1600" b="1" dirty="0" err="1">
                <a:solidFill>
                  <a:prstClr val="black"/>
                </a:solidFill>
              </a:rPr>
              <a:t>approx</a:t>
            </a:r>
            <a:r>
              <a:rPr lang="fr-FR" sz="1600" b="1" dirty="0">
                <a:solidFill>
                  <a:prstClr val="black"/>
                </a:solidFill>
              </a:rPr>
              <a:t>. </a:t>
            </a:r>
            <a:r>
              <a:rPr lang="fr-FR" dirty="0"/>
              <a:t>Midi</a:t>
            </a:r>
          </a:p>
          <a:p>
            <a:pPr lvl="1"/>
            <a:r>
              <a:rPr lang="fr-FR" dirty="0"/>
              <a:t>15h30 </a:t>
            </a:r>
            <a:r>
              <a:rPr lang="fr-FR" sz="1600" b="1" dirty="0" err="1">
                <a:solidFill>
                  <a:prstClr val="black"/>
                </a:solidFill>
              </a:rPr>
              <a:t>approx</a:t>
            </a:r>
            <a:r>
              <a:rPr lang="fr-FR" sz="1600" b="1" dirty="0">
                <a:solidFill>
                  <a:prstClr val="black"/>
                </a:solidFill>
              </a:rPr>
              <a:t>. </a:t>
            </a:r>
            <a:r>
              <a:rPr lang="fr-FR" dirty="0" err="1"/>
              <a:t>Apres-midi</a:t>
            </a:r>
            <a:endParaRPr lang="fr-FR" dirty="0"/>
          </a:p>
          <a:p>
            <a:endParaRPr lang="fr-FR" dirty="0"/>
          </a:p>
        </p:txBody>
      </p:sp>
      <p:grpSp>
        <p:nvGrpSpPr>
          <p:cNvPr id="4" name="Groupe 13"/>
          <p:cNvGrpSpPr/>
          <p:nvPr/>
        </p:nvGrpSpPr>
        <p:grpSpPr>
          <a:xfrm>
            <a:off x="1428717" y="1643050"/>
            <a:ext cx="2000264" cy="1928826"/>
            <a:chOff x="714348" y="2071678"/>
            <a:chExt cx="1500198" cy="1928826"/>
          </a:xfrm>
        </p:grpSpPr>
        <p:pic>
          <p:nvPicPr>
            <p:cNvPr id="15"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6"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7" name="Picture 2"/>
          <p:cNvPicPr>
            <a:picLocks noChangeAspect="1" noChangeArrowheads="1"/>
          </p:cNvPicPr>
          <p:nvPr/>
        </p:nvPicPr>
        <p:blipFill>
          <a:blip r:embed="rId4"/>
          <a:srcRect/>
          <a:stretch>
            <a:fillRect/>
          </a:stretch>
        </p:blipFill>
        <p:spPr bwMode="auto">
          <a:xfrm>
            <a:off x="1" y="3602764"/>
            <a:ext cx="4762491" cy="3440962"/>
          </a:xfrm>
          <a:prstGeom prst="rect">
            <a:avLst/>
          </a:prstGeom>
          <a:noFill/>
          <a:ln w="9525">
            <a:noFill/>
            <a:miter lim="800000"/>
            <a:headEnd/>
            <a:tailEnd/>
          </a:ln>
          <a:effectLst/>
        </p:spPr>
      </p:pic>
    </p:spTree>
    <p:extLst>
      <p:ext uri="{BB962C8B-B14F-4D97-AF65-F5344CB8AC3E}">
        <p14:creationId xmlns:p14="http://schemas.microsoft.com/office/powerpoint/2010/main" val="3204549909"/>
      </p:ext>
    </p:extLst>
  </p:cSld>
  <p:clrMapOvr>
    <a:masterClrMapping/>
  </p:clrMapOvr>
  <p:hf hdr="0" ftr="0" dt="0"/>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ORSYS_generique">
    <p:spTree>
      <p:nvGrpSpPr>
        <p:cNvPr id="1" name=""/>
        <p:cNvGrpSpPr/>
        <p:nvPr/>
      </p:nvGrpSpPr>
      <p:grpSpPr>
        <a:xfrm>
          <a:off x="0" y="0"/>
          <a:ext cx="0" cy="0"/>
          <a:chOff x="0" y="0"/>
          <a:chExt cx="0" cy="0"/>
        </a:xfrm>
      </p:grpSpPr>
      <p:sp>
        <p:nvSpPr>
          <p:cNvPr id="2" name="Titre 1"/>
          <p:cNvSpPr>
            <a:spLocks noGrp="1"/>
          </p:cNvSpPr>
          <p:nvPr>
            <p:ph type="title"/>
          </p:nvPr>
        </p:nvSpPr>
        <p:spPr>
          <a:xfrm>
            <a:off x="370405" y="273050"/>
            <a:ext cx="4011084" cy="1162050"/>
          </a:xfrm>
        </p:spPr>
        <p:txBody>
          <a:bodyPr anchor="b"/>
          <a:lstStyle>
            <a:lvl1pPr algn="l">
              <a:defRPr sz="2000" b="1"/>
            </a:lvl1pPr>
          </a:lstStyle>
          <a:p>
            <a:r>
              <a:rPr lang="fr-FR"/>
              <a:t>Cliquez pour modifier le style du titre</a:t>
            </a:r>
            <a:endParaRPr lang="fr-FR" dirty="0"/>
          </a:p>
        </p:txBody>
      </p:sp>
      <p:sp>
        <p:nvSpPr>
          <p:cNvPr id="5" name="Espace réservé de la date 4"/>
          <p:cNvSpPr>
            <a:spLocks noGrp="1"/>
          </p:cNvSpPr>
          <p:nvPr>
            <p:ph type="dt" sz="half" idx="10"/>
          </p:nvPr>
        </p:nvSpPr>
        <p:spPr/>
        <p:txBody>
          <a:bodyPr/>
          <a:lstStyle/>
          <a:p>
            <a:fld id="{12DF7853-8071-40BC-998E-1F90672835CF}" type="datetime1">
              <a:rPr lang="fr-FR" smtClean="0"/>
              <a:pPr/>
              <a:t>11/09/2023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pic>
        <p:nvPicPr>
          <p:cNvPr id="10" name="Picture 3"/>
          <p:cNvPicPr>
            <a:picLocks noChangeAspect="1" noChangeArrowheads="1"/>
          </p:cNvPicPr>
          <p:nvPr/>
        </p:nvPicPr>
        <p:blipFill>
          <a:blip r:embed="rId2"/>
          <a:srcRect/>
          <a:stretch>
            <a:fillRect/>
          </a:stretch>
        </p:blipFill>
        <p:spPr bwMode="auto">
          <a:xfrm>
            <a:off x="1523968" y="1655474"/>
            <a:ext cx="2095515" cy="1844964"/>
          </a:xfrm>
          <a:prstGeom prst="rect">
            <a:avLst/>
          </a:prstGeom>
          <a:noFill/>
          <a:ln w="9525">
            <a:noFill/>
            <a:miter lim="800000"/>
            <a:headEnd/>
            <a:tailEnd/>
          </a:ln>
          <a:effectLst/>
        </p:spPr>
      </p:pic>
      <p:sp>
        <p:nvSpPr>
          <p:cNvPr id="14" name="Espace réservé pour une image  13"/>
          <p:cNvSpPr>
            <a:spLocks noGrp="1"/>
          </p:cNvSpPr>
          <p:nvPr>
            <p:ph type="pic" sz="quarter" idx="13" hasCustomPrompt="1"/>
          </p:nvPr>
        </p:nvSpPr>
        <p:spPr>
          <a:xfrm>
            <a:off x="2000251" y="2012675"/>
            <a:ext cx="1143000" cy="1071563"/>
          </a:xfrm>
          <a:solidFill>
            <a:schemeClr val="bg1"/>
          </a:solidFill>
        </p:spPr>
        <p:txBody>
          <a:bodyPr>
            <a:noAutofit/>
          </a:bodyPr>
          <a:lstStyle>
            <a:lvl1pPr algn="ctr">
              <a:buNone/>
              <a:defRPr sz="1600"/>
            </a:lvl1pPr>
          </a:lstStyle>
          <a:p>
            <a:r>
              <a:rPr lang="fr-FR" dirty="0"/>
              <a:t>image</a:t>
            </a:r>
          </a:p>
        </p:txBody>
      </p:sp>
      <p:sp>
        <p:nvSpPr>
          <p:cNvPr id="16" name="Espace réservé du contenu 15"/>
          <p:cNvSpPr>
            <a:spLocks noGrp="1"/>
          </p:cNvSpPr>
          <p:nvPr>
            <p:ph sz="quarter" idx="14"/>
          </p:nvPr>
        </p:nvSpPr>
        <p:spPr>
          <a:xfrm>
            <a:off x="4476751" y="285751"/>
            <a:ext cx="7429500" cy="621506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pic>
        <p:nvPicPr>
          <p:cNvPr id="12" name="Picture 2"/>
          <p:cNvPicPr>
            <a:picLocks noChangeAspect="1" noChangeArrowheads="1"/>
          </p:cNvPicPr>
          <p:nvPr/>
        </p:nvPicPr>
        <p:blipFill>
          <a:blip r:embed="rId3"/>
          <a:srcRect/>
          <a:stretch>
            <a:fillRect/>
          </a:stretch>
        </p:blipFill>
        <p:spPr bwMode="auto">
          <a:xfrm>
            <a:off x="1" y="3602764"/>
            <a:ext cx="4762491" cy="3440962"/>
          </a:xfrm>
          <a:prstGeom prst="rect">
            <a:avLst/>
          </a:prstGeom>
          <a:noFill/>
          <a:ln w="9525">
            <a:noFill/>
            <a:miter lim="800000"/>
            <a:headEnd/>
            <a:tailEnd/>
          </a:ln>
          <a:effectLst/>
        </p:spPr>
      </p:pic>
      <p:pic>
        <p:nvPicPr>
          <p:cNvPr id="11" name="Picture 2"/>
          <p:cNvPicPr>
            <a:picLocks noChangeAspect="1" noChangeArrowheads="1"/>
          </p:cNvPicPr>
          <p:nvPr/>
        </p:nvPicPr>
        <p:blipFill>
          <a:blip r:embed="rId3"/>
          <a:srcRect/>
          <a:stretch>
            <a:fillRect/>
          </a:stretch>
        </p:blipFill>
        <p:spPr bwMode="auto">
          <a:xfrm>
            <a:off x="1" y="3602764"/>
            <a:ext cx="4762491" cy="3440962"/>
          </a:xfrm>
          <a:prstGeom prst="rect">
            <a:avLst/>
          </a:prstGeom>
          <a:noFill/>
          <a:ln w="9525">
            <a:noFill/>
            <a:miter lim="800000"/>
            <a:headEnd/>
            <a:tailEnd/>
          </a:ln>
          <a:effectLst/>
        </p:spPr>
      </p:pic>
    </p:spTree>
    <p:extLst>
      <p:ext uri="{BB962C8B-B14F-4D97-AF65-F5344CB8AC3E}">
        <p14:creationId xmlns:p14="http://schemas.microsoft.com/office/powerpoint/2010/main" val="3423261589"/>
      </p:ext>
    </p:extLst>
  </p:cSld>
  <p:clrMapOvr>
    <a:masterClrMapping/>
  </p:clrMapOvr>
  <p:hf hdr="0" ftr="0" dt="0"/>
</p:sldLayout>
</file>

<file path=ppt/slideLayouts/slideLayout96.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e la date 3"/>
          <p:cNvSpPr>
            <a:spLocks noGrp="1"/>
          </p:cNvSpPr>
          <p:nvPr>
            <p:ph type="dt" sz="half" idx="10"/>
          </p:nvPr>
        </p:nvSpPr>
        <p:spPr/>
        <p:txBody>
          <a:bodyPr/>
          <a:lstStyle/>
          <a:p>
            <a:fld id="{6DBA3327-A22A-4705-A988-BAFB87645CA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8737600" y="6356351"/>
            <a:ext cx="2501936"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402314135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0" y="285728"/>
            <a:ext cx="9906027" cy="1071570"/>
          </a:xfrm>
        </p:spPr>
        <p:txBody>
          <a:bodyPr/>
          <a:lstStyle>
            <a:lvl1pPr>
              <a:defRPr/>
            </a:lvl1pPr>
          </a:lstStyle>
          <a:p>
            <a:r>
              <a:rPr lang="fr-FR" dirty="0"/>
              <a:t>Conclusion</a:t>
            </a:r>
          </a:p>
        </p:txBody>
      </p:sp>
      <p:sp>
        <p:nvSpPr>
          <p:cNvPr id="3" name="Espace réservé du contenu 2"/>
          <p:cNvSpPr>
            <a:spLocks noGrp="1"/>
          </p:cNvSpPr>
          <p:nvPr>
            <p:ph idx="1"/>
          </p:nvPr>
        </p:nvSpPr>
        <p:spPr>
          <a:xfrm>
            <a:off x="2095472" y="1500174"/>
            <a:ext cx="9715568" cy="4786346"/>
          </a:xfrm>
        </p:spPr>
        <p:txBody>
          <a:bodyPr/>
          <a:lstStyle>
            <a:lvl1pPr>
              <a:buFont typeface="Wingdings" pitchFamily="2" charset="2"/>
              <a:buChar char="q"/>
              <a:defRPr/>
            </a:lvl1pPr>
            <a:lvl2pPr marL="971550" marR="0" indent="-514350" algn="l" defTabSz="914400" rtl="0" eaLnBrk="1" fontAlgn="auto" latinLnBrk="0" hangingPunct="1">
              <a:lnSpc>
                <a:spcPct val="100000"/>
              </a:lnSpc>
              <a:spcBef>
                <a:spcPct val="20000"/>
              </a:spcBef>
              <a:spcAft>
                <a:spcPts val="0"/>
              </a:spcAft>
              <a:buClrTx/>
              <a:buSzTx/>
              <a:buFont typeface="Wingdings" pitchFamily="2" charset="2"/>
              <a:buChar char="ü"/>
              <a:tabLst/>
              <a:defRPr/>
            </a:lvl2pPr>
            <a:lvl3pPr>
              <a:buNone/>
              <a:defRPr/>
            </a:lvl3pPr>
            <a:lvl5pPr>
              <a:defRPr/>
            </a:lvl5pPr>
            <a:lvl6pPr marL="454025" indent="-228600">
              <a:buSzPct val="119000"/>
              <a:buFont typeface="Wingdings" pitchFamily="2" charset="2"/>
              <a:buChar char="C"/>
              <a:defRPr sz="2400"/>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6eme </a:t>
            </a:r>
            <a:r>
              <a:rPr lang="fr-FR" dirty="0" err="1"/>
              <a:t>niv</a:t>
            </a:r>
            <a:endParaRPr lang="fr-FR" dirty="0"/>
          </a:p>
        </p:txBody>
      </p:sp>
      <p:sp>
        <p:nvSpPr>
          <p:cNvPr id="4" name="Espace réservé de la date 3"/>
          <p:cNvSpPr>
            <a:spLocks noGrp="1"/>
          </p:cNvSpPr>
          <p:nvPr>
            <p:ph type="dt" sz="half" idx="10"/>
          </p:nvPr>
        </p:nvSpPr>
        <p:spPr/>
        <p:txBody>
          <a:bodyPr/>
          <a:lstStyle/>
          <a:p>
            <a:fld id="{6DBA3327-A22A-4705-A988-BAFB87645CA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8737600" y="6356351"/>
            <a:ext cx="2501936"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289625885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4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8737600" y="6356351"/>
            <a:ext cx="2501936"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12" name="Picture 3" descr="C:\Users\Alex\Desktop\3998752.png"/>
          <p:cNvPicPr>
            <a:picLocks noChangeAspect="1" noChangeArrowheads="1"/>
          </p:cNvPicPr>
          <p:nvPr/>
        </p:nvPicPr>
        <p:blipFill>
          <a:blip r:embed="rId2"/>
          <a:srcRect/>
          <a:stretch>
            <a:fillRect/>
          </a:stretch>
        </p:blipFill>
        <p:spPr bwMode="auto">
          <a:xfrm>
            <a:off x="6858006" y="2857496"/>
            <a:ext cx="5871284" cy="4572032"/>
          </a:xfrm>
          <a:prstGeom prst="rect">
            <a:avLst/>
          </a:prstGeom>
          <a:noFill/>
        </p:spPr>
      </p:pic>
      <p:sp>
        <p:nvSpPr>
          <p:cNvPr id="17" name="Espace réservé du contenu 11"/>
          <p:cNvSpPr>
            <a:spLocks noGrp="1"/>
          </p:cNvSpPr>
          <p:nvPr>
            <p:ph sz="quarter" idx="13" hasCustomPrompt="1"/>
          </p:nvPr>
        </p:nvSpPr>
        <p:spPr>
          <a:xfrm rot="160723">
            <a:off x="8047368" y="3985042"/>
            <a:ext cx="3270595" cy="2459816"/>
          </a:xfrm>
          <a:noFill/>
          <a:ln>
            <a:noFill/>
          </a:ln>
        </p:spPr>
        <p:txBody>
          <a:bodyPr>
            <a:noAutofit/>
          </a:bodyPr>
          <a:lstStyle>
            <a:lvl1pPr>
              <a:defRPr sz="2800" baseline="30000">
                <a:latin typeface="Permanent Marker" pitchFamily="2" charset="0"/>
                <a:ea typeface="Permanent Marker" pitchFamily="2" charset="0"/>
              </a:defRPr>
            </a:lvl1pPr>
            <a:lvl2pPr marL="365125" indent="-182563">
              <a:defRPr sz="1600">
                <a:latin typeface="Permanent Marker" pitchFamily="2" charset="0"/>
                <a:ea typeface="Permanent Marker" pitchFamily="2" charset="0"/>
              </a:defRPr>
            </a:lvl2pPr>
            <a:lvl3pPr marL="450850" indent="-139700">
              <a:defRPr sz="1400">
                <a:latin typeface="Permanent Marker" pitchFamily="2" charset="0"/>
                <a:ea typeface="Permanent Marker" pitchFamily="2" charset="0"/>
              </a:defRPr>
            </a:lvl3pPr>
            <a:lvl4pPr marL="534988" indent="-147638">
              <a:defRPr sz="1200">
                <a:latin typeface="Permanent Marker" pitchFamily="2" charset="0"/>
                <a:ea typeface="Permanent Marker" pitchFamily="2" charset="0"/>
              </a:defRPr>
            </a:lvl4pPr>
            <a:lvl5pPr marL="717550" indent="-182563">
              <a:defRPr sz="1200">
                <a:latin typeface="Permanent Marker" pitchFamily="2" charset="0"/>
                <a:ea typeface="Permanent Marker" pitchFamily="2" charset="0"/>
              </a:defRPr>
            </a:lvl5pPr>
            <a:lvl6pPr marL="903288" indent="-228600">
              <a:defRPr sz="1200">
                <a:latin typeface="Permanent Marker" pitchFamily="2" charset="0"/>
                <a:ea typeface="Permanent Marker" pitchFamily="2" charset="0"/>
              </a:defRPr>
            </a:lvl6pPr>
            <a:lvl7pPr marL="987425" indent="-228600">
              <a:defRPr sz="1200">
                <a:latin typeface="Permanent Marker" pitchFamily="2" charset="0"/>
                <a:ea typeface="Permanent Marker" pitchFamily="2" charset="0"/>
              </a:defRPr>
            </a:lvl7pPr>
            <a:lvl8pPr>
              <a:defRPr sz="1200">
                <a:latin typeface="Permanent Marker" pitchFamily="2" charset="0"/>
                <a:ea typeface="Permanent Marker" pitchFamily="2" charset="0"/>
              </a:defRPr>
            </a:lvl8pPr>
            <a:lvl9pPr>
              <a:defRPr sz="120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3125573849"/>
      </p:ext>
    </p:extLst>
  </p:cSld>
  <p:clrMapOvr>
    <a:masterClrMapping/>
  </p:clrMapOvr>
  <p:hf hdr="0" ftr="0" dt="0"/>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2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a:xfrm>
            <a:off x="380960" y="1142984"/>
            <a:ext cx="8286808" cy="52864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8737600" y="6356351"/>
            <a:ext cx="2501936"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a:hlinkHover r:id="" action="ppaction://hlinkshowjump?jump=nextslide"/>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pic>
        <p:nvPicPr>
          <p:cNvPr id="9" name="Picture 3"/>
          <p:cNvPicPr>
            <a:picLocks noChangeAspect="1" noChangeArrowheads="1"/>
          </p:cNvPicPr>
          <p:nvPr/>
        </p:nvPicPr>
        <p:blipFill>
          <a:blip r:embed="rId2" cstate="print"/>
          <a:srcRect/>
          <a:stretch>
            <a:fillRect/>
          </a:stretch>
        </p:blipFill>
        <p:spPr bwMode="auto">
          <a:xfrm>
            <a:off x="8763019" y="1857364"/>
            <a:ext cx="3428981" cy="2682746"/>
          </a:xfrm>
          <a:prstGeom prst="rect">
            <a:avLst/>
          </a:prstGeom>
          <a:noFill/>
          <a:ln w="9525">
            <a:noFill/>
            <a:miter lim="800000"/>
            <a:headEnd/>
            <a:tailEnd/>
          </a:ln>
          <a:effectLst/>
        </p:spPr>
      </p:pic>
      <p:sp>
        <p:nvSpPr>
          <p:cNvPr id="12" name="Espace réservé du contenu 11"/>
          <p:cNvSpPr>
            <a:spLocks noGrp="1"/>
          </p:cNvSpPr>
          <p:nvPr>
            <p:ph sz="quarter" idx="13" hasCustomPrompt="1"/>
          </p:nvPr>
        </p:nvSpPr>
        <p:spPr>
          <a:xfrm rot="160723">
            <a:off x="9052229" y="2148453"/>
            <a:ext cx="2761392" cy="2002477"/>
          </a:xfrm>
          <a:noFill/>
          <a:ln>
            <a:noFill/>
          </a:ln>
        </p:spPr>
        <p:txBody>
          <a:bodyPr>
            <a:normAutofit/>
          </a:bodyPr>
          <a:lstStyle>
            <a:lvl1pPr>
              <a:defRPr sz="1600" baseline="30000">
                <a:latin typeface="Permanent Marker" pitchFamily="2" charset="0"/>
                <a:ea typeface="Permanent Marker" pitchFamily="2" charset="0"/>
              </a:defRPr>
            </a:lvl1pPr>
            <a:lvl2pPr marL="365125" indent="-182563">
              <a:defRPr sz="1200">
                <a:latin typeface="Permanent Marker" pitchFamily="2" charset="0"/>
                <a:ea typeface="Permanent Marker" pitchFamily="2" charset="0"/>
              </a:defRPr>
            </a:lvl2pPr>
            <a:lvl3pPr marL="450850" indent="-139700">
              <a:defRPr sz="1100">
                <a:latin typeface="Permanent Marker" pitchFamily="2" charset="0"/>
                <a:ea typeface="Permanent Marker" pitchFamily="2" charset="0"/>
              </a:defRPr>
            </a:lvl3pPr>
            <a:lvl4pPr marL="534988" indent="-147638">
              <a:defRPr sz="1050">
                <a:latin typeface="Permanent Marker" pitchFamily="2" charset="0"/>
                <a:ea typeface="Permanent Marker" pitchFamily="2" charset="0"/>
              </a:defRPr>
            </a:lvl4pPr>
            <a:lvl5pPr marL="717550" indent="-182563">
              <a:defRPr sz="1050">
                <a:latin typeface="Permanent Marker" pitchFamily="2" charset="0"/>
                <a:ea typeface="Permanent Marker" pitchFamily="2" charset="0"/>
              </a:defRPr>
            </a:lvl5pPr>
            <a:lvl6pPr marL="903288" indent="-228600">
              <a:defRPr sz="1050">
                <a:latin typeface="Permanent Marker" pitchFamily="2" charset="0"/>
                <a:ea typeface="Permanent Marker" pitchFamily="2" charset="0"/>
              </a:defRPr>
            </a:lvl6pPr>
            <a:lvl7pPr marL="987425" indent="-228600">
              <a:defRPr sz="1050">
                <a:latin typeface="Permanent Marker" pitchFamily="2" charset="0"/>
                <a:ea typeface="Permanent Marker" pitchFamily="2" charset="0"/>
              </a:defRPr>
            </a:lvl7pPr>
            <a:lvl8pPr>
              <a:defRPr sz="1050">
                <a:latin typeface="Permanent Marker" pitchFamily="2" charset="0"/>
                <a:ea typeface="Permanent Marker" pitchFamily="2" charset="0"/>
              </a:defRPr>
            </a:lvl8pPr>
            <a:lvl9pPr>
              <a:defRPr sz="105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1726543275"/>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audio" Target="../media/audio1.wav"/><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5.xml"/><Relationship Id="rId18" Type="http://schemas.openxmlformats.org/officeDocument/2006/relationships/slideLayout" Target="../slideLayouts/slideLayout60.xml"/><Relationship Id="rId26" Type="http://schemas.openxmlformats.org/officeDocument/2006/relationships/slideLayout" Target="../slideLayouts/slideLayout68.xml"/><Relationship Id="rId39" Type="http://schemas.openxmlformats.org/officeDocument/2006/relationships/slideLayout" Target="../slideLayouts/slideLayout81.xml"/><Relationship Id="rId3" Type="http://schemas.openxmlformats.org/officeDocument/2006/relationships/slideLayout" Target="../slideLayouts/slideLayout45.xml"/><Relationship Id="rId21" Type="http://schemas.openxmlformats.org/officeDocument/2006/relationships/slideLayout" Target="../slideLayouts/slideLayout63.xml"/><Relationship Id="rId34" Type="http://schemas.openxmlformats.org/officeDocument/2006/relationships/slideLayout" Target="../slideLayouts/slideLayout76.xml"/><Relationship Id="rId42" Type="http://schemas.openxmlformats.org/officeDocument/2006/relationships/slideLayout" Target="../slideLayouts/slideLayout84.xml"/><Relationship Id="rId47" Type="http://schemas.openxmlformats.org/officeDocument/2006/relationships/theme" Target="../theme/theme2.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5" Type="http://schemas.openxmlformats.org/officeDocument/2006/relationships/slideLayout" Target="../slideLayouts/slideLayout67.xml"/><Relationship Id="rId33" Type="http://schemas.openxmlformats.org/officeDocument/2006/relationships/slideLayout" Target="../slideLayouts/slideLayout75.xml"/><Relationship Id="rId38" Type="http://schemas.openxmlformats.org/officeDocument/2006/relationships/slideLayout" Target="../slideLayouts/slideLayout80.xml"/><Relationship Id="rId46" Type="http://schemas.openxmlformats.org/officeDocument/2006/relationships/slideLayout" Target="../slideLayouts/slideLayout88.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slideLayout" Target="../slideLayouts/slideLayout62.xml"/><Relationship Id="rId29" Type="http://schemas.openxmlformats.org/officeDocument/2006/relationships/slideLayout" Target="../slideLayouts/slideLayout71.xml"/><Relationship Id="rId41" Type="http://schemas.openxmlformats.org/officeDocument/2006/relationships/slideLayout" Target="../slideLayouts/slideLayout83.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24" Type="http://schemas.openxmlformats.org/officeDocument/2006/relationships/slideLayout" Target="../slideLayouts/slideLayout66.xml"/><Relationship Id="rId32" Type="http://schemas.openxmlformats.org/officeDocument/2006/relationships/slideLayout" Target="../slideLayouts/slideLayout74.xml"/><Relationship Id="rId37" Type="http://schemas.openxmlformats.org/officeDocument/2006/relationships/slideLayout" Target="../slideLayouts/slideLayout79.xml"/><Relationship Id="rId40" Type="http://schemas.openxmlformats.org/officeDocument/2006/relationships/slideLayout" Target="../slideLayouts/slideLayout82.xml"/><Relationship Id="rId45" Type="http://schemas.openxmlformats.org/officeDocument/2006/relationships/slideLayout" Target="../slideLayouts/slideLayout87.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23" Type="http://schemas.openxmlformats.org/officeDocument/2006/relationships/slideLayout" Target="../slideLayouts/slideLayout65.xml"/><Relationship Id="rId28" Type="http://schemas.openxmlformats.org/officeDocument/2006/relationships/slideLayout" Target="../slideLayouts/slideLayout70.xml"/><Relationship Id="rId36" Type="http://schemas.openxmlformats.org/officeDocument/2006/relationships/slideLayout" Target="../slideLayouts/slideLayout78.xml"/><Relationship Id="rId49" Type="http://schemas.openxmlformats.org/officeDocument/2006/relationships/audio" Target="../media/audio1.wav"/><Relationship Id="rId10" Type="http://schemas.openxmlformats.org/officeDocument/2006/relationships/slideLayout" Target="../slideLayouts/slideLayout52.xml"/><Relationship Id="rId19" Type="http://schemas.openxmlformats.org/officeDocument/2006/relationships/slideLayout" Target="../slideLayouts/slideLayout61.xml"/><Relationship Id="rId31" Type="http://schemas.openxmlformats.org/officeDocument/2006/relationships/slideLayout" Target="../slideLayouts/slideLayout73.xml"/><Relationship Id="rId44" Type="http://schemas.openxmlformats.org/officeDocument/2006/relationships/slideLayout" Target="../slideLayouts/slideLayout86.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slideLayout" Target="../slideLayouts/slideLayout64.xml"/><Relationship Id="rId27" Type="http://schemas.openxmlformats.org/officeDocument/2006/relationships/slideLayout" Target="../slideLayouts/slideLayout69.xml"/><Relationship Id="rId30" Type="http://schemas.openxmlformats.org/officeDocument/2006/relationships/slideLayout" Target="../slideLayouts/slideLayout72.xml"/><Relationship Id="rId35" Type="http://schemas.openxmlformats.org/officeDocument/2006/relationships/slideLayout" Target="../slideLayouts/slideLayout77.xml"/><Relationship Id="rId43" Type="http://schemas.openxmlformats.org/officeDocument/2006/relationships/slideLayout" Target="../slideLayouts/slideLayout85.xml"/><Relationship Id="rId48" Type="http://schemas.openxmlformats.org/officeDocument/2006/relationships/image" Target="../media/image1.jpeg"/><Relationship Id="rId8" Type="http://schemas.openxmlformats.org/officeDocument/2006/relationships/slideLayout" Target="../slideLayouts/slideLayout5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slideLayout" Target="../slideLayouts/slideLayout101.xml"/><Relationship Id="rId18" Type="http://schemas.openxmlformats.org/officeDocument/2006/relationships/slideLayout" Target="../slideLayouts/slideLayout106.xml"/><Relationship Id="rId26" Type="http://schemas.openxmlformats.org/officeDocument/2006/relationships/slideLayout" Target="../slideLayouts/slideLayout114.xml"/><Relationship Id="rId39" Type="http://schemas.openxmlformats.org/officeDocument/2006/relationships/slideLayout" Target="../slideLayouts/slideLayout127.xml"/><Relationship Id="rId3" Type="http://schemas.openxmlformats.org/officeDocument/2006/relationships/slideLayout" Target="../slideLayouts/slideLayout91.xml"/><Relationship Id="rId21" Type="http://schemas.openxmlformats.org/officeDocument/2006/relationships/slideLayout" Target="../slideLayouts/slideLayout109.xml"/><Relationship Id="rId34" Type="http://schemas.openxmlformats.org/officeDocument/2006/relationships/slideLayout" Target="../slideLayouts/slideLayout122.xml"/><Relationship Id="rId42" Type="http://schemas.openxmlformats.org/officeDocument/2006/relationships/slideLayout" Target="../slideLayouts/slideLayout130.xml"/><Relationship Id="rId47" Type="http://schemas.openxmlformats.org/officeDocument/2006/relationships/audio" Target="../media/audio1.wav"/><Relationship Id="rId7" Type="http://schemas.openxmlformats.org/officeDocument/2006/relationships/slideLayout" Target="../slideLayouts/slideLayout95.xml"/><Relationship Id="rId12" Type="http://schemas.openxmlformats.org/officeDocument/2006/relationships/slideLayout" Target="../slideLayouts/slideLayout100.xml"/><Relationship Id="rId17" Type="http://schemas.openxmlformats.org/officeDocument/2006/relationships/slideLayout" Target="../slideLayouts/slideLayout105.xml"/><Relationship Id="rId25" Type="http://schemas.openxmlformats.org/officeDocument/2006/relationships/slideLayout" Target="../slideLayouts/slideLayout113.xml"/><Relationship Id="rId33" Type="http://schemas.openxmlformats.org/officeDocument/2006/relationships/slideLayout" Target="../slideLayouts/slideLayout121.xml"/><Relationship Id="rId38" Type="http://schemas.openxmlformats.org/officeDocument/2006/relationships/slideLayout" Target="../slideLayouts/slideLayout126.xml"/><Relationship Id="rId46" Type="http://schemas.openxmlformats.org/officeDocument/2006/relationships/image" Target="../media/image1.jpeg"/><Relationship Id="rId2" Type="http://schemas.openxmlformats.org/officeDocument/2006/relationships/slideLayout" Target="../slideLayouts/slideLayout90.xml"/><Relationship Id="rId16" Type="http://schemas.openxmlformats.org/officeDocument/2006/relationships/slideLayout" Target="../slideLayouts/slideLayout104.xml"/><Relationship Id="rId20" Type="http://schemas.openxmlformats.org/officeDocument/2006/relationships/slideLayout" Target="../slideLayouts/slideLayout108.xml"/><Relationship Id="rId29" Type="http://schemas.openxmlformats.org/officeDocument/2006/relationships/slideLayout" Target="../slideLayouts/slideLayout117.xml"/><Relationship Id="rId41" Type="http://schemas.openxmlformats.org/officeDocument/2006/relationships/slideLayout" Target="../slideLayouts/slideLayout129.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24" Type="http://schemas.openxmlformats.org/officeDocument/2006/relationships/slideLayout" Target="../slideLayouts/slideLayout112.xml"/><Relationship Id="rId32" Type="http://schemas.openxmlformats.org/officeDocument/2006/relationships/slideLayout" Target="../slideLayouts/slideLayout120.xml"/><Relationship Id="rId37" Type="http://schemas.openxmlformats.org/officeDocument/2006/relationships/slideLayout" Target="../slideLayouts/slideLayout125.xml"/><Relationship Id="rId40" Type="http://schemas.openxmlformats.org/officeDocument/2006/relationships/slideLayout" Target="../slideLayouts/slideLayout128.xml"/><Relationship Id="rId45" Type="http://schemas.openxmlformats.org/officeDocument/2006/relationships/theme" Target="../theme/theme3.xml"/><Relationship Id="rId5" Type="http://schemas.openxmlformats.org/officeDocument/2006/relationships/slideLayout" Target="../slideLayouts/slideLayout93.xml"/><Relationship Id="rId15" Type="http://schemas.openxmlformats.org/officeDocument/2006/relationships/slideLayout" Target="../slideLayouts/slideLayout103.xml"/><Relationship Id="rId23" Type="http://schemas.openxmlformats.org/officeDocument/2006/relationships/slideLayout" Target="../slideLayouts/slideLayout111.xml"/><Relationship Id="rId28" Type="http://schemas.openxmlformats.org/officeDocument/2006/relationships/slideLayout" Target="../slideLayouts/slideLayout116.xml"/><Relationship Id="rId36" Type="http://schemas.openxmlformats.org/officeDocument/2006/relationships/slideLayout" Target="../slideLayouts/slideLayout124.xml"/><Relationship Id="rId10" Type="http://schemas.openxmlformats.org/officeDocument/2006/relationships/slideLayout" Target="../slideLayouts/slideLayout98.xml"/><Relationship Id="rId19" Type="http://schemas.openxmlformats.org/officeDocument/2006/relationships/slideLayout" Target="../slideLayouts/slideLayout107.xml"/><Relationship Id="rId31" Type="http://schemas.openxmlformats.org/officeDocument/2006/relationships/slideLayout" Target="../slideLayouts/slideLayout119.xml"/><Relationship Id="rId44" Type="http://schemas.openxmlformats.org/officeDocument/2006/relationships/slideLayout" Target="../slideLayouts/slideLayout132.xml"/><Relationship Id="rId4" Type="http://schemas.openxmlformats.org/officeDocument/2006/relationships/slideLayout" Target="../slideLayouts/slideLayout92.xml"/><Relationship Id="rId9" Type="http://schemas.openxmlformats.org/officeDocument/2006/relationships/slideLayout" Target="../slideLayouts/slideLayout97.xml"/><Relationship Id="rId14" Type="http://schemas.openxmlformats.org/officeDocument/2006/relationships/slideLayout" Target="../slideLayouts/slideLayout102.xml"/><Relationship Id="rId22" Type="http://schemas.openxmlformats.org/officeDocument/2006/relationships/slideLayout" Target="../slideLayouts/slideLayout110.xml"/><Relationship Id="rId27" Type="http://schemas.openxmlformats.org/officeDocument/2006/relationships/slideLayout" Target="../slideLayouts/slideLayout115.xml"/><Relationship Id="rId30" Type="http://schemas.openxmlformats.org/officeDocument/2006/relationships/slideLayout" Target="../slideLayouts/slideLayout118.xml"/><Relationship Id="rId35" Type="http://schemas.openxmlformats.org/officeDocument/2006/relationships/slideLayout" Target="../slideLayouts/slideLayout123.xml"/><Relationship Id="rId43" Type="http://schemas.openxmlformats.org/officeDocument/2006/relationships/slideLayout" Target="../slideLayouts/slideLayout1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4">
            <a:alphaModFix amt="64000"/>
            <a:lum/>
          </a:blip>
          <a:srcRect/>
          <a:stretch>
            <a:fillRect l="-9000" r="-9000"/>
          </a:stretch>
        </a:blip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0" y="142852"/>
            <a:ext cx="12192000" cy="785818"/>
          </a:xfrm>
          <a:prstGeom prst="rect">
            <a:avLst/>
          </a:prstGeom>
        </p:spPr>
        <p:style>
          <a:lnRef idx="0">
            <a:schemeClr val="accent2"/>
          </a:lnRef>
          <a:fillRef idx="3">
            <a:schemeClr val="accent2"/>
          </a:fillRef>
          <a:effectRef idx="3">
            <a:schemeClr val="accent2"/>
          </a:effectRef>
          <a:fontRef idx="none"/>
        </p:style>
        <p:txBody>
          <a:bodyPr vert="horz" lIns="91440" tIns="45720" rIns="91440" bIns="45720" rtlCol="0" anchor="ctr">
            <a:noAutofit/>
          </a:bodyPr>
          <a:lstStyle/>
          <a:p>
            <a:r>
              <a:rPr lang="fr-FR" dirty="0"/>
              <a:t>Cliquez pour modifier le style du titre</a:t>
            </a:r>
          </a:p>
        </p:txBody>
      </p:sp>
      <p:sp>
        <p:nvSpPr>
          <p:cNvPr id="3" name="Espace réservé du texte 2"/>
          <p:cNvSpPr>
            <a:spLocks noGrp="1"/>
          </p:cNvSpPr>
          <p:nvPr>
            <p:ph type="body" idx="1"/>
          </p:nvPr>
        </p:nvSpPr>
        <p:spPr>
          <a:xfrm>
            <a:off x="380960" y="1142984"/>
            <a:ext cx="11430080" cy="5286412"/>
          </a:xfrm>
          <a:prstGeom prst="rect">
            <a:avLst/>
          </a:prstGeom>
          <a:solidFill>
            <a:schemeClr val="bg1">
              <a:alpha val="74000"/>
            </a:schemeClr>
          </a:solidFill>
          <a:ln>
            <a:solidFill>
              <a:schemeClr val="bg1">
                <a:lumMod val="85000"/>
              </a:schemeClr>
            </a:solidFill>
          </a:ln>
        </p:spPr>
        <p:txBody>
          <a:bodyPr vert="horz" lIns="91440" tIns="45720" rIns="91440" bIns="4572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Fichier.php</a:t>
            </a:r>
          </a:p>
          <a:p>
            <a:pPr lvl="8"/>
            <a:r>
              <a:rPr lang="fr-FR" dirty="0"/>
              <a:t>Bonnes pratiques</a:t>
            </a:r>
          </a:p>
        </p:txBody>
      </p:sp>
      <p:sp>
        <p:nvSpPr>
          <p:cNvPr id="4" name="Espace réservé de la date 3"/>
          <p:cNvSpPr>
            <a:spLocks noGrp="1"/>
          </p:cNvSpPr>
          <p:nvPr>
            <p:ph type="dt" sz="half" idx="2"/>
          </p:nvPr>
        </p:nvSpPr>
        <p:spPr>
          <a:xfrm>
            <a:off x="609600" y="6500835"/>
            <a:ext cx="2844800" cy="220641"/>
          </a:xfrm>
          <a:prstGeom prst="rect">
            <a:avLst/>
          </a:prstGeom>
        </p:spPr>
        <p:txBody>
          <a:bodyPr vert="horz" lIns="91440" tIns="45720" rIns="91440" bIns="45720" rtlCol="0" anchor="ctr"/>
          <a:lstStyle>
            <a:lvl1pPr algn="l">
              <a:defRPr sz="1200">
                <a:solidFill>
                  <a:schemeClr val="tx1">
                    <a:tint val="75000"/>
                  </a:schemeClr>
                </a:solidFill>
              </a:defRPr>
            </a:lvl1pPr>
          </a:lstStyle>
          <a:p>
            <a:fld id="{18B6E444-548B-4900-A79E-AE4788FD478A}" type="datetimeFigureOut">
              <a:rPr lang="fr-FR" smtClean="0"/>
              <a:t>11/09/2023</a:t>
            </a:fld>
            <a:endParaRPr lang="fr-FR"/>
          </a:p>
        </p:txBody>
      </p:sp>
      <p:sp>
        <p:nvSpPr>
          <p:cNvPr id="5" name="Espace réservé du pied de page 4"/>
          <p:cNvSpPr>
            <a:spLocks noGrp="1"/>
          </p:cNvSpPr>
          <p:nvPr>
            <p:ph type="ftr" sz="quarter" idx="3"/>
          </p:nvPr>
        </p:nvSpPr>
        <p:spPr>
          <a:xfrm>
            <a:off x="4165600" y="6500835"/>
            <a:ext cx="3860800" cy="22064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10477531" y="6500835"/>
            <a:ext cx="857256" cy="214314"/>
          </a:xfrm>
          <a:prstGeom prst="rect">
            <a:avLst/>
          </a:prstGeom>
        </p:spPr>
        <p:txBody>
          <a:bodyPr vert="horz" lIns="91440" tIns="45720" rIns="91440" bIns="45720" rtlCol="0" anchor="ctr"/>
          <a:lstStyle>
            <a:lvl1pPr algn="ctr">
              <a:defRPr sz="1200">
                <a:solidFill>
                  <a:schemeClr val="tx1">
                    <a:tint val="75000"/>
                  </a:schemeClr>
                </a:solidFill>
              </a:defRPr>
            </a:lvl1pPr>
          </a:lstStyle>
          <a:p>
            <a:fld id="{567F0B0E-885F-4CAC-AE39-A1877A0B0391}" type="slidenum">
              <a:rPr lang="fr-FR" smtClean="0"/>
              <a:t>‹N°›</a:t>
            </a:fld>
            <a:endParaRPr lang="fr-FR"/>
          </a:p>
        </p:txBody>
      </p:sp>
      <p:sp>
        <p:nvSpPr>
          <p:cNvPr id="7" name="Bouton d'action : Suivant 6">
            <a:hlinkClick r:id="" action="ppaction://hlinkshowjump?jump=nextslide" highlightClick="1"/>
            <a:hlinkHover r:id="" action="ppaction://noaction">
              <a:snd r:embed="rId45" name="voltage.wav"/>
            </a:hlinkHover>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noaction">
              <a:snd r:embed="rId45" name="voltage.wav"/>
            </a:hlinkHover>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35558438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702" r:id="rId15"/>
    <p:sldLayoutId id="2147483675" r:id="rId16"/>
    <p:sldLayoutId id="2147483701"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Lst>
  <p:txStyles>
    <p:titleStyle>
      <a:lvl1pPr algn="ctr" defTabSz="914400" rtl="0" eaLnBrk="1" latinLnBrk="0" hangingPunct="1">
        <a:spcBef>
          <a:spcPct val="0"/>
        </a:spcBef>
        <a:buNone/>
        <a:defRPr sz="3200" kern="120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454025" indent="-228600" algn="l" defTabSz="914400" rtl="0" eaLnBrk="1" latinLnBrk="0" hangingPunct="1">
        <a:spcBef>
          <a:spcPct val="20000"/>
        </a:spcBef>
        <a:buFont typeface="Wingdings" pitchFamily="2" charset="2"/>
        <a:buChar char="2"/>
        <a:defRPr sz="2000" kern="1200">
          <a:solidFill>
            <a:schemeClr val="tx1"/>
          </a:solidFill>
          <a:latin typeface="+mn-lt"/>
          <a:ea typeface="+mn-ea"/>
          <a:cs typeface="+mn-cs"/>
        </a:defRPr>
      </a:lvl8pPr>
      <a:lvl9pPr marL="447675" indent="-228600" algn="l" defTabSz="914400" rtl="0" eaLnBrk="1" latinLnBrk="0" hangingPunct="1">
        <a:spcBef>
          <a:spcPct val="20000"/>
        </a:spcBef>
        <a:buSzPct val="189000"/>
        <a:buFont typeface="Wingdings" pitchFamily="2" charset="2"/>
        <a:buChar char="C"/>
        <a:defRPr sz="2000" kern="1200" baseline="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48">
            <a:alphaModFix amt="64000"/>
            <a:lum/>
          </a:blip>
          <a:srcRect/>
          <a:stretch>
            <a:fillRect l="-9000" r="-9000"/>
          </a:stretch>
        </a:blip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0" y="142852"/>
            <a:ext cx="12192000" cy="785818"/>
          </a:xfrm>
          <a:prstGeom prst="rect">
            <a:avLst/>
          </a:prstGeom>
        </p:spPr>
        <p:style>
          <a:lnRef idx="0">
            <a:schemeClr val="accent2"/>
          </a:lnRef>
          <a:fillRef idx="3">
            <a:schemeClr val="accent2"/>
          </a:fillRef>
          <a:effectRef idx="3">
            <a:schemeClr val="accent2"/>
          </a:effectRef>
          <a:fontRef idx="none"/>
        </p:style>
        <p:txBody>
          <a:bodyPr vert="horz" lIns="91440" tIns="45720" rIns="91440" bIns="45720" rtlCol="0" anchor="ctr">
            <a:noAutofit/>
          </a:bodyPr>
          <a:lstStyle/>
          <a:p>
            <a:r>
              <a:rPr lang="fr-FR" dirty="0"/>
              <a:t>Cliquez pour modifier le style du titre</a:t>
            </a:r>
          </a:p>
        </p:txBody>
      </p:sp>
      <p:sp>
        <p:nvSpPr>
          <p:cNvPr id="3" name="Espace réservé du texte 2"/>
          <p:cNvSpPr>
            <a:spLocks noGrp="1"/>
          </p:cNvSpPr>
          <p:nvPr>
            <p:ph type="body" idx="1"/>
          </p:nvPr>
        </p:nvSpPr>
        <p:spPr>
          <a:xfrm>
            <a:off x="380960" y="1142984"/>
            <a:ext cx="11430080" cy="5286412"/>
          </a:xfrm>
          <a:prstGeom prst="rect">
            <a:avLst/>
          </a:prstGeom>
          <a:solidFill>
            <a:schemeClr val="bg1">
              <a:alpha val="74000"/>
            </a:schemeClr>
          </a:solidFill>
          <a:ln>
            <a:solidFill>
              <a:schemeClr val="bg1">
                <a:lumMod val="85000"/>
              </a:schemeClr>
            </a:solidFill>
          </a:ln>
        </p:spPr>
        <p:txBody>
          <a:bodyPr vert="horz" lIns="91440" tIns="45720" rIns="91440" bIns="4572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Fichier.php</a:t>
            </a:r>
          </a:p>
          <a:p>
            <a:pPr lvl="8"/>
            <a:r>
              <a:rPr lang="fr-FR" dirty="0"/>
              <a:t>Bonnes pratiques</a:t>
            </a:r>
          </a:p>
        </p:txBody>
      </p:sp>
      <p:sp>
        <p:nvSpPr>
          <p:cNvPr id="4" name="Espace réservé de la date 3"/>
          <p:cNvSpPr>
            <a:spLocks noGrp="1"/>
          </p:cNvSpPr>
          <p:nvPr>
            <p:ph type="dt" sz="half" idx="2"/>
          </p:nvPr>
        </p:nvSpPr>
        <p:spPr>
          <a:xfrm>
            <a:off x="609600" y="6500835"/>
            <a:ext cx="2844800" cy="220641"/>
          </a:xfrm>
          <a:prstGeom prst="rect">
            <a:avLst/>
          </a:prstGeom>
        </p:spPr>
        <p:txBody>
          <a:bodyPr vert="horz" lIns="91440" tIns="45720" rIns="91440" bIns="45720" rtlCol="0" anchor="ctr"/>
          <a:lstStyle>
            <a:lvl1pPr algn="l">
              <a:defRPr sz="1200">
                <a:solidFill>
                  <a:schemeClr val="tx1">
                    <a:tint val="75000"/>
                  </a:schemeClr>
                </a:solidFill>
              </a:defRPr>
            </a:lvl1pPr>
          </a:lstStyle>
          <a:p>
            <a:fld id="{9F904C7F-60F4-4441-B03B-8BA7CD53137C}" type="datetimeFigureOut">
              <a:rPr lang="fr-FR" smtClean="0"/>
              <a:t>11/09/2023</a:t>
            </a:fld>
            <a:endParaRPr lang="fr-FR"/>
          </a:p>
        </p:txBody>
      </p:sp>
      <p:sp>
        <p:nvSpPr>
          <p:cNvPr id="5" name="Espace réservé du pied de page 4"/>
          <p:cNvSpPr>
            <a:spLocks noGrp="1"/>
          </p:cNvSpPr>
          <p:nvPr>
            <p:ph type="ftr" sz="quarter" idx="3"/>
          </p:nvPr>
        </p:nvSpPr>
        <p:spPr>
          <a:xfrm>
            <a:off x="4165600" y="6500835"/>
            <a:ext cx="3860800" cy="22064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10477531" y="6500835"/>
            <a:ext cx="857256" cy="214314"/>
          </a:xfrm>
          <a:prstGeom prst="rect">
            <a:avLst/>
          </a:prstGeom>
        </p:spPr>
        <p:txBody>
          <a:bodyPr vert="horz" lIns="91440" tIns="45720" rIns="91440" bIns="45720" rtlCol="0" anchor="ctr"/>
          <a:lstStyle>
            <a:lvl1pPr algn="ctr">
              <a:defRPr sz="1200">
                <a:solidFill>
                  <a:schemeClr val="tx1">
                    <a:tint val="75000"/>
                  </a:schemeClr>
                </a:solidFill>
              </a:defRPr>
            </a:lvl1pPr>
          </a:lstStyle>
          <a:p>
            <a:fld id="{3A3ADB01-1B25-41CA-A328-3B8EAAEFC432}" type="slidenum">
              <a:rPr lang="fr-FR" smtClean="0"/>
              <a:t>‹N°›</a:t>
            </a:fld>
            <a:endParaRPr lang="fr-FR"/>
          </a:p>
        </p:txBody>
      </p:sp>
      <p:sp>
        <p:nvSpPr>
          <p:cNvPr id="7" name="Bouton d'action : Suivant 6">
            <a:hlinkClick r:id="" action="ppaction://hlinkshowjump?jump=nextslide" highlightClick="1"/>
            <a:hlinkHover r:id="" action="ppaction://noaction">
              <a:snd r:embed="rId49" name="voltage.wav"/>
            </a:hlinkHover>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noaction">
              <a:snd r:embed="rId49" name="voltage.wav"/>
            </a:hlinkHover>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2239465062"/>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 id="2147483720" r:id="rId17"/>
    <p:sldLayoutId id="2147483721" r:id="rId18"/>
    <p:sldLayoutId id="2147483722" r:id="rId19"/>
    <p:sldLayoutId id="2147483723" r:id="rId20"/>
    <p:sldLayoutId id="2147483724" r:id="rId21"/>
    <p:sldLayoutId id="2147483725" r:id="rId22"/>
    <p:sldLayoutId id="2147483726" r:id="rId23"/>
    <p:sldLayoutId id="2147483727" r:id="rId24"/>
    <p:sldLayoutId id="2147483728" r:id="rId25"/>
    <p:sldLayoutId id="2147483729" r:id="rId26"/>
    <p:sldLayoutId id="2147483730" r:id="rId27"/>
    <p:sldLayoutId id="2147483731" r:id="rId28"/>
    <p:sldLayoutId id="2147483732" r:id="rId29"/>
    <p:sldLayoutId id="2147483733" r:id="rId30"/>
    <p:sldLayoutId id="2147483734" r:id="rId31"/>
    <p:sldLayoutId id="2147483735" r:id="rId32"/>
    <p:sldLayoutId id="2147483736" r:id="rId33"/>
    <p:sldLayoutId id="2147483737" r:id="rId34"/>
    <p:sldLayoutId id="2147483738" r:id="rId35"/>
    <p:sldLayoutId id="2147483739" r:id="rId36"/>
    <p:sldLayoutId id="2147483740" r:id="rId37"/>
    <p:sldLayoutId id="2147483741" r:id="rId38"/>
    <p:sldLayoutId id="2147483742" r:id="rId39"/>
    <p:sldLayoutId id="2147483743" r:id="rId40"/>
    <p:sldLayoutId id="2147483744" r:id="rId41"/>
    <p:sldLayoutId id="2147483745" r:id="rId42"/>
    <p:sldLayoutId id="2147483746" r:id="rId43"/>
    <p:sldLayoutId id="2147483747" r:id="rId44"/>
    <p:sldLayoutId id="2147483748" r:id="rId45"/>
    <p:sldLayoutId id="2147483749" r:id="rId46"/>
  </p:sldLayoutIdLst>
  <p:txStyles>
    <p:titleStyle>
      <a:lvl1pPr algn="ctr" defTabSz="914400" rtl="0" eaLnBrk="1" latinLnBrk="0" hangingPunct="1">
        <a:spcBef>
          <a:spcPct val="0"/>
        </a:spcBef>
        <a:buNone/>
        <a:defRPr sz="3200" kern="120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454025" indent="-228600" algn="l" defTabSz="914400" rtl="0" eaLnBrk="1" latinLnBrk="0" hangingPunct="1">
        <a:spcBef>
          <a:spcPct val="20000"/>
        </a:spcBef>
        <a:buFont typeface="Wingdings" pitchFamily="2" charset="2"/>
        <a:buChar char="2"/>
        <a:defRPr sz="2000" kern="1200">
          <a:solidFill>
            <a:schemeClr val="tx1"/>
          </a:solidFill>
          <a:latin typeface="+mn-lt"/>
          <a:ea typeface="+mn-ea"/>
          <a:cs typeface="+mn-cs"/>
        </a:defRPr>
      </a:lvl8pPr>
      <a:lvl9pPr marL="447675" indent="-228600" algn="l" defTabSz="914400" rtl="0" eaLnBrk="1" latinLnBrk="0" hangingPunct="1">
        <a:spcBef>
          <a:spcPct val="20000"/>
        </a:spcBef>
        <a:buSzPct val="189000"/>
        <a:buFont typeface="Wingdings" pitchFamily="2" charset="2"/>
        <a:buChar char="C"/>
        <a:defRPr sz="2000" kern="1200" baseline="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46">
            <a:alphaModFix amt="64000"/>
            <a:lum/>
          </a:blip>
          <a:srcRect/>
          <a:stretch>
            <a:fillRect l="-9000" r="-9000"/>
          </a:stretch>
        </a:blip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0" y="142852"/>
            <a:ext cx="12192000" cy="785818"/>
          </a:xfrm>
          <a:prstGeom prst="rect">
            <a:avLst/>
          </a:prstGeom>
        </p:spPr>
        <p:style>
          <a:lnRef idx="0">
            <a:schemeClr val="accent2"/>
          </a:lnRef>
          <a:fillRef idx="3">
            <a:schemeClr val="accent2"/>
          </a:fillRef>
          <a:effectRef idx="3">
            <a:schemeClr val="accent2"/>
          </a:effectRef>
          <a:fontRef idx="none"/>
        </p:style>
        <p:txBody>
          <a:bodyPr vert="horz" lIns="91440" tIns="45720" rIns="91440" bIns="45720" rtlCol="0" anchor="ctr">
            <a:noAutofit/>
          </a:bodyPr>
          <a:lstStyle/>
          <a:p>
            <a:r>
              <a:rPr lang="fr-FR" dirty="0"/>
              <a:t>Cliquez pour modifier le style du titre</a:t>
            </a:r>
          </a:p>
        </p:txBody>
      </p:sp>
      <p:sp>
        <p:nvSpPr>
          <p:cNvPr id="3" name="Espace réservé du texte 2"/>
          <p:cNvSpPr>
            <a:spLocks noGrp="1"/>
          </p:cNvSpPr>
          <p:nvPr>
            <p:ph type="body" idx="1"/>
          </p:nvPr>
        </p:nvSpPr>
        <p:spPr>
          <a:xfrm>
            <a:off x="380960" y="1142984"/>
            <a:ext cx="11430080" cy="5286412"/>
          </a:xfrm>
          <a:prstGeom prst="rect">
            <a:avLst/>
          </a:prstGeom>
          <a:solidFill>
            <a:schemeClr val="bg1">
              <a:alpha val="74000"/>
            </a:schemeClr>
          </a:solidFill>
          <a:ln>
            <a:solidFill>
              <a:schemeClr val="bg1">
                <a:lumMod val="85000"/>
              </a:schemeClr>
            </a:solidFill>
          </a:ln>
        </p:spPr>
        <p:txBody>
          <a:bodyPr vert="horz" lIns="91440" tIns="45720" rIns="91440" bIns="4572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
        <p:nvSpPr>
          <p:cNvPr id="4" name="Espace réservé de la date 3"/>
          <p:cNvSpPr>
            <a:spLocks noGrp="1"/>
          </p:cNvSpPr>
          <p:nvPr>
            <p:ph type="dt" sz="half" idx="2"/>
          </p:nvPr>
        </p:nvSpPr>
        <p:spPr>
          <a:xfrm>
            <a:off x="609600" y="6500835"/>
            <a:ext cx="2844800" cy="220641"/>
          </a:xfrm>
          <a:prstGeom prst="rect">
            <a:avLst/>
          </a:prstGeom>
        </p:spPr>
        <p:txBody>
          <a:bodyPr vert="horz" lIns="91440" tIns="45720" rIns="91440" bIns="45720" rtlCol="0" anchor="ctr"/>
          <a:lstStyle>
            <a:lvl1pPr algn="l">
              <a:defRPr sz="1200">
                <a:solidFill>
                  <a:schemeClr val="tx1">
                    <a:tint val="75000"/>
                  </a:schemeClr>
                </a:solidFill>
              </a:defRPr>
            </a:lvl1pPr>
          </a:lstStyle>
          <a:p>
            <a:fld id="{12DF7853-8071-40BC-998E-1F90672835CF}" type="datetime1">
              <a:rPr lang="fr-FR" smtClean="0"/>
              <a:pPr/>
              <a:t>11/09/2023</a:t>
            </a:fld>
            <a:endParaRPr lang="fr-FR"/>
          </a:p>
        </p:txBody>
      </p:sp>
      <p:sp>
        <p:nvSpPr>
          <p:cNvPr id="5" name="Espace réservé du pied de page 4"/>
          <p:cNvSpPr>
            <a:spLocks noGrp="1"/>
          </p:cNvSpPr>
          <p:nvPr>
            <p:ph type="ftr" sz="quarter" idx="3"/>
          </p:nvPr>
        </p:nvSpPr>
        <p:spPr>
          <a:xfrm>
            <a:off x="4165600" y="6500835"/>
            <a:ext cx="3860800" cy="22064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10477531" y="6500835"/>
            <a:ext cx="857256" cy="214314"/>
          </a:xfrm>
          <a:prstGeom prst="rect">
            <a:avLst/>
          </a:prstGeom>
        </p:spPr>
        <p:txBody>
          <a:bodyPr vert="horz" lIns="91440" tIns="45720" rIns="91440" bIns="45720" rtlCol="0" anchor="ctr"/>
          <a:lstStyle>
            <a:lvl1pPr algn="ctr">
              <a:defRPr sz="1200">
                <a:solidFill>
                  <a:schemeClr val="tx1">
                    <a:tint val="75000"/>
                  </a:schemeClr>
                </a:solidFill>
              </a:defRPr>
            </a:lvl1p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noaction">
              <a:snd r:embed="rId47" name="voltage.wav"/>
            </a:hlinkHover>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8" name="Bouton d'action : Précédent 7">
            <a:hlinkClick r:id="" action="ppaction://hlinkshowjump?jump=previousslide" highlightClick="1"/>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9" name="Bouton d'action : Suivant 8">
            <a:hlinkClick r:id="" action="ppaction://hlinkshowjump?jump=nextslide" highlightClick="1"/>
            <a:hlinkHover r:id="" action="ppaction://noaction">
              <a:snd r:embed="rId47" name="voltage.wav"/>
            </a:hlinkHover>
          </p:cNvPr>
          <p:cNvSpPr/>
          <p:nvPr/>
        </p:nvSpPr>
        <p:spPr>
          <a:xfrm>
            <a:off x="11334787" y="6500834"/>
            <a:ext cx="285752"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
        <p:nvSpPr>
          <p:cNvPr id="10" name="Bouton d'action : Précédent 9">
            <a:hlinkClick r:id="" action="ppaction://hlinkshowjump?jump=previousslide" highlightClick="1"/>
          </p:cNvPr>
          <p:cNvSpPr/>
          <p:nvPr/>
        </p:nvSpPr>
        <p:spPr>
          <a:xfrm>
            <a:off x="10191779" y="6500834"/>
            <a:ext cx="285752"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p>
        </p:txBody>
      </p:sp>
    </p:spTree>
    <p:extLst>
      <p:ext uri="{BB962C8B-B14F-4D97-AF65-F5344CB8AC3E}">
        <p14:creationId xmlns:p14="http://schemas.microsoft.com/office/powerpoint/2010/main" val="967428463"/>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 id="2147483768" r:id="rId18"/>
    <p:sldLayoutId id="2147483769" r:id="rId19"/>
    <p:sldLayoutId id="2147483770" r:id="rId20"/>
    <p:sldLayoutId id="2147483771" r:id="rId21"/>
    <p:sldLayoutId id="2147483772" r:id="rId22"/>
    <p:sldLayoutId id="2147483773" r:id="rId23"/>
    <p:sldLayoutId id="2147483774" r:id="rId24"/>
    <p:sldLayoutId id="2147483775" r:id="rId25"/>
    <p:sldLayoutId id="2147483776" r:id="rId26"/>
    <p:sldLayoutId id="2147483777" r:id="rId27"/>
    <p:sldLayoutId id="2147483778" r:id="rId28"/>
    <p:sldLayoutId id="2147483779" r:id="rId29"/>
    <p:sldLayoutId id="2147483780" r:id="rId30"/>
    <p:sldLayoutId id="2147483781" r:id="rId31"/>
    <p:sldLayoutId id="2147483782" r:id="rId32"/>
    <p:sldLayoutId id="2147483783" r:id="rId33"/>
    <p:sldLayoutId id="2147483784" r:id="rId34"/>
    <p:sldLayoutId id="2147483785" r:id="rId35"/>
    <p:sldLayoutId id="2147483786" r:id="rId36"/>
    <p:sldLayoutId id="2147483787" r:id="rId37"/>
    <p:sldLayoutId id="2147483788" r:id="rId38"/>
    <p:sldLayoutId id="2147483791" r:id="rId39"/>
    <p:sldLayoutId id="2147483792" r:id="rId40"/>
    <p:sldLayoutId id="2147483793" r:id="rId41"/>
    <p:sldLayoutId id="2147483794" r:id="rId42"/>
    <p:sldLayoutId id="2147483795" r:id="rId43"/>
    <p:sldLayoutId id="2147483797" r:id="rId44"/>
  </p:sldLayoutIdLst>
  <p:hf hdr="0" ftr="0" dt="0"/>
  <p:txStyles>
    <p:titleStyle>
      <a:lvl1pPr algn="ctr" defTabSz="914400" rtl="0" eaLnBrk="1" latinLnBrk="0" hangingPunct="1">
        <a:spcBef>
          <a:spcPct val="0"/>
        </a:spcBef>
        <a:buNone/>
        <a:defRPr sz="3200" kern="120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454025" indent="-228600" algn="l" defTabSz="914400" rtl="0" eaLnBrk="1" latinLnBrk="0" hangingPunct="1">
        <a:spcBef>
          <a:spcPct val="20000"/>
        </a:spcBef>
        <a:buFont typeface="Wingdings" pitchFamily="2" charset="2"/>
        <a:buChar char="2"/>
        <a:defRPr sz="2000" kern="1200">
          <a:solidFill>
            <a:schemeClr val="tx1"/>
          </a:solidFill>
          <a:latin typeface="+mn-lt"/>
          <a:ea typeface="+mn-ea"/>
          <a:cs typeface="+mn-cs"/>
        </a:defRPr>
      </a:lvl8pPr>
      <a:lvl9pPr marL="447675" indent="-228600" algn="l" defTabSz="914400" rtl="0" eaLnBrk="1" latinLnBrk="0" hangingPunct="1">
        <a:spcBef>
          <a:spcPct val="20000"/>
        </a:spcBef>
        <a:buSzPct val="189000"/>
        <a:buFont typeface="Wingdings" pitchFamily="2" charset="2"/>
        <a:buChar char="C"/>
        <a:defRPr sz="2000" kern="1200" baseline="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rminbro/generate-react-cli" TargetMode="External"/><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3" Type="http://schemas.openxmlformats.org/officeDocument/2006/relationships/hyperlink" Target="https://github.com/FortAwesome/react-fontawesome" TargetMode="External"/><Relationship Id="rId2" Type="http://schemas.openxmlformats.org/officeDocument/2006/relationships/notesSlide" Target="../notesSlides/notesSlide98.xml"/><Relationship Id="rId1" Type="http://schemas.openxmlformats.org/officeDocument/2006/relationships/slideLayout" Target="../slideLayouts/slideLayout9.xml"/></Relationships>
</file>

<file path=ppt/slides/_rels/slide102.xml.rels><?xml version="1.0" encoding="UTF-8" standalone="yes"?>
<Relationships xmlns="http://schemas.openxmlformats.org/package/2006/relationships"><Relationship Id="rId3" Type="http://schemas.openxmlformats.org/officeDocument/2006/relationships/hyperlink" Target="http://visgl.github.io/react-map-gl/" TargetMode="External"/><Relationship Id="rId2" Type="http://schemas.openxmlformats.org/officeDocument/2006/relationships/notesSlide" Target="../notesSlides/notesSlide99.xml"/><Relationship Id="rId1" Type="http://schemas.openxmlformats.org/officeDocument/2006/relationships/slideLayout" Target="../slideLayouts/slideLayout9.xml"/></Relationships>
</file>

<file path=ppt/slides/_rels/slide103.xml.rels><?xml version="1.0" encoding="UTF-8" standalone="yes"?>
<Relationships xmlns="http://schemas.openxmlformats.org/package/2006/relationships"><Relationship Id="rId3" Type="http://schemas.openxmlformats.org/officeDocument/2006/relationships/hyperlink" Target="https://www.npmjs.com/package/react-modal" TargetMode="External"/><Relationship Id="rId2" Type="http://schemas.openxmlformats.org/officeDocument/2006/relationships/notesSlide" Target="../notesSlides/notesSlide100.xml"/><Relationship Id="rId1" Type="http://schemas.openxmlformats.org/officeDocument/2006/relationships/slideLayout" Target="../slideLayouts/slideLayout9.xml"/></Relationships>
</file>

<file path=ppt/slides/_rels/slide104.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01.xml"/><Relationship Id="rId1" Type="http://schemas.openxmlformats.org/officeDocument/2006/relationships/slideLayout" Target="../slideLayouts/slideLayout9.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7.xml"/></Relationships>
</file>

<file path=ppt/slides/_rels/slide106.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9.xml"/></Relationships>
</file>

<file path=ppt/slides/_rels/slide107.xml.rels><?xml version="1.0" encoding="UTF-8" standalone="yes"?>
<Relationships xmlns="http://schemas.openxmlformats.org/package/2006/relationships"><Relationship Id="rId3" Type="http://schemas.openxmlformats.org/officeDocument/2006/relationships/image" Target="../media/image90.jpeg"/><Relationship Id="rId2" Type="http://schemas.openxmlformats.org/officeDocument/2006/relationships/notesSlide" Target="../notesSlides/notesSlide103.xml"/><Relationship Id="rId1" Type="http://schemas.openxmlformats.org/officeDocument/2006/relationships/slideLayout" Target="../slideLayouts/slideLayout9.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hyperlink" Target="https://react-pdf.org/" TargetMode="Externa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5.xml.rels><?xml version="1.0" encoding="UTF-8" standalone="yes"?>
<Relationships xmlns="http://schemas.openxmlformats.org/package/2006/relationships"><Relationship Id="rId3" Type="http://schemas.openxmlformats.org/officeDocument/2006/relationships/hyperlink" Target="https://github.com/diegomura/react-pdf/blob/master/packages/layout/src/page/getSize.js" TargetMode="External"/><Relationship Id="rId2" Type="http://schemas.openxmlformats.org/officeDocument/2006/relationships/notesSlide" Target="../notesSlides/notesSlide104.xml"/><Relationship Id="rId1" Type="http://schemas.openxmlformats.org/officeDocument/2006/relationships/slideLayout" Target="../slideLayouts/slideLayout9.xml"/><Relationship Id="rId6" Type="http://schemas.openxmlformats.org/officeDocument/2006/relationships/hyperlink" Target="https://react-pdf.org/advanced#debugging" TargetMode="External"/><Relationship Id="rId5" Type="http://schemas.openxmlformats.org/officeDocument/2006/relationships/hyperlink" Target="https://react-pdf.org/styling" TargetMode="External"/><Relationship Id="rId4" Type="http://schemas.openxmlformats.org/officeDocument/2006/relationships/hyperlink" Target="https://react-pdf.org/advanced#page-wrapping" TargetMode="External"/></Relationships>
</file>

<file path=ppt/slides/_rels/slide116.xml.rels><?xml version="1.0" encoding="UTF-8" standalone="yes"?>
<Relationships xmlns="http://schemas.openxmlformats.org/package/2006/relationships"><Relationship Id="rId3" Type="http://schemas.openxmlformats.org/officeDocument/2006/relationships/hyperlink" Target="https://react-pdf.org/styling" TargetMode="External"/><Relationship Id="rId2" Type="http://schemas.openxmlformats.org/officeDocument/2006/relationships/hyperlink" Target="https://react-pdf.org/advanced#page-wrapping" TargetMode="External"/><Relationship Id="rId1" Type="http://schemas.openxmlformats.org/officeDocument/2006/relationships/slideLayout" Target="../slideLayouts/slideLayout9.xml"/><Relationship Id="rId5" Type="http://schemas.openxmlformats.org/officeDocument/2006/relationships/hyperlink" Target="https://react-pdf.org/advanced#debugging" TargetMode="External"/><Relationship Id="rId4" Type="http://schemas.openxmlformats.org/officeDocument/2006/relationships/hyperlink" Target="https://react-pdf.org/advanced#dynamic-content" TargetMode="External"/></Relationships>
</file>

<file path=ppt/slides/_rels/slide117.xml.rels><?xml version="1.0" encoding="UTF-8" standalone="yes"?>
<Relationships xmlns="http://schemas.openxmlformats.org/package/2006/relationships"><Relationship Id="rId3" Type="http://schemas.openxmlformats.org/officeDocument/2006/relationships/hyperlink" Target="https://react-pdf.org/components#source-object" TargetMode="External"/><Relationship Id="rId2" Type="http://schemas.openxmlformats.org/officeDocument/2006/relationships/notesSlide" Target="../notesSlides/notesSlide105.xml"/><Relationship Id="rId1" Type="http://schemas.openxmlformats.org/officeDocument/2006/relationships/slideLayout" Target="../slideLayouts/slideLayout9.xml"/><Relationship Id="rId6" Type="http://schemas.openxmlformats.org/officeDocument/2006/relationships/hyperlink" Target="https://react-pdf.org/advanced#page-wrapping" TargetMode="External"/><Relationship Id="rId5" Type="http://schemas.openxmlformats.org/officeDocument/2006/relationships/hyperlink" Target="https://react-pdf.org/advanced#debugging" TargetMode="External"/><Relationship Id="rId4" Type="http://schemas.openxmlformats.org/officeDocument/2006/relationships/hyperlink" Target="https://react-pdf.org/styling" TargetMode="External"/></Relationships>
</file>

<file path=ppt/slides/_rels/slide118.xml.rels><?xml version="1.0" encoding="UTF-8" standalone="yes"?>
<Relationships xmlns="http://schemas.openxmlformats.org/package/2006/relationships"><Relationship Id="rId3" Type="http://schemas.openxmlformats.org/officeDocument/2006/relationships/hyperlink" Target="https://react-pdf.org/components#link" TargetMode="External"/><Relationship Id="rId2" Type="http://schemas.openxmlformats.org/officeDocument/2006/relationships/hyperlink" Target="https://react-pdf.org/components#text" TargetMode="External"/><Relationship Id="rId1" Type="http://schemas.openxmlformats.org/officeDocument/2006/relationships/slideLayout" Target="../slideLayouts/slideLayout9.xml"/><Relationship Id="rId4" Type="http://schemas.openxmlformats.org/officeDocument/2006/relationships/hyperlink" Target="https://react-pdf.org/components#note" TargetMode="External"/></Relationships>
</file>

<file path=ppt/slides/_rels/slide119.xml.rels><?xml version="1.0" encoding="UTF-8" standalone="yes"?>
<Relationships xmlns="http://schemas.openxmlformats.org/package/2006/relationships"><Relationship Id="rId2" Type="http://schemas.openxmlformats.org/officeDocument/2006/relationships/hyperlink" Target="https://react-pdf.org/components#canvas" TargetMode="Externa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9.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6.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9.xml"/></Relationships>
</file>

<file path=ppt/slides/_rels/slide123.xml.rels><?xml version="1.0" encoding="UTF-8" standalone="yes"?>
<Relationships xmlns="http://schemas.openxmlformats.org/package/2006/relationships"><Relationship Id="rId3" Type="http://schemas.openxmlformats.org/officeDocument/2006/relationships/hyperlink" Target="https://react-proto.github.io/react-proto/" TargetMode="External"/><Relationship Id="rId2" Type="http://schemas.openxmlformats.org/officeDocument/2006/relationships/notesSlide" Target="../notesSlides/notesSlide109.xml"/><Relationship Id="rId1" Type="http://schemas.openxmlformats.org/officeDocument/2006/relationships/slideLayout" Target="../slideLayouts/slideLayout9.xml"/><Relationship Id="rId4" Type="http://schemas.openxmlformats.org/officeDocument/2006/relationships/image" Target="../media/image92.png"/></Relationships>
</file>

<file path=ppt/slides/_rels/slide124.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17.xml"/></Relationships>
</file>

<file path=ppt/slides/_rels/slide125.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110.xml"/><Relationship Id="rId1" Type="http://schemas.openxmlformats.org/officeDocument/2006/relationships/slideLayout" Target="../slideLayouts/slideLayout9.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9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96.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96.xml"/></Relationships>
</file>

<file path=ppt/slides/_rels/slide129.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114.xml"/><Relationship Id="rId1" Type="http://schemas.openxmlformats.org/officeDocument/2006/relationships/slideLayout" Target="../slideLayouts/slideLayout96.xml"/></Relationships>
</file>

<file path=ppt/slides/_rels/slide13.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2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 Id="rId9" Type="http://schemas.openxmlformats.org/officeDocument/2006/relationships/image" Target="../media/image36.png"/></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96.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32.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116.xml"/><Relationship Id="rId1" Type="http://schemas.openxmlformats.org/officeDocument/2006/relationships/slideLayout" Target="../slideLayouts/slideLayout101.xml"/></Relationships>
</file>

<file path=ppt/slides/_rels/slide133.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117.xml"/><Relationship Id="rId1" Type="http://schemas.openxmlformats.org/officeDocument/2006/relationships/slideLayout" Target="../slideLayouts/slideLayout108.xml"/><Relationship Id="rId6" Type="http://schemas.openxmlformats.org/officeDocument/2006/relationships/image" Target="../media/image100.png"/><Relationship Id="rId5" Type="http://schemas.openxmlformats.org/officeDocument/2006/relationships/image" Target="../media/image99.png"/><Relationship Id="rId4" Type="http://schemas.openxmlformats.org/officeDocument/2006/relationships/image" Target="../media/image98.png"/></Relationships>
</file>

<file path=ppt/slides/_rels/slide134.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118.xml"/><Relationship Id="rId1" Type="http://schemas.openxmlformats.org/officeDocument/2006/relationships/slideLayout" Target="../slideLayouts/slideLayout128.xml"/><Relationship Id="rId5" Type="http://schemas.openxmlformats.org/officeDocument/2006/relationships/image" Target="../media/image103.png"/><Relationship Id="rId4" Type="http://schemas.openxmlformats.org/officeDocument/2006/relationships/image" Target="../media/image102.png"/></Relationships>
</file>

<file path=ppt/slides/_rels/slide135.xml.rels><?xml version="1.0" encoding="UTF-8" standalone="yes"?>
<Relationships xmlns="http://schemas.openxmlformats.org/package/2006/relationships"><Relationship Id="rId8" Type="http://schemas.openxmlformats.org/officeDocument/2006/relationships/image" Target="../media/image109.png"/><Relationship Id="rId13" Type="http://schemas.openxmlformats.org/officeDocument/2006/relationships/image" Target="../media/image114.png"/><Relationship Id="rId3" Type="http://schemas.openxmlformats.org/officeDocument/2006/relationships/image" Target="../media/image104.png"/><Relationship Id="rId7" Type="http://schemas.openxmlformats.org/officeDocument/2006/relationships/image" Target="../media/image108.png"/><Relationship Id="rId12" Type="http://schemas.openxmlformats.org/officeDocument/2006/relationships/image" Target="../media/image113.png"/><Relationship Id="rId2" Type="http://schemas.openxmlformats.org/officeDocument/2006/relationships/notesSlide" Target="../notesSlides/notesSlide119.xml"/><Relationship Id="rId1" Type="http://schemas.openxmlformats.org/officeDocument/2006/relationships/slideLayout" Target="../slideLayouts/slideLayout105.xml"/><Relationship Id="rId6" Type="http://schemas.openxmlformats.org/officeDocument/2006/relationships/image" Target="../media/image107.png"/><Relationship Id="rId11" Type="http://schemas.openxmlformats.org/officeDocument/2006/relationships/image" Target="../media/image112.png"/><Relationship Id="rId5" Type="http://schemas.openxmlformats.org/officeDocument/2006/relationships/image" Target="../media/image106.png"/><Relationship Id="rId10" Type="http://schemas.openxmlformats.org/officeDocument/2006/relationships/image" Target="../media/image111.png"/><Relationship Id="rId4" Type="http://schemas.openxmlformats.org/officeDocument/2006/relationships/image" Target="../media/image105.png"/><Relationship Id="rId9" Type="http://schemas.openxmlformats.org/officeDocument/2006/relationships/image" Target="../media/image110.png"/></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96.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96.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96.xml"/></Relationships>
</file>

<file path=ppt/slides/_rels/slide139.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123.xml"/><Relationship Id="rId1" Type="http://schemas.openxmlformats.org/officeDocument/2006/relationships/slideLayout" Target="../slideLayouts/slideLayout96.xml"/><Relationship Id="rId4" Type="http://schemas.openxmlformats.org/officeDocument/2006/relationships/image" Target="../media/image116.png"/></Relationships>
</file>

<file path=ppt/slides/_rels/slide14.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2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 Id="rId9" Type="http://schemas.openxmlformats.org/officeDocument/2006/relationships/image" Target="../media/image36.png"/></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96.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96.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9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typicode/json-server" TargetMode="External"/><Relationship Id="rId2" Type="http://schemas.openxmlformats.org/officeDocument/2006/relationships/notesSlide" Target="../notesSlides/notesSlide18.xml"/><Relationship Id="rId1" Type="http://schemas.openxmlformats.org/officeDocument/2006/relationships/slideLayout" Target="../slideLayouts/slideLayout14.xml"/><Relationship Id="rId5" Type="http://schemas.openxmlformats.org/officeDocument/2006/relationships/image" Target="../media/image39.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2.xml"/><Relationship Id="rId5" Type="http://schemas.openxmlformats.org/officeDocument/2006/relationships/image" Target="../media/image9.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9.xml"/><Relationship Id="rId6" Type="http://schemas.openxmlformats.org/officeDocument/2006/relationships/image" Target="../media/image9.png"/><Relationship Id="rId5" Type="http://schemas.openxmlformats.org/officeDocument/2006/relationships/image" Target="../media/image43.png"/><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3" Type="http://schemas.openxmlformats.org/officeDocument/2006/relationships/hyperlink" Target="https://bitbucket.org/account/signup/" TargetMode="External"/><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hyperlink" Target="https://bitbucket.org/account/signin/"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33.xml"/><Relationship Id="rId1" Type="http://schemas.openxmlformats.org/officeDocument/2006/relationships/slideLayout" Target="../slideLayouts/slideLayout9.xml"/><Relationship Id="rId6" Type="http://schemas.openxmlformats.org/officeDocument/2006/relationships/image" Target="../media/image47.png"/><Relationship Id="rId5" Type="http://schemas.openxmlformats.org/officeDocument/2006/relationships/image" Target="../media/image46.gif"/><Relationship Id="rId4" Type="http://schemas.openxmlformats.org/officeDocument/2006/relationships/image" Target="../media/image45.png"/></Relationships>
</file>

<file path=ppt/slides/_rels/slide3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43.xml"/><Relationship Id="rId1" Type="http://schemas.openxmlformats.org/officeDocument/2006/relationships/slideLayout" Target="../slideLayouts/slideLayout9.xml"/><Relationship Id="rId4" Type="http://schemas.openxmlformats.org/officeDocument/2006/relationships/image" Target="../media/image48.jpeg"/></Relationships>
</file>

<file path=ppt/slides/_rels/slide4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44.xml"/><Relationship Id="rId1" Type="http://schemas.openxmlformats.org/officeDocument/2006/relationships/slideLayout" Target="../slideLayouts/slideLayout9.xml"/><Relationship Id="rId5" Type="http://schemas.openxmlformats.org/officeDocument/2006/relationships/image" Target="../media/image50.png"/><Relationship Id="rId4" Type="http://schemas.openxmlformats.org/officeDocument/2006/relationships/image" Target="../media/image48.jpe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46.xml"/><Relationship Id="rId1" Type="http://schemas.openxmlformats.org/officeDocument/2006/relationships/slideLayout" Target="../slideLayouts/slideLayout9.xml"/><Relationship Id="rId4" Type="http://schemas.openxmlformats.org/officeDocument/2006/relationships/image" Target="../media/image51.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8.xml"/><Relationship Id="rId1" Type="http://schemas.openxmlformats.org/officeDocument/2006/relationships/slideLayout" Target="../slideLayouts/slideLayout9.xml"/><Relationship Id="rId4" Type="http://schemas.openxmlformats.org/officeDocument/2006/relationships/image" Target="../media/image49.jpeg"/></Relationships>
</file>

<file path=ppt/slides/_rels/slide4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9.xml"/><Relationship Id="rId1" Type="http://schemas.openxmlformats.org/officeDocument/2006/relationships/slideLayout" Target="../slideLayouts/slideLayout9.xml"/><Relationship Id="rId5" Type="http://schemas.openxmlformats.org/officeDocument/2006/relationships/image" Target="../media/image55.gif"/><Relationship Id="rId4" Type="http://schemas.openxmlformats.org/officeDocument/2006/relationships/image" Target="../media/image5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0.xml"/><Relationship Id="rId1" Type="http://schemas.openxmlformats.org/officeDocument/2006/relationships/slideLayout" Target="../slideLayouts/slideLayout9.xml"/><Relationship Id="rId5" Type="http://schemas.openxmlformats.org/officeDocument/2006/relationships/image" Target="../media/image55.gif"/><Relationship Id="rId4" Type="http://schemas.openxmlformats.org/officeDocument/2006/relationships/image" Target="../media/image54.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3" Type="http://schemas.openxmlformats.org/officeDocument/2006/relationships/hyperlink" Target="https://www.typescriptlang.org/docs/handbook/tsconfig-json.html" TargetMode="External"/><Relationship Id="rId2" Type="http://schemas.openxmlformats.org/officeDocument/2006/relationships/notesSlide" Target="../notesSlides/notesSlide53.xml"/><Relationship Id="rId1" Type="http://schemas.openxmlformats.org/officeDocument/2006/relationships/slideLayout" Target="../slideLayouts/slideLayout6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5.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57.xml"/><Relationship Id="rId1" Type="http://schemas.openxmlformats.org/officeDocument/2006/relationships/slideLayout" Target="../slideLayouts/slideLayout9.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58.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63.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65.xml"/><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3" Type="http://schemas.openxmlformats.org/officeDocument/2006/relationships/hyperlink" Target="https://www.reddit.com/r/javascript/.json" TargetMode="External"/><Relationship Id="rId2" Type="http://schemas.openxmlformats.org/officeDocument/2006/relationships/notesSlide" Target="../notesSlides/notesSlide66.xml"/><Relationship Id="rId1" Type="http://schemas.openxmlformats.org/officeDocument/2006/relationships/slideLayout" Target="../slideLayouts/slideLayout14.xml"/></Relationships>
</file>

<file path=ppt/slides/_rels/slide67.xml.rels><?xml version="1.0" encoding="UTF-8" standalone="yes"?>
<Relationships xmlns="http://schemas.openxmlformats.org/package/2006/relationships"><Relationship Id="rId3" Type="http://schemas.openxmlformats.org/officeDocument/2006/relationships/hyperlink" Target="http://mon-json-server/images" TargetMode="External"/><Relationship Id="rId2" Type="http://schemas.openxmlformats.org/officeDocument/2006/relationships/notesSlide" Target="../notesSlides/notesSlide67.xml"/><Relationship Id="rId1" Type="http://schemas.openxmlformats.org/officeDocument/2006/relationships/slideLayout" Target="../slideLayouts/slideLayout9.xml"/><Relationship Id="rId4" Type="http://schemas.openxmlformats.org/officeDocument/2006/relationships/hyperlink" Target="http://mon-json-server/images/1" TargetMode="External"/></Relationships>
</file>

<file path=ppt/slides/_rels/slide6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73.xml"/><Relationship Id="rId1" Type="http://schemas.openxmlformats.org/officeDocument/2006/relationships/slideLayout" Target="../slideLayouts/slideLayout15.xml"/></Relationships>
</file>

<file path=ppt/slides/_rels/slide7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74.xml"/><Relationship Id="rId1" Type="http://schemas.openxmlformats.org/officeDocument/2006/relationships/slideLayout" Target="../slideLayouts/slideLayout13.xml"/><Relationship Id="rId5" Type="http://schemas.openxmlformats.org/officeDocument/2006/relationships/image" Target="../media/image68.png"/><Relationship Id="rId4" Type="http://schemas.openxmlformats.org/officeDocument/2006/relationships/image" Target="../media/image67.png"/></Relationships>
</file>

<file path=ppt/slides/_rels/slide7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75.xml"/><Relationship Id="rId1" Type="http://schemas.openxmlformats.org/officeDocument/2006/relationships/slideLayout" Target="../slideLayouts/slideLayout15.xml"/><Relationship Id="rId4" Type="http://schemas.openxmlformats.org/officeDocument/2006/relationships/image" Target="../media/image69.png"/></Relationships>
</file>

<file path=ppt/slides/_rels/slide76.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image" Target="../media/image70.png"/><Relationship Id="rId7" Type="http://schemas.openxmlformats.org/officeDocument/2006/relationships/image" Target="../media/image74.gif"/><Relationship Id="rId2" Type="http://schemas.openxmlformats.org/officeDocument/2006/relationships/notesSlide" Target="../notesSlides/notesSlide76.xml"/><Relationship Id="rId1" Type="http://schemas.openxmlformats.org/officeDocument/2006/relationships/slideLayout" Target="../slideLayouts/slideLayout9.xml"/><Relationship Id="rId6" Type="http://schemas.openxmlformats.org/officeDocument/2006/relationships/image" Target="../media/image73.png"/><Relationship Id="rId5" Type="http://schemas.openxmlformats.org/officeDocument/2006/relationships/image" Target="../media/image72.jpeg"/><Relationship Id="rId4" Type="http://schemas.openxmlformats.org/officeDocument/2006/relationships/image" Target="../media/image71.jpe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2.xml"/></Relationships>
</file>

<file path=ppt/slides/_rels/slide7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78.xml"/><Relationship Id="rId1"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3" Type="http://schemas.openxmlformats.org/officeDocument/2006/relationships/image" Target="../media/image77.jpeg"/><Relationship Id="rId2" Type="http://schemas.openxmlformats.org/officeDocument/2006/relationships/notesSlide" Target="../notesSlides/notesSlide79.xml"/><Relationship Id="rId1" Type="http://schemas.openxmlformats.org/officeDocument/2006/relationships/slideLayout" Target="../slideLayouts/slideLayout28.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9.xml"/></Relationships>
</file>

<file path=ppt/slides/_rels/slide81.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81.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82.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82.xml"/><Relationship Id="rId1" Type="http://schemas.openxmlformats.org/officeDocument/2006/relationships/slideLayout" Target="../slideLayouts/slideLayout9.xml"/></Relationships>
</file>

<file path=ppt/slides/_rels/slide83.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83.xml"/><Relationship Id="rId1" Type="http://schemas.openxmlformats.org/officeDocument/2006/relationships/slideLayout" Target="../slideLayouts/slideLayout9.xml"/></Relationships>
</file>

<file path=ppt/slides/_rels/slide84.xml.rels><?xml version="1.0" encoding="UTF-8" standalone="yes"?>
<Relationships xmlns="http://schemas.openxmlformats.org/package/2006/relationships"><Relationship Id="rId3" Type="http://schemas.openxmlformats.org/officeDocument/2006/relationships/hyperlink" Target="https://fr.reactjs.org/docs/typechecking-with-proptypes.html#proptypes" TargetMode="External"/><Relationship Id="rId2" Type="http://schemas.openxmlformats.org/officeDocument/2006/relationships/notesSlide" Target="../notesSlides/notesSlide84.xml"/><Relationship Id="rId1" Type="http://schemas.openxmlformats.org/officeDocument/2006/relationships/slideLayout" Target="../slideLayouts/slideLayout18.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9.xml"/></Relationships>
</file>

<file path=ppt/slides/_rels/slide86.xml.rels><?xml version="1.0" encoding="UTF-8" standalone="yes"?>
<Relationships xmlns="http://schemas.openxmlformats.org/package/2006/relationships"><Relationship Id="rId3" Type="http://schemas.openxmlformats.org/officeDocument/2006/relationships/image" Target="../media/image79.jpeg"/><Relationship Id="rId2" Type="http://schemas.openxmlformats.org/officeDocument/2006/relationships/notesSlide" Target="../notesSlides/notesSlide86.xml"/><Relationship Id="rId1" Type="http://schemas.openxmlformats.org/officeDocument/2006/relationships/slideLayout" Target="../slideLayouts/slideLayout9.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9.xml"/></Relationships>
</file>

<file path=ppt/slides/_rels/slide88.xml.rels><?xml version="1.0" encoding="UTF-8" standalone="yes"?>
<Relationships xmlns="http://schemas.openxmlformats.org/package/2006/relationships"><Relationship Id="rId3" Type="http://schemas.openxmlformats.org/officeDocument/2006/relationships/hyperlink" Target="https://fr.reactjs.org/docs/react-component.html#the-component-lifecycle" TargetMode="External"/><Relationship Id="rId2" Type="http://schemas.openxmlformats.org/officeDocument/2006/relationships/notesSlide" Target="../notesSlides/notesSlide88.xml"/><Relationship Id="rId1" Type="http://schemas.openxmlformats.org/officeDocument/2006/relationships/slideLayout" Target="../slideLayouts/slideLayout9.xml"/><Relationship Id="rId4" Type="http://schemas.openxmlformats.org/officeDocument/2006/relationships/image" Target="../media/image80.png"/></Relationships>
</file>

<file path=ppt/slides/_rels/slide89.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notesSlide" Target="../notesSlides/notesSlide89.xml"/><Relationship Id="rId1" Type="http://schemas.openxmlformats.org/officeDocument/2006/relationships/slideLayout" Target="../slideLayouts/slideLayout9.xml"/><Relationship Id="rId5" Type="http://schemas.openxmlformats.org/officeDocument/2006/relationships/image" Target="../media/image83.jpeg"/><Relationship Id="rId4" Type="http://schemas.openxmlformats.org/officeDocument/2006/relationships/image" Target="../media/image82.jpe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29.png"/></Relationships>
</file>

<file path=ppt/slides/_rels/slide90.xml.rels><?xml version="1.0" encoding="UTF-8" standalone="yes"?>
<Relationships xmlns="http://schemas.openxmlformats.org/package/2006/relationships"><Relationship Id="rId3" Type="http://schemas.openxmlformats.org/officeDocument/2006/relationships/image" Target="../media/image84.jpeg"/><Relationship Id="rId2" Type="http://schemas.openxmlformats.org/officeDocument/2006/relationships/notesSlide" Target="../notesSlides/notesSlide90.xml"/><Relationship Id="rId1" Type="http://schemas.openxmlformats.org/officeDocument/2006/relationships/slideLayout" Target="../slideLayouts/slideLayout9.xml"/><Relationship Id="rId4" Type="http://schemas.openxmlformats.org/officeDocument/2006/relationships/image" Target="../media/image85.jpeg"/></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9.xml"/></Relationships>
</file>

<file path=ppt/slides/_rels/slide92.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92.xml"/><Relationship Id="rId1" Type="http://schemas.openxmlformats.org/officeDocument/2006/relationships/slideLayout" Target="../slideLayouts/slideLayout9.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9.xml"/></Relationships>
</file>

<file path=ppt/slides/_rels/slide94.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notesSlide" Target="../notesSlides/notesSlide94.xml"/><Relationship Id="rId1" Type="http://schemas.openxmlformats.org/officeDocument/2006/relationships/slideLayout" Target="../slideLayouts/slideLayout9.xml"/><Relationship Id="rId4" Type="http://schemas.openxmlformats.org/officeDocument/2006/relationships/image" Target="../media/image86.jpeg"/></Relationships>
</file>

<file path=ppt/slides/_rels/slide95.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9.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9.xml.rels><?xml version="1.0" encoding="UTF-8" standalone="yes"?>
<Relationships xmlns="http://schemas.openxmlformats.org/package/2006/relationships"><Relationship Id="rId3" Type="http://schemas.openxmlformats.org/officeDocument/2006/relationships/hyperlink" Target="https://reacttraining.com/react-router/web/api/withRouter" TargetMode="External"/><Relationship Id="rId2" Type="http://schemas.openxmlformats.org/officeDocument/2006/relationships/notesSlide" Target="../notesSlides/notesSlide96.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xmlns="" id="{3C9FB780-032A-42D6-BD5D-9DA496266637}"/>
              </a:ext>
            </a:extLst>
          </p:cNvPr>
          <p:cNvSpPr>
            <a:spLocks noGrp="1"/>
          </p:cNvSpPr>
          <p:nvPr>
            <p:ph type="subTitle" idx="1"/>
          </p:nvPr>
        </p:nvSpPr>
        <p:spPr/>
        <p:txBody>
          <a:bodyPr/>
          <a:lstStyle/>
          <a:p>
            <a:r>
              <a:rPr lang="fr-FR" dirty="0"/>
              <a:t>React.js</a:t>
            </a:r>
          </a:p>
        </p:txBody>
      </p:sp>
      <p:sp>
        <p:nvSpPr>
          <p:cNvPr id="2" name="Titre 1">
            <a:extLst>
              <a:ext uri="{FF2B5EF4-FFF2-40B4-BE49-F238E27FC236}">
                <a16:creationId xmlns:a16="http://schemas.microsoft.com/office/drawing/2014/main" xmlns="" id="{D3814010-1393-48C8-89F7-6D587E3A6699}"/>
              </a:ext>
            </a:extLst>
          </p:cNvPr>
          <p:cNvSpPr>
            <a:spLocks noGrp="1"/>
          </p:cNvSpPr>
          <p:nvPr>
            <p:ph type="ctrTitle"/>
          </p:nvPr>
        </p:nvSpPr>
        <p:spPr/>
        <p:txBody>
          <a:bodyPr/>
          <a:lstStyle/>
          <a:p>
            <a:r>
              <a:rPr lang="fr-FR" dirty="0"/>
              <a:t>React.js</a:t>
            </a:r>
          </a:p>
        </p:txBody>
      </p:sp>
      <p:pic>
        <p:nvPicPr>
          <p:cNvPr id="7" name="Image 6">
            <a:extLst>
              <a:ext uri="{FF2B5EF4-FFF2-40B4-BE49-F238E27FC236}">
                <a16:creationId xmlns:a16="http://schemas.microsoft.com/office/drawing/2014/main" xmlns="" id="{18E29032-8AD0-40C8-B534-A0064E27E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6825" y="2037124"/>
            <a:ext cx="2409825" cy="2409825"/>
          </a:xfrm>
          <a:prstGeom prst="rect">
            <a:avLst/>
          </a:prstGeom>
        </p:spPr>
      </p:pic>
    </p:spTree>
    <p:extLst>
      <p:ext uri="{BB962C8B-B14F-4D97-AF65-F5344CB8AC3E}">
        <p14:creationId xmlns:p14="http://schemas.microsoft.com/office/powerpoint/2010/main" val="700458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D00E6961-6709-4978-8A51-EA2049100BDD}"/>
              </a:ext>
            </a:extLst>
          </p:cNvPr>
          <p:cNvSpPr>
            <a:spLocks noGrp="1"/>
          </p:cNvSpPr>
          <p:nvPr>
            <p:ph type="title"/>
          </p:nvPr>
        </p:nvSpPr>
        <p:spPr/>
        <p:txBody>
          <a:bodyPr/>
          <a:lstStyle/>
          <a:p>
            <a:r>
              <a:rPr lang="fr-FR" dirty="0"/>
              <a:t>Une commande</a:t>
            </a:r>
          </a:p>
        </p:txBody>
      </p:sp>
      <p:sp>
        <p:nvSpPr>
          <p:cNvPr id="3" name="Espace réservé du contenu 2">
            <a:extLst>
              <a:ext uri="{FF2B5EF4-FFF2-40B4-BE49-F238E27FC236}">
                <a16:creationId xmlns:a16="http://schemas.microsoft.com/office/drawing/2014/main" xmlns="" id="{32BAA57C-D9B7-4BF6-ACA1-7430B6DA3CF2}"/>
              </a:ext>
            </a:extLst>
          </p:cNvPr>
          <p:cNvSpPr>
            <a:spLocks noGrp="1"/>
          </p:cNvSpPr>
          <p:nvPr>
            <p:ph idx="1"/>
          </p:nvPr>
        </p:nvSpPr>
        <p:spPr/>
        <p:txBody>
          <a:bodyPr>
            <a:normAutofit fontScale="92500" lnSpcReduction="20000"/>
          </a:bodyPr>
          <a:lstStyle/>
          <a:p>
            <a:r>
              <a:rPr lang="fr-FR" dirty="0"/>
              <a:t>React est fournit avec *une commande pour manager </a:t>
            </a:r>
          </a:p>
          <a:p>
            <a:pPr lvl="1"/>
            <a:r>
              <a:rPr lang="fr-FR" dirty="0"/>
              <a:t>la création d’objets diverses</a:t>
            </a:r>
          </a:p>
          <a:p>
            <a:pPr lvl="1"/>
            <a:r>
              <a:rPr lang="fr-FR" dirty="0"/>
              <a:t>Gérer les taches du projet </a:t>
            </a:r>
          </a:p>
          <a:p>
            <a:pPr lvl="1"/>
            <a:endParaRPr lang="fr-FR" dirty="0"/>
          </a:p>
          <a:p>
            <a:r>
              <a:rPr lang="fr-FR" dirty="0"/>
              <a:t>Elle permet :</a:t>
            </a:r>
          </a:p>
          <a:p>
            <a:pPr lvl="2"/>
            <a:r>
              <a:rPr lang="fr-FR" dirty="0"/>
              <a:t>La construction d’un app (</a:t>
            </a:r>
            <a:r>
              <a:rPr lang="fr-FR" dirty="0" err="1"/>
              <a:t>scafolding</a:t>
            </a:r>
            <a:r>
              <a:rPr lang="fr-FR" dirty="0"/>
              <a:t>) avec un modèle déjà défini.</a:t>
            </a:r>
          </a:p>
          <a:p>
            <a:pPr lvl="3"/>
            <a:r>
              <a:rPr lang="fr-FR" dirty="0"/>
              <a:t>Configuration de </a:t>
            </a:r>
            <a:r>
              <a:rPr lang="fr-FR" dirty="0" err="1"/>
              <a:t>webpack</a:t>
            </a:r>
            <a:endParaRPr lang="fr-FR" dirty="0"/>
          </a:p>
          <a:p>
            <a:pPr lvl="3"/>
            <a:r>
              <a:rPr lang="fr-FR" dirty="0"/>
              <a:t>Définition de la structure de fichier</a:t>
            </a:r>
          </a:p>
          <a:p>
            <a:pPr lvl="2"/>
            <a:r>
              <a:rPr lang="fr-FR" dirty="0"/>
              <a:t>La génération(</a:t>
            </a:r>
            <a:r>
              <a:rPr lang="fr-FR" dirty="0" err="1"/>
              <a:t>scafolding</a:t>
            </a:r>
            <a:r>
              <a:rPr lang="fr-FR" dirty="0"/>
              <a:t>) des :</a:t>
            </a:r>
          </a:p>
          <a:p>
            <a:pPr lvl="4"/>
            <a:r>
              <a:rPr lang="fr-FR" dirty="0"/>
              <a:t>Modules </a:t>
            </a:r>
          </a:p>
          <a:p>
            <a:pPr lvl="4"/>
            <a:r>
              <a:rPr lang="fr-FR" dirty="0"/>
              <a:t>Services</a:t>
            </a:r>
          </a:p>
          <a:p>
            <a:pPr lvl="4"/>
            <a:r>
              <a:rPr lang="fr-FR" dirty="0"/>
              <a:t>Composants</a:t>
            </a:r>
          </a:p>
          <a:p>
            <a:pPr lvl="4"/>
            <a:r>
              <a:rPr lang="fr-FR" dirty="0"/>
              <a:t>,…</a:t>
            </a:r>
          </a:p>
          <a:p>
            <a:pPr lvl="4"/>
            <a:endParaRPr lang="fr-FR" dirty="0"/>
          </a:p>
        </p:txBody>
      </p:sp>
      <p:sp>
        <p:nvSpPr>
          <p:cNvPr id="20" name="Espace réservé du contenu 19">
            <a:extLst>
              <a:ext uri="{FF2B5EF4-FFF2-40B4-BE49-F238E27FC236}">
                <a16:creationId xmlns:a16="http://schemas.microsoft.com/office/drawing/2014/main" xmlns="" id="{BDF06352-9429-41B5-8988-E858F737E516}"/>
              </a:ext>
            </a:extLst>
          </p:cNvPr>
          <p:cNvSpPr>
            <a:spLocks noGrp="1"/>
          </p:cNvSpPr>
          <p:nvPr>
            <p:ph sz="quarter" idx="14"/>
          </p:nvPr>
        </p:nvSpPr>
        <p:spPr/>
        <p:txBody>
          <a:bodyPr>
            <a:normAutofit/>
          </a:bodyPr>
          <a:lstStyle/>
          <a:p>
            <a:r>
              <a:rPr lang="fr-FR" sz="2800" b="1" dirty="0"/>
              <a:t>Adeptes d’angular </a:t>
            </a:r>
          </a:p>
          <a:p>
            <a:pPr lvl="1"/>
            <a:r>
              <a:rPr lang="fr-FR" sz="2200" b="1" dirty="0"/>
              <a:t>NON</a:t>
            </a:r>
          </a:p>
          <a:p>
            <a:endParaRPr lang="fr-FR" sz="2800" b="1" dirty="0"/>
          </a:p>
          <a:p>
            <a:r>
              <a:rPr lang="fr-FR" sz="2800" b="1" dirty="0"/>
              <a:t>React ne possède pas de fonction de génération</a:t>
            </a:r>
          </a:p>
          <a:p>
            <a:endParaRPr lang="fr-FR" dirty="0"/>
          </a:p>
          <a:p>
            <a:r>
              <a:rPr lang="fr-FR" dirty="0" err="1"/>
              <a:t>Generate</a:t>
            </a:r>
            <a:r>
              <a:rPr lang="fr-FR" dirty="0"/>
              <a:t> react cli le fait </a:t>
            </a:r>
            <a:r>
              <a:rPr lang="fr-FR" dirty="0">
                <a:solidFill>
                  <a:srgbClr val="00B050"/>
                </a:solidFill>
              </a:rPr>
              <a:t>(*;*)</a:t>
            </a:r>
            <a:endParaRPr lang="fr-FR" dirty="0"/>
          </a:p>
          <a:p>
            <a:endParaRPr lang="fr-FR" dirty="0">
              <a:hlinkClick r:id="rId3"/>
            </a:endParaRPr>
          </a:p>
          <a:p>
            <a:r>
              <a:rPr lang="fr-FR" dirty="0">
                <a:hlinkClick r:id="rId3"/>
              </a:rPr>
              <a:t>https://github.com/arminbro/generate-react-cli</a:t>
            </a:r>
            <a:endParaRPr lang="fr-FR" dirty="0"/>
          </a:p>
          <a:p>
            <a:endParaRPr lang="fr-FR" dirty="0"/>
          </a:p>
          <a:p>
            <a:endParaRPr lang="fr-FR" dirty="0"/>
          </a:p>
        </p:txBody>
      </p:sp>
      <p:sp>
        <p:nvSpPr>
          <p:cNvPr id="6" name="Étoile : 16 branches 5">
            <a:extLst>
              <a:ext uri="{FF2B5EF4-FFF2-40B4-BE49-F238E27FC236}">
                <a16:creationId xmlns:a16="http://schemas.microsoft.com/office/drawing/2014/main" xmlns="" id="{EEF73465-5176-4825-B745-65402E6F3D0D}"/>
              </a:ext>
            </a:extLst>
          </p:cNvPr>
          <p:cNvSpPr/>
          <p:nvPr/>
        </p:nvSpPr>
        <p:spPr>
          <a:xfrm>
            <a:off x="10860125" y="535760"/>
            <a:ext cx="1490869" cy="785819"/>
          </a:xfrm>
          <a:prstGeom prst="star1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800" dirty="0"/>
              <a:t>*(option fortement recommandé)</a:t>
            </a:r>
          </a:p>
        </p:txBody>
      </p:sp>
      <p:grpSp>
        <p:nvGrpSpPr>
          <p:cNvPr id="18" name="Groupe 17">
            <a:extLst>
              <a:ext uri="{FF2B5EF4-FFF2-40B4-BE49-F238E27FC236}">
                <a16:creationId xmlns:a16="http://schemas.microsoft.com/office/drawing/2014/main" xmlns="" id="{96F867D1-AA36-4360-8807-338D59218722}"/>
              </a:ext>
            </a:extLst>
          </p:cNvPr>
          <p:cNvGrpSpPr/>
          <p:nvPr/>
        </p:nvGrpSpPr>
        <p:grpSpPr>
          <a:xfrm>
            <a:off x="1282148" y="4860235"/>
            <a:ext cx="4293704" cy="1490869"/>
            <a:chOff x="1183904" y="4408371"/>
            <a:chExt cx="4235116" cy="1665170"/>
          </a:xfrm>
        </p:grpSpPr>
        <p:cxnSp>
          <p:nvCxnSpPr>
            <p:cNvPr id="8" name="Connecteur droit 7">
              <a:extLst>
                <a:ext uri="{FF2B5EF4-FFF2-40B4-BE49-F238E27FC236}">
                  <a16:creationId xmlns:a16="http://schemas.microsoft.com/office/drawing/2014/main" xmlns="" id="{6EE8A929-6ADC-4A05-8D95-79075E8C0031}"/>
                </a:ext>
              </a:extLst>
            </p:cNvPr>
            <p:cNvCxnSpPr>
              <a:cxnSpLocks/>
            </p:cNvCxnSpPr>
            <p:nvPr/>
          </p:nvCxnSpPr>
          <p:spPr>
            <a:xfrm>
              <a:off x="1183904" y="4408371"/>
              <a:ext cx="4235113" cy="1665170"/>
            </a:xfrm>
            <a:prstGeom prst="line">
              <a:avLst/>
            </a:prstGeom>
            <a:ln w="76200"/>
          </p:spPr>
          <p:style>
            <a:lnRef idx="1">
              <a:schemeClr val="accent2"/>
            </a:lnRef>
            <a:fillRef idx="0">
              <a:schemeClr val="accent2"/>
            </a:fillRef>
            <a:effectRef idx="0">
              <a:schemeClr val="accent2"/>
            </a:effectRef>
            <a:fontRef idx="minor">
              <a:schemeClr val="tx1"/>
            </a:fontRef>
          </p:style>
        </p:cxnSp>
        <p:cxnSp>
          <p:nvCxnSpPr>
            <p:cNvPr id="9" name="Connecteur droit 8">
              <a:extLst>
                <a:ext uri="{FF2B5EF4-FFF2-40B4-BE49-F238E27FC236}">
                  <a16:creationId xmlns:a16="http://schemas.microsoft.com/office/drawing/2014/main" xmlns="" id="{66792AB6-9E97-425D-8DC7-B500AF82847E}"/>
                </a:ext>
              </a:extLst>
            </p:cNvPr>
            <p:cNvCxnSpPr>
              <a:cxnSpLocks/>
            </p:cNvCxnSpPr>
            <p:nvPr/>
          </p:nvCxnSpPr>
          <p:spPr>
            <a:xfrm flipH="1">
              <a:off x="1183907" y="4408371"/>
              <a:ext cx="4235113" cy="1665170"/>
            </a:xfrm>
            <a:prstGeom prst="line">
              <a:avLst/>
            </a:prstGeom>
            <a:ln w="76200"/>
          </p:spPr>
          <p:style>
            <a:lnRef idx="1">
              <a:schemeClr val="accent2"/>
            </a:lnRef>
            <a:fillRef idx="0">
              <a:schemeClr val="accent2"/>
            </a:fillRef>
            <a:effectRef idx="0">
              <a:schemeClr val="accent2"/>
            </a:effectRef>
            <a:fontRef idx="minor">
              <a:schemeClr val="tx1"/>
            </a:fontRef>
          </p:style>
        </p:cxnSp>
        <p:sp>
          <p:nvSpPr>
            <p:cNvPr id="14" name="Rectangle 13">
              <a:extLst>
                <a:ext uri="{FF2B5EF4-FFF2-40B4-BE49-F238E27FC236}">
                  <a16:creationId xmlns:a16="http://schemas.microsoft.com/office/drawing/2014/main" xmlns="" id="{F7AEF110-28DB-496F-B487-5AB42899F1C2}"/>
                </a:ext>
              </a:extLst>
            </p:cNvPr>
            <p:cNvSpPr/>
            <p:nvPr/>
          </p:nvSpPr>
          <p:spPr>
            <a:xfrm>
              <a:off x="1183904" y="4408371"/>
              <a:ext cx="4235116" cy="1665170"/>
            </a:xfrm>
            <a:prstGeom prst="rect">
              <a:avLst/>
            </a:prstGeom>
            <a:noFill/>
            <a:ln w="76200">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63054619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5CFE0F49-45E2-4406-8F13-A6686C0C1AEE}"/>
              </a:ext>
            </a:extLst>
          </p:cNvPr>
          <p:cNvSpPr>
            <a:spLocks noGrp="1"/>
          </p:cNvSpPr>
          <p:nvPr>
            <p:ph type="title"/>
          </p:nvPr>
        </p:nvSpPr>
        <p:spPr/>
        <p:txBody>
          <a:bodyPr/>
          <a:lstStyle/>
          <a:p>
            <a:r>
              <a:rPr lang="fr-FR" dirty="0" err="1"/>
              <a:t>Ecosysteme</a:t>
            </a:r>
            <a:endParaRPr lang="fr-FR" dirty="0"/>
          </a:p>
        </p:txBody>
      </p:sp>
      <p:sp>
        <p:nvSpPr>
          <p:cNvPr id="3" name="Espace réservé du texte 2">
            <a:extLst>
              <a:ext uri="{FF2B5EF4-FFF2-40B4-BE49-F238E27FC236}">
                <a16:creationId xmlns:a16="http://schemas.microsoft.com/office/drawing/2014/main" xmlns="" id="{C859436D-F654-4410-BCC1-E7079FBD3CB7}"/>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383236546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2E220C87-0767-40EE-A94C-8FC849B7ADCC}"/>
              </a:ext>
            </a:extLst>
          </p:cNvPr>
          <p:cNvSpPr>
            <a:spLocks noGrp="1"/>
          </p:cNvSpPr>
          <p:nvPr>
            <p:ph type="title"/>
          </p:nvPr>
        </p:nvSpPr>
        <p:spPr/>
        <p:txBody>
          <a:bodyPr/>
          <a:lstStyle/>
          <a:p>
            <a:r>
              <a:rPr lang="fr-FR" dirty="0"/>
              <a:t>React-</a:t>
            </a:r>
            <a:r>
              <a:rPr lang="fr-FR" dirty="0" err="1"/>
              <a:t>bootstrap</a:t>
            </a:r>
            <a:endParaRPr lang="fr-FR" dirty="0"/>
          </a:p>
        </p:txBody>
      </p:sp>
      <p:sp>
        <p:nvSpPr>
          <p:cNvPr id="5" name="Espace réservé du contenu 4">
            <a:extLst>
              <a:ext uri="{FF2B5EF4-FFF2-40B4-BE49-F238E27FC236}">
                <a16:creationId xmlns:a16="http://schemas.microsoft.com/office/drawing/2014/main" xmlns="" id="{AFCD0FDD-8993-4770-B82E-CA714217C0F4}"/>
              </a:ext>
            </a:extLst>
          </p:cNvPr>
          <p:cNvSpPr>
            <a:spLocks noGrp="1"/>
          </p:cNvSpPr>
          <p:nvPr>
            <p:ph idx="1"/>
          </p:nvPr>
        </p:nvSpPr>
        <p:spPr/>
        <p:txBody>
          <a:bodyPr/>
          <a:lstStyle/>
          <a:p>
            <a:r>
              <a:rPr lang="fr-FR" dirty="0"/>
              <a:t>Permet une implémentation facile de </a:t>
            </a:r>
            <a:r>
              <a:rPr lang="fr-FR" dirty="0" err="1"/>
              <a:t>bootstrap</a:t>
            </a:r>
            <a:r>
              <a:rPr lang="fr-FR" dirty="0"/>
              <a:t> </a:t>
            </a:r>
          </a:p>
          <a:p>
            <a:pPr lvl="1"/>
            <a:r>
              <a:rPr lang="fr-FR" dirty="0"/>
              <a:t>Fonctionne sur les version </a:t>
            </a:r>
          </a:p>
          <a:p>
            <a:pPr lvl="2"/>
            <a:r>
              <a:rPr lang="fr-FR" dirty="0"/>
              <a:t>4 (par default)</a:t>
            </a:r>
          </a:p>
          <a:p>
            <a:pPr lvl="2"/>
            <a:r>
              <a:rPr lang="fr-FR" dirty="0"/>
              <a:t>3.4, ….</a:t>
            </a:r>
          </a:p>
          <a:p>
            <a:r>
              <a:rPr lang="fr-FR" dirty="0"/>
              <a:t>Permet d’avoir des objets de </a:t>
            </a:r>
            <a:r>
              <a:rPr lang="fr-FR" dirty="0" err="1"/>
              <a:t>bootstrap</a:t>
            </a:r>
            <a:r>
              <a:rPr lang="fr-FR" dirty="0"/>
              <a:t> sous forme de composants </a:t>
            </a:r>
          </a:p>
          <a:p>
            <a:endParaRPr lang="fr-FR" dirty="0"/>
          </a:p>
          <a:p>
            <a:r>
              <a:rPr lang="fr-FR" dirty="0"/>
              <a:t>Les </a:t>
            </a:r>
            <a:r>
              <a:rPr lang="fr-FR" dirty="0" err="1"/>
              <a:t>glyphicons</a:t>
            </a:r>
            <a:r>
              <a:rPr lang="fr-FR" dirty="0"/>
              <a:t> pour </a:t>
            </a:r>
            <a:r>
              <a:rPr lang="fr-FR" dirty="0" err="1"/>
              <a:t>bootstrap</a:t>
            </a:r>
            <a:r>
              <a:rPr lang="fr-FR" dirty="0"/>
              <a:t> 3**attention</a:t>
            </a:r>
          </a:p>
          <a:p>
            <a:r>
              <a:rPr lang="fr-FR" dirty="0"/>
              <a:t>Font </a:t>
            </a:r>
            <a:r>
              <a:rPr lang="fr-FR" dirty="0" err="1"/>
              <a:t>awesome</a:t>
            </a:r>
            <a:r>
              <a:rPr lang="fr-FR" dirty="0"/>
              <a:t> pour </a:t>
            </a:r>
            <a:r>
              <a:rPr lang="fr-FR" dirty="0" err="1"/>
              <a:t>boostrap</a:t>
            </a:r>
            <a:r>
              <a:rPr lang="fr-FR" dirty="0"/>
              <a:t> 4 </a:t>
            </a:r>
            <a:r>
              <a:rPr lang="fr-FR" dirty="0">
                <a:hlinkClick r:id="rId3"/>
              </a:rPr>
              <a:t>https://github.com/FortAwesome/react-fontawesome</a:t>
            </a:r>
            <a:endParaRPr lang="fr-FR" dirty="0"/>
          </a:p>
        </p:txBody>
      </p:sp>
    </p:spTree>
    <p:extLst>
      <p:ext uri="{BB962C8B-B14F-4D97-AF65-F5344CB8AC3E}">
        <p14:creationId xmlns:p14="http://schemas.microsoft.com/office/powerpoint/2010/main" val="323621776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2FE88726-C2B3-4923-B3F2-28FA3C666678}"/>
              </a:ext>
            </a:extLst>
          </p:cNvPr>
          <p:cNvSpPr>
            <a:spLocks noGrp="1"/>
          </p:cNvSpPr>
          <p:nvPr>
            <p:ph type="title"/>
          </p:nvPr>
        </p:nvSpPr>
        <p:spPr/>
        <p:txBody>
          <a:bodyPr/>
          <a:lstStyle/>
          <a:p>
            <a:r>
              <a:rPr lang="fr-FR" dirty="0"/>
              <a:t>React-map-</a:t>
            </a:r>
            <a:r>
              <a:rPr lang="fr-FR" dirty="0" err="1"/>
              <a:t>gl</a:t>
            </a:r>
            <a:endParaRPr lang="fr-FR" dirty="0"/>
          </a:p>
        </p:txBody>
      </p:sp>
      <p:sp>
        <p:nvSpPr>
          <p:cNvPr id="3" name="Espace réservé du contenu 2">
            <a:extLst>
              <a:ext uri="{FF2B5EF4-FFF2-40B4-BE49-F238E27FC236}">
                <a16:creationId xmlns:a16="http://schemas.microsoft.com/office/drawing/2014/main" xmlns="" id="{01EF906D-5533-43D9-BCDE-755CFB336FB9}"/>
              </a:ext>
            </a:extLst>
          </p:cNvPr>
          <p:cNvSpPr>
            <a:spLocks noGrp="1"/>
          </p:cNvSpPr>
          <p:nvPr>
            <p:ph idx="1"/>
          </p:nvPr>
        </p:nvSpPr>
        <p:spPr/>
        <p:txBody>
          <a:bodyPr/>
          <a:lstStyle/>
          <a:p>
            <a:r>
              <a:rPr lang="fr-FR" dirty="0"/>
              <a:t>Gestion de map</a:t>
            </a:r>
          </a:p>
          <a:p>
            <a:endParaRPr lang="fr-FR" dirty="0"/>
          </a:p>
          <a:p>
            <a:r>
              <a:rPr lang="fr-FR" dirty="0" err="1"/>
              <a:t>Implem</a:t>
            </a:r>
            <a:r>
              <a:rPr lang="fr-FR" dirty="0"/>
              <a:t>. de </a:t>
            </a:r>
            <a:r>
              <a:rPr lang="fr-FR" dirty="0" err="1"/>
              <a:t>mapbox-gl</a:t>
            </a:r>
            <a:r>
              <a:rPr lang="fr-FR" dirty="0"/>
              <a:t> pour angular</a:t>
            </a:r>
          </a:p>
          <a:p>
            <a:endParaRPr lang="fr-FR" dirty="0"/>
          </a:p>
          <a:p>
            <a:r>
              <a:rPr lang="fr-FR" dirty="0"/>
              <a:t>Concurrent de google </a:t>
            </a:r>
            <a:r>
              <a:rPr lang="fr-FR" dirty="0" err="1"/>
              <a:t>maps</a:t>
            </a:r>
            <a:r>
              <a:rPr lang="fr-FR" dirty="0"/>
              <a:t> api</a:t>
            </a:r>
          </a:p>
          <a:p>
            <a:endParaRPr lang="fr-FR" dirty="0"/>
          </a:p>
          <a:p>
            <a:r>
              <a:rPr lang="fr-FR" dirty="0">
                <a:hlinkClick r:id="rId3"/>
              </a:rPr>
              <a:t>http://visgl.github.io/react-map-gl/</a:t>
            </a:r>
            <a:endParaRPr lang="fr-FR" dirty="0"/>
          </a:p>
        </p:txBody>
      </p:sp>
    </p:spTree>
    <p:extLst>
      <p:ext uri="{BB962C8B-B14F-4D97-AF65-F5344CB8AC3E}">
        <p14:creationId xmlns:p14="http://schemas.microsoft.com/office/powerpoint/2010/main" val="269083940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EC6AA40A-A135-4686-A5DB-20B2315EE362}"/>
              </a:ext>
            </a:extLst>
          </p:cNvPr>
          <p:cNvSpPr>
            <a:spLocks noGrp="1"/>
          </p:cNvSpPr>
          <p:nvPr>
            <p:ph type="title"/>
          </p:nvPr>
        </p:nvSpPr>
        <p:spPr/>
        <p:txBody>
          <a:bodyPr/>
          <a:lstStyle/>
          <a:p>
            <a:r>
              <a:rPr lang="fr-FR" dirty="0"/>
              <a:t>react-modal</a:t>
            </a:r>
          </a:p>
        </p:txBody>
      </p:sp>
      <p:sp>
        <p:nvSpPr>
          <p:cNvPr id="5" name="Espace réservé du contenu 4">
            <a:extLst>
              <a:ext uri="{FF2B5EF4-FFF2-40B4-BE49-F238E27FC236}">
                <a16:creationId xmlns:a16="http://schemas.microsoft.com/office/drawing/2014/main" xmlns="" id="{1EB42588-697D-4E7E-846E-24EEF0971D27}"/>
              </a:ext>
            </a:extLst>
          </p:cNvPr>
          <p:cNvSpPr>
            <a:spLocks noGrp="1"/>
          </p:cNvSpPr>
          <p:nvPr>
            <p:ph idx="1"/>
          </p:nvPr>
        </p:nvSpPr>
        <p:spPr/>
        <p:txBody>
          <a:bodyPr>
            <a:normAutofit/>
          </a:bodyPr>
          <a:lstStyle/>
          <a:p>
            <a:r>
              <a:rPr lang="fr-FR" dirty="0"/>
              <a:t>Fenêtre modale simple</a:t>
            </a:r>
          </a:p>
          <a:p>
            <a:r>
              <a:rPr lang="fr-FR" dirty="0"/>
              <a:t>Commande </a:t>
            </a:r>
          </a:p>
          <a:p>
            <a:pPr lvl="2"/>
            <a:r>
              <a:rPr lang="fr-FR" dirty="0"/>
              <a:t>npm </a:t>
            </a:r>
            <a:r>
              <a:rPr lang="fr-FR" dirty="0" err="1"/>
              <a:t>install</a:t>
            </a:r>
            <a:r>
              <a:rPr lang="fr-FR" dirty="0"/>
              <a:t> react-modal --save</a:t>
            </a:r>
          </a:p>
          <a:p>
            <a:r>
              <a:rPr lang="fr-FR" dirty="0">
                <a:hlinkClick r:id="rId3"/>
              </a:rPr>
              <a:t>https://www.npmjs.com/package/react-modal</a:t>
            </a:r>
            <a:endParaRPr lang="fr-FR" dirty="0"/>
          </a:p>
          <a:p>
            <a:endParaRPr lang="fr-FR" dirty="0"/>
          </a:p>
          <a:p>
            <a:pPr marL="0" indent="0">
              <a:buNone/>
            </a:pPr>
            <a:r>
              <a:rPr lang="fr-FR" dirty="0">
                <a:solidFill>
                  <a:srgbClr val="800000"/>
                </a:solidFill>
                <a:latin typeface="Consolas" panose="020B0609020204030204" pitchFamily="49" charset="0"/>
              </a:rPr>
              <a:t>&lt;Modal</a:t>
            </a:r>
            <a:r>
              <a:rPr lang="fr-FR" dirty="0">
                <a:solidFill>
                  <a:srgbClr val="000000"/>
                </a:solidFill>
                <a:latin typeface="Consolas" panose="020B0609020204030204" pitchFamily="49" charset="0"/>
              </a:rPr>
              <a:t> </a:t>
            </a:r>
            <a:r>
              <a:rPr lang="fr-FR" dirty="0" err="1">
                <a:solidFill>
                  <a:srgbClr val="FF0000"/>
                </a:solidFill>
                <a:latin typeface="Consolas" panose="020B0609020204030204" pitchFamily="49" charset="0"/>
              </a:rPr>
              <a:t>contentLabel</a:t>
            </a:r>
            <a:r>
              <a:rPr lang="fr-FR" dirty="0">
                <a:solidFill>
                  <a:srgbClr val="000000"/>
                </a:solidFill>
                <a:latin typeface="Consolas" panose="020B0609020204030204" pitchFamily="49" charset="0"/>
              </a:rPr>
              <a:t>=</a:t>
            </a:r>
            <a:r>
              <a:rPr lang="fr-FR" dirty="0">
                <a:solidFill>
                  <a:srgbClr val="A31515"/>
                </a:solidFill>
                <a:latin typeface="Consolas" panose="020B0609020204030204" pitchFamily="49" charset="0"/>
              </a:rPr>
              <a:t>"Example Modal"</a:t>
            </a:r>
            <a:r>
              <a:rPr lang="fr-FR" dirty="0">
                <a:solidFill>
                  <a:srgbClr val="800000"/>
                </a:solidFill>
                <a:latin typeface="Consolas" panose="020B0609020204030204" pitchFamily="49" charset="0"/>
              </a:rPr>
              <a:t>&gt;</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800000"/>
                </a:solidFill>
                <a:latin typeface="Consolas" panose="020B0609020204030204" pitchFamily="49" charset="0"/>
              </a:rPr>
              <a:t>&lt;h1&gt;</a:t>
            </a:r>
            <a:r>
              <a:rPr lang="fr-FR" dirty="0">
                <a:solidFill>
                  <a:srgbClr val="000000"/>
                </a:solidFill>
                <a:latin typeface="Consolas" panose="020B0609020204030204" pitchFamily="49" charset="0"/>
              </a:rPr>
              <a:t>Mon modal</a:t>
            </a:r>
            <a:r>
              <a:rPr lang="fr-FR" dirty="0">
                <a:solidFill>
                  <a:srgbClr val="800000"/>
                </a:solidFill>
                <a:latin typeface="Consolas" panose="020B0609020204030204" pitchFamily="49" charset="0"/>
              </a:rPr>
              <a:t>&lt;/h1&gt;</a:t>
            </a:r>
            <a:endParaRPr lang="fr-FR" dirty="0">
              <a:solidFill>
                <a:srgbClr val="000000"/>
              </a:solidFill>
              <a:latin typeface="Consolas" panose="020B0609020204030204" pitchFamily="49" charset="0"/>
            </a:endParaRPr>
          </a:p>
          <a:p>
            <a:pPr marL="0" indent="0">
              <a:buNone/>
            </a:pPr>
            <a:r>
              <a:rPr lang="fr-FR" dirty="0">
                <a:solidFill>
                  <a:srgbClr val="800000"/>
                </a:solidFill>
                <a:latin typeface="Consolas" panose="020B0609020204030204" pitchFamily="49" charset="0"/>
              </a:rPr>
              <a:t>&lt;/Modal&gt;</a:t>
            </a:r>
            <a:endParaRPr lang="fr-FR" dirty="0">
              <a:solidFill>
                <a:srgbClr val="000000"/>
              </a:solidFill>
              <a:latin typeface="Consolas" panose="020B0609020204030204" pitchFamily="49" charset="0"/>
            </a:endParaRPr>
          </a:p>
          <a:p>
            <a:endParaRPr lang="fr-FR" dirty="0"/>
          </a:p>
        </p:txBody>
      </p:sp>
    </p:spTree>
    <p:extLst>
      <p:ext uri="{BB962C8B-B14F-4D97-AF65-F5344CB8AC3E}">
        <p14:creationId xmlns:p14="http://schemas.microsoft.com/office/powerpoint/2010/main" val="295554249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32E5D5BD-D352-4999-9594-DD8CAF4FF513}"/>
              </a:ext>
            </a:extLst>
          </p:cNvPr>
          <p:cNvSpPr>
            <a:spLocks noGrp="1"/>
          </p:cNvSpPr>
          <p:nvPr>
            <p:ph type="title"/>
          </p:nvPr>
        </p:nvSpPr>
        <p:spPr/>
        <p:txBody>
          <a:bodyPr/>
          <a:lstStyle/>
          <a:p>
            <a:r>
              <a:rPr lang="fr-FR" dirty="0" err="1"/>
              <a:t>Redux</a:t>
            </a:r>
            <a:endParaRPr lang="fr-FR" dirty="0"/>
          </a:p>
        </p:txBody>
      </p:sp>
      <p:sp>
        <p:nvSpPr>
          <p:cNvPr id="3" name="Espace réservé du contenu 2">
            <a:extLst>
              <a:ext uri="{FF2B5EF4-FFF2-40B4-BE49-F238E27FC236}">
                <a16:creationId xmlns:a16="http://schemas.microsoft.com/office/drawing/2014/main" xmlns="" id="{7237B05B-05A6-4CB5-9C0C-31E49C45CCB0}"/>
              </a:ext>
            </a:extLst>
          </p:cNvPr>
          <p:cNvSpPr>
            <a:spLocks noGrp="1"/>
          </p:cNvSpPr>
          <p:nvPr>
            <p:ph idx="1"/>
          </p:nvPr>
        </p:nvSpPr>
        <p:spPr/>
        <p:txBody>
          <a:bodyPr>
            <a:normAutofit fontScale="85000" lnSpcReduction="20000"/>
          </a:bodyPr>
          <a:lstStyle/>
          <a:p>
            <a:endParaRPr lang="fr-FR" dirty="0"/>
          </a:p>
          <a:p>
            <a:r>
              <a:rPr lang="fr-FR" dirty="0" err="1"/>
              <a:t>Redux</a:t>
            </a:r>
            <a:r>
              <a:rPr lang="fr-FR" dirty="0"/>
              <a:t> manage un store pour stocker un état pour une app ou un groupe de composants</a:t>
            </a:r>
          </a:p>
          <a:p>
            <a:pPr lvl="2"/>
            <a:r>
              <a:rPr lang="fr-FR" dirty="0"/>
              <a:t>Il nécessite une fonction qui dispatch et exécute les taches possible sur le store</a:t>
            </a:r>
          </a:p>
          <a:p>
            <a:pPr lvl="3"/>
            <a:r>
              <a:rPr lang="fr-FR" dirty="0"/>
              <a:t>Prendre produit, retour produit , payer produit, …</a:t>
            </a:r>
          </a:p>
          <a:p>
            <a:pPr lvl="3"/>
            <a:r>
              <a:rPr lang="fr-FR" dirty="0"/>
              <a:t>L’ensemble agit sur l’état du magasin</a:t>
            </a:r>
          </a:p>
          <a:p>
            <a:pPr lvl="2"/>
            <a:endParaRPr lang="fr-FR" dirty="0"/>
          </a:p>
          <a:p>
            <a:pPr lvl="2"/>
            <a:r>
              <a:rPr lang="fr-FR" dirty="0"/>
              <a:t>Les taches sont affectées a un </a:t>
            </a:r>
            <a:r>
              <a:rPr lang="fr-FR" dirty="0" err="1"/>
              <a:t>reducer</a:t>
            </a:r>
            <a:endParaRPr lang="fr-FR" dirty="0"/>
          </a:p>
          <a:p>
            <a:pPr lvl="3"/>
            <a:r>
              <a:rPr lang="fr-FR" dirty="0"/>
              <a:t>Son rôle est de </a:t>
            </a:r>
          </a:p>
          <a:p>
            <a:pPr lvl="4"/>
            <a:r>
              <a:rPr lang="fr-FR" dirty="0"/>
              <a:t>modifier l’état en </a:t>
            </a:r>
            <a:r>
              <a:rPr lang="fr-FR" sz="2800" b="1" u="sng" dirty="0"/>
              <a:t>un nouvel état </a:t>
            </a:r>
            <a:r>
              <a:rPr lang="fr-FR" dirty="0"/>
              <a:t>issue du </a:t>
            </a:r>
          </a:p>
          <a:p>
            <a:pPr marL="1828800" lvl="4" indent="0">
              <a:buNone/>
            </a:pPr>
            <a:r>
              <a:rPr lang="fr-FR" dirty="0"/>
              <a:t>précédant</a:t>
            </a:r>
          </a:p>
          <a:p>
            <a:pPr lvl="4"/>
            <a:r>
              <a:rPr lang="fr-FR" dirty="0"/>
              <a:t>le </a:t>
            </a:r>
            <a:r>
              <a:rPr lang="fr-FR" b="1" dirty="0"/>
              <a:t>rendre l’état </a:t>
            </a:r>
            <a:r>
              <a:rPr lang="fr-FR" dirty="0"/>
              <a:t>ou une valeur de l’état</a:t>
            </a:r>
          </a:p>
          <a:p>
            <a:pPr lvl="3"/>
            <a:r>
              <a:rPr lang="fr-FR" dirty="0"/>
              <a:t>Il </a:t>
            </a:r>
            <a:r>
              <a:rPr lang="fr-FR" b="1" dirty="0"/>
              <a:t>agit </a:t>
            </a:r>
            <a:r>
              <a:rPr lang="fr-FR" dirty="0"/>
              <a:t>en fonction d’</a:t>
            </a:r>
            <a:r>
              <a:rPr lang="fr-FR" b="1" dirty="0"/>
              <a:t>actions</a:t>
            </a:r>
            <a:r>
              <a:rPr lang="fr-FR" dirty="0"/>
              <a:t> qui lui sont soumis</a:t>
            </a:r>
          </a:p>
          <a:p>
            <a:endParaRPr lang="fr-FR" dirty="0"/>
          </a:p>
          <a:p>
            <a:r>
              <a:rPr lang="fr-FR" dirty="0"/>
              <a:t>React-</a:t>
            </a:r>
            <a:r>
              <a:rPr lang="fr-FR" dirty="0" err="1"/>
              <a:t>redux</a:t>
            </a:r>
            <a:r>
              <a:rPr lang="fr-FR" dirty="0"/>
              <a:t> est une intégration plus </a:t>
            </a:r>
          </a:p>
          <a:p>
            <a:pPr marL="0" indent="0">
              <a:buNone/>
            </a:pPr>
            <a:r>
              <a:rPr lang="fr-FR" dirty="0"/>
              <a:t>simplifier des stores dans react</a:t>
            </a:r>
          </a:p>
          <a:p>
            <a:pPr lvl="2"/>
            <a:endParaRPr lang="fr-FR" dirty="0"/>
          </a:p>
        </p:txBody>
      </p:sp>
      <p:pic>
        <p:nvPicPr>
          <p:cNvPr id="5" name="Image 4">
            <a:extLst>
              <a:ext uri="{FF2B5EF4-FFF2-40B4-BE49-F238E27FC236}">
                <a16:creationId xmlns:a16="http://schemas.microsoft.com/office/drawing/2014/main" xmlns="" id="{8BC1CCD4-516D-4B54-B208-29BFA6577BA0}"/>
              </a:ext>
            </a:extLst>
          </p:cNvPr>
          <p:cNvPicPr>
            <a:picLocks noChangeAspect="1"/>
          </p:cNvPicPr>
          <p:nvPr/>
        </p:nvPicPr>
        <p:blipFill>
          <a:blip r:embed="rId3"/>
          <a:stretch>
            <a:fillRect/>
          </a:stretch>
        </p:blipFill>
        <p:spPr>
          <a:xfrm>
            <a:off x="7388633" y="3663002"/>
            <a:ext cx="4422407" cy="2764004"/>
          </a:xfrm>
          <a:prstGeom prst="rect">
            <a:avLst/>
          </a:prstGeom>
        </p:spPr>
      </p:pic>
    </p:spTree>
    <p:extLst>
      <p:ext uri="{BB962C8B-B14F-4D97-AF65-F5344CB8AC3E}">
        <p14:creationId xmlns:p14="http://schemas.microsoft.com/office/powerpoint/2010/main" val="415610492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CD1332F5-EC1B-4233-BC20-B7DFD549B5E9}"/>
              </a:ext>
            </a:extLst>
          </p:cNvPr>
          <p:cNvSpPr>
            <a:spLocks noGrp="1"/>
          </p:cNvSpPr>
          <p:nvPr>
            <p:ph type="title"/>
          </p:nvPr>
        </p:nvSpPr>
        <p:spPr/>
        <p:txBody>
          <a:bodyPr/>
          <a:lstStyle/>
          <a:p>
            <a:r>
              <a:rPr lang="fr-FR" dirty="0" err="1"/>
              <a:t>redux</a:t>
            </a:r>
            <a:endParaRPr lang="fr-FR" dirty="0"/>
          </a:p>
        </p:txBody>
      </p:sp>
      <p:sp>
        <p:nvSpPr>
          <p:cNvPr id="3" name="Espace réservé du contenu 2">
            <a:extLst>
              <a:ext uri="{FF2B5EF4-FFF2-40B4-BE49-F238E27FC236}">
                <a16:creationId xmlns:a16="http://schemas.microsoft.com/office/drawing/2014/main" xmlns="" id="{1F14CBE8-74B5-4BF6-9080-35AAAAC5D98F}"/>
              </a:ext>
            </a:extLst>
          </p:cNvPr>
          <p:cNvSpPr>
            <a:spLocks noGrp="1"/>
          </p:cNvSpPr>
          <p:nvPr>
            <p:ph idx="1"/>
          </p:nvPr>
        </p:nvSpPr>
        <p:spPr/>
        <p:txBody>
          <a:bodyPr>
            <a:normAutofit fontScale="62500" lnSpcReduction="20000"/>
          </a:bodyPr>
          <a:lstStyle/>
          <a:p>
            <a:r>
              <a:rPr lang="fr-FR" dirty="0"/>
              <a:t>Pour gérer une store</a:t>
            </a:r>
          </a:p>
          <a:p>
            <a:pPr lvl="1"/>
            <a:r>
              <a:rPr lang="fr-FR" dirty="0"/>
              <a:t>Un </a:t>
            </a:r>
            <a:r>
              <a:rPr lang="fr-FR" dirty="0" err="1"/>
              <a:t>reducer</a:t>
            </a:r>
            <a:r>
              <a:rPr lang="fr-FR" dirty="0"/>
              <a:t> </a:t>
            </a:r>
          </a:p>
          <a:p>
            <a:pPr lvl="2"/>
            <a:r>
              <a:rPr lang="fr-FR" dirty="0"/>
              <a:t>Reçoit :</a:t>
            </a:r>
          </a:p>
          <a:p>
            <a:pPr lvl="3"/>
            <a:r>
              <a:rPr lang="fr-FR" dirty="0"/>
              <a:t>des actions</a:t>
            </a:r>
          </a:p>
          <a:p>
            <a:pPr lvl="3"/>
            <a:r>
              <a:rPr lang="fr-FR" dirty="0"/>
              <a:t>L’ancien state</a:t>
            </a:r>
          </a:p>
          <a:p>
            <a:pPr marL="1371600" lvl="3" indent="0">
              <a:buNone/>
            </a:pPr>
            <a:r>
              <a:rPr lang="fr-FR" dirty="0"/>
              <a:t>	avec un state initial (valeur par </a:t>
            </a:r>
            <a:r>
              <a:rPr lang="fr-FR" dirty="0" err="1"/>
              <a:t>def</a:t>
            </a:r>
            <a:r>
              <a:rPr lang="fr-FR" dirty="0"/>
              <a:t>.)</a:t>
            </a:r>
          </a:p>
          <a:p>
            <a:pPr lvl="3"/>
            <a:r>
              <a:rPr lang="fr-FR" dirty="0"/>
              <a:t>*la nouvelle valeur à manager dans le state</a:t>
            </a:r>
          </a:p>
          <a:p>
            <a:pPr lvl="2"/>
            <a:endParaRPr lang="fr-FR" dirty="0"/>
          </a:p>
          <a:p>
            <a:pPr lvl="2"/>
            <a:r>
              <a:rPr lang="fr-FR" dirty="0"/>
              <a:t>Retourne un nouvel état assemblé issue de l’ancien</a:t>
            </a:r>
          </a:p>
          <a:p>
            <a:pPr lvl="2"/>
            <a:endParaRPr lang="fr-FR" dirty="0"/>
          </a:p>
          <a:p>
            <a:pPr lvl="1"/>
            <a:r>
              <a:rPr lang="fr-FR" dirty="0"/>
              <a:t>Un store </a:t>
            </a:r>
          </a:p>
          <a:p>
            <a:pPr lvl="2"/>
            <a:r>
              <a:rPr lang="fr-FR" dirty="0"/>
              <a:t>Le store sera l’interface des composants avec le </a:t>
            </a:r>
            <a:r>
              <a:rPr lang="fr-FR" dirty="0" err="1"/>
              <a:t>reducer</a:t>
            </a:r>
            <a:endParaRPr lang="fr-FR" dirty="0"/>
          </a:p>
          <a:p>
            <a:pPr lvl="3"/>
            <a:r>
              <a:rPr lang="fr-FR" dirty="0"/>
              <a:t>Il permet d’abonner des fonction aux changements du state du magasin</a:t>
            </a:r>
          </a:p>
          <a:p>
            <a:pPr lvl="3"/>
            <a:r>
              <a:rPr lang="fr-FR" dirty="0"/>
              <a:t>Il </a:t>
            </a:r>
            <a:r>
              <a:rPr lang="fr-FR" b="1" i="1" dirty="0"/>
              <a:t>dispatch</a:t>
            </a:r>
            <a:r>
              <a:rPr lang="fr-FR" dirty="0"/>
              <a:t> les appels au </a:t>
            </a:r>
            <a:r>
              <a:rPr lang="fr-FR" dirty="0" err="1"/>
              <a:t>reducer</a:t>
            </a:r>
            <a:r>
              <a:rPr lang="fr-FR" dirty="0"/>
              <a:t> avec le renvoie de l’ancien state qu’il manage</a:t>
            </a:r>
          </a:p>
          <a:p>
            <a:pPr lvl="4"/>
            <a:r>
              <a:rPr lang="fr-FR" dirty="0"/>
              <a:t>Seul l’action sera a fournir</a:t>
            </a:r>
          </a:p>
          <a:p>
            <a:pPr lvl="4"/>
            <a:endParaRPr lang="fr-FR" dirty="0"/>
          </a:p>
          <a:p>
            <a:pPr lvl="2"/>
            <a:r>
              <a:rPr lang="fr-FR" dirty="0"/>
              <a:t>Création du store &amp; affectation du </a:t>
            </a:r>
            <a:r>
              <a:rPr lang="fr-FR" dirty="0" err="1"/>
              <a:t>reducer</a:t>
            </a:r>
            <a:endParaRPr lang="fr-FR" dirty="0"/>
          </a:p>
          <a:p>
            <a:pPr lvl="2"/>
            <a:endParaRPr lang="fr-FR" dirty="0"/>
          </a:p>
          <a:p>
            <a:pPr lvl="2"/>
            <a:r>
              <a:rPr lang="fr-FR" dirty="0"/>
              <a:t>Abonnement</a:t>
            </a:r>
          </a:p>
          <a:p>
            <a:pPr lvl="2"/>
            <a:r>
              <a:rPr lang="fr-FR" dirty="0"/>
              <a:t>Usage du store </a:t>
            </a:r>
          </a:p>
        </p:txBody>
      </p:sp>
      <p:sp>
        <p:nvSpPr>
          <p:cNvPr id="4" name="Espace réservé du contenu 3">
            <a:extLst>
              <a:ext uri="{FF2B5EF4-FFF2-40B4-BE49-F238E27FC236}">
                <a16:creationId xmlns:a16="http://schemas.microsoft.com/office/drawing/2014/main" xmlns="" id="{2152E0E1-26F7-4AEE-B821-734A87549C24}"/>
              </a:ext>
            </a:extLst>
          </p:cNvPr>
          <p:cNvSpPr>
            <a:spLocks noGrp="1"/>
          </p:cNvSpPr>
          <p:nvPr>
            <p:ph sz="quarter" idx="14"/>
          </p:nvPr>
        </p:nvSpPr>
        <p:spPr>
          <a:xfrm rot="160723">
            <a:off x="7146303" y="1294087"/>
            <a:ext cx="4580389" cy="3219122"/>
          </a:xfrm>
        </p:spPr>
        <p:txBody>
          <a:bodyPr/>
          <a:lstStyle/>
          <a:p>
            <a:r>
              <a:rPr lang="fr-FR" dirty="0"/>
              <a:t>Exemple</a:t>
            </a:r>
          </a:p>
          <a:p>
            <a:endParaRPr lang="fr-FR" dirty="0"/>
          </a:p>
        </p:txBody>
      </p:sp>
      <p:sp>
        <p:nvSpPr>
          <p:cNvPr id="5" name="Rectangle 4">
            <a:extLst>
              <a:ext uri="{FF2B5EF4-FFF2-40B4-BE49-F238E27FC236}">
                <a16:creationId xmlns:a16="http://schemas.microsoft.com/office/drawing/2014/main" xmlns="" id="{D75A9F7C-7F19-4FF2-A76E-1B1D15F57D03}"/>
              </a:ext>
            </a:extLst>
          </p:cNvPr>
          <p:cNvSpPr/>
          <p:nvPr/>
        </p:nvSpPr>
        <p:spPr>
          <a:xfrm>
            <a:off x="7144512" y="1490472"/>
            <a:ext cx="4568952" cy="4893647"/>
          </a:xfrm>
          <a:prstGeom prst="rect">
            <a:avLst/>
          </a:prstGeom>
        </p:spPr>
        <p:txBody>
          <a:bodyPr wrap="square">
            <a:spAutoFit/>
          </a:bodyPr>
          <a:lstStyle/>
          <a:p>
            <a:r>
              <a:rPr lang="en-US" sz="1600" dirty="0">
                <a:solidFill>
                  <a:srgbClr val="0000FF"/>
                </a:solidFill>
                <a:latin typeface="Consolas" panose="020B0609020204030204" pitchFamily="49" charset="0"/>
              </a:rPr>
              <a:t>function</a:t>
            </a:r>
            <a:r>
              <a:rPr lang="en-US" sz="1600" dirty="0">
                <a:solidFill>
                  <a:srgbClr val="000000"/>
                </a:solidFill>
                <a:latin typeface="Consolas" panose="020B0609020204030204" pitchFamily="49" charset="0"/>
              </a:rPr>
              <a:t> counter(state = </a:t>
            </a:r>
            <a:r>
              <a:rPr lang="en-US" sz="1600" dirty="0">
                <a:solidFill>
                  <a:srgbClr val="098658"/>
                </a:solidFill>
                <a:latin typeface="Consolas" panose="020B0609020204030204" pitchFamily="49" charset="0"/>
              </a:rPr>
              <a:t>0</a:t>
            </a:r>
            <a:r>
              <a:rPr lang="en-US" sz="1600" dirty="0">
                <a:solidFill>
                  <a:srgbClr val="000000"/>
                </a:solidFill>
                <a:latin typeface="Consolas" panose="020B0609020204030204" pitchFamily="49" charset="0"/>
              </a:rPr>
              <a:t>, action)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switch</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action.type</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case</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'INCREM'</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state + </a:t>
            </a:r>
            <a:r>
              <a:rPr lang="en-US" sz="1400" dirty="0">
                <a:solidFill>
                  <a:srgbClr val="098658"/>
                </a:solidFill>
                <a:latin typeface="Consolas" panose="020B0609020204030204" pitchFamily="49" charset="0"/>
              </a:rPr>
              <a:t>1</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case</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'DECREM'</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 state - </a:t>
            </a:r>
            <a:r>
              <a:rPr lang="en-US" sz="1200" dirty="0">
                <a:solidFill>
                  <a:srgbClr val="098658"/>
                </a:solidFill>
                <a:latin typeface="Consolas" panose="020B0609020204030204" pitchFamily="49" charset="0"/>
              </a:rPr>
              <a:t>1</a:t>
            </a:r>
            <a:endParaRPr lang="en-US" sz="14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default</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state</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let</a:t>
            </a:r>
            <a:r>
              <a:rPr lang="en-US" sz="1600" dirty="0">
                <a:solidFill>
                  <a:srgbClr val="000000"/>
                </a:solidFill>
                <a:latin typeface="Consolas" panose="020B0609020204030204" pitchFamily="49" charset="0"/>
              </a:rPr>
              <a:t> store = </a:t>
            </a:r>
            <a:r>
              <a:rPr lang="en-US" sz="1600" b="1" dirty="0" err="1">
                <a:solidFill>
                  <a:srgbClr val="000000"/>
                </a:solidFill>
                <a:latin typeface="Consolas" panose="020B0609020204030204" pitchFamily="49" charset="0"/>
              </a:rPr>
              <a:t>createStore</a:t>
            </a:r>
            <a:r>
              <a:rPr lang="en-US" sz="1600" dirty="0">
                <a:solidFill>
                  <a:srgbClr val="000000"/>
                </a:solidFill>
                <a:latin typeface="Consolas" panose="020B0609020204030204" pitchFamily="49" charset="0"/>
              </a:rPr>
              <a:t>(counter)</a:t>
            </a:r>
          </a:p>
          <a:p>
            <a:r>
              <a:rPr lang="en-US" sz="1600" dirty="0">
                <a:solidFill>
                  <a:srgbClr val="000000"/>
                </a:solidFill>
                <a:latin typeface="Consolas" panose="020B0609020204030204" pitchFamily="49" charset="0"/>
              </a:rPr>
              <a:t>  </a:t>
            </a:r>
          </a:p>
          <a:p>
            <a:r>
              <a:rPr lang="en-US" sz="1600" dirty="0" err="1">
                <a:solidFill>
                  <a:srgbClr val="000000"/>
                </a:solidFill>
                <a:latin typeface="Consolas" panose="020B0609020204030204" pitchFamily="49" charset="0"/>
              </a:rPr>
              <a:t>store.</a:t>
            </a:r>
            <a:r>
              <a:rPr lang="en-US" sz="1600" b="1" dirty="0" err="1">
                <a:solidFill>
                  <a:srgbClr val="000000"/>
                </a:solidFill>
                <a:latin typeface="Consolas" panose="020B0609020204030204" pitchFamily="49" charset="0"/>
              </a:rPr>
              <a:t>subscribe</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=&gt;</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100" dirty="0">
                <a:solidFill>
                  <a:srgbClr val="000000"/>
                </a:solidFill>
                <a:latin typeface="Consolas" panose="020B0609020204030204" pitchFamily="49" charset="0"/>
              </a:rPr>
              <a:t>console.log(</a:t>
            </a:r>
            <a:r>
              <a:rPr lang="en-US" sz="1600" dirty="0" err="1">
                <a:solidFill>
                  <a:srgbClr val="000000"/>
                </a:solidFill>
                <a:latin typeface="Consolas" panose="020B0609020204030204" pitchFamily="49" charset="0"/>
              </a:rPr>
              <a:t>store.</a:t>
            </a:r>
            <a:r>
              <a:rPr lang="en-US" sz="1600" b="1" dirty="0" err="1">
                <a:solidFill>
                  <a:srgbClr val="000000"/>
                </a:solidFill>
                <a:latin typeface="Consolas" panose="020B0609020204030204" pitchFamily="49" charset="0"/>
              </a:rPr>
              <a:t>getState</a:t>
            </a:r>
            <a:r>
              <a:rPr lang="en-US" sz="1600" dirty="0">
                <a:solidFill>
                  <a:srgbClr val="000000"/>
                </a:solidFill>
                <a:latin typeface="Consolas" panose="020B0609020204030204" pitchFamily="49" charset="0"/>
              </a:rPr>
              <a:t>()</a:t>
            </a:r>
            <a:r>
              <a:rPr lang="en-US" sz="1200" dirty="0">
                <a:solidFill>
                  <a:srgbClr val="000000"/>
                </a:solidFill>
                <a:latin typeface="Consolas" panose="020B0609020204030204" pitchFamily="49" charset="0"/>
              </a:rPr>
              <a:t>)</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store.</a:t>
            </a:r>
            <a:r>
              <a:rPr lang="en-US" sz="1600" b="1" dirty="0" err="1">
                <a:solidFill>
                  <a:srgbClr val="000000"/>
                </a:solidFill>
                <a:latin typeface="Consolas" panose="020B0609020204030204" pitchFamily="49" charset="0"/>
              </a:rPr>
              <a:t>dispatch</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type</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'INCREM'</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store.</a:t>
            </a:r>
            <a:r>
              <a:rPr lang="en-US" sz="1600" b="1" dirty="0" err="1">
                <a:solidFill>
                  <a:srgbClr val="000000"/>
                </a:solidFill>
                <a:latin typeface="Consolas" panose="020B0609020204030204" pitchFamily="49" charset="0"/>
              </a:rPr>
              <a:t>dispatch</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type</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'DECREM'</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endParaRPr lang="en-US" sz="1600" b="0" dirty="0">
              <a:solidFill>
                <a:srgbClr val="000000"/>
              </a:solidFill>
              <a:effectLst/>
              <a:latin typeface="Consolas" panose="020B0609020204030204" pitchFamily="49" charset="0"/>
            </a:endParaRPr>
          </a:p>
        </p:txBody>
      </p:sp>
      <p:cxnSp>
        <p:nvCxnSpPr>
          <p:cNvPr id="7" name="Connecteur droit avec flèche 6">
            <a:extLst>
              <a:ext uri="{FF2B5EF4-FFF2-40B4-BE49-F238E27FC236}">
                <a16:creationId xmlns:a16="http://schemas.microsoft.com/office/drawing/2014/main" xmlns="" id="{27230658-63B5-4ACA-B37A-EFC28EDDDBB1}"/>
              </a:ext>
            </a:extLst>
          </p:cNvPr>
          <p:cNvCxnSpPr/>
          <p:nvPr/>
        </p:nvCxnSpPr>
        <p:spPr>
          <a:xfrm>
            <a:off x="2734056" y="1655064"/>
            <a:ext cx="4253577"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xmlns="" id="{8FADE67A-19BA-446B-BB7A-90768988AC44}"/>
              </a:ext>
            </a:extLst>
          </p:cNvPr>
          <p:cNvSpPr/>
          <p:nvPr/>
        </p:nvSpPr>
        <p:spPr>
          <a:xfrm>
            <a:off x="9116568" y="1490472"/>
            <a:ext cx="1901952" cy="329184"/>
          </a:xfrm>
          <a:prstGeom prst="rect">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0" name="Connecteur droit avec flèche 9">
            <a:extLst>
              <a:ext uri="{FF2B5EF4-FFF2-40B4-BE49-F238E27FC236}">
                <a16:creationId xmlns:a16="http://schemas.microsoft.com/office/drawing/2014/main" xmlns="" id="{E069744C-EEBB-4FA5-B6EC-A2F851E03ECB}"/>
              </a:ext>
            </a:extLst>
          </p:cNvPr>
          <p:cNvCxnSpPr/>
          <p:nvPr/>
        </p:nvCxnSpPr>
        <p:spPr>
          <a:xfrm flipV="1">
            <a:off x="3218688" y="1655064"/>
            <a:ext cx="5741001" cy="704088"/>
          </a:xfrm>
          <a:prstGeom prst="straightConnector1">
            <a:avLst/>
          </a:prstGeom>
          <a:ln w="762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necteur droit avec flèche 10">
            <a:extLst>
              <a:ext uri="{FF2B5EF4-FFF2-40B4-BE49-F238E27FC236}">
                <a16:creationId xmlns:a16="http://schemas.microsoft.com/office/drawing/2014/main" xmlns="" id="{8DDB19B2-E871-43ED-B1C3-D776CF92AF0D}"/>
              </a:ext>
            </a:extLst>
          </p:cNvPr>
          <p:cNvCxnSpPr>
            <a:cxnSpLocks/>
          </p:cNvCxnSpPr>
          <p:nvPr/>
        </p:nvCxnSpPr>
        <p:spPr>
          <a:xfrm flipV="1">
            <a:off x="3366609" y="4920144"/>
            <a:ext cx="3838777" cy="675984"/>
          </a:xfrm>
          <a:prstGeom prst="straightConnector1">
            <a:avLst/>
          </a:prstGeom>
          <a:ln w="762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necteur droit avec flèche 13">
            <a:extLst>
              <a:ext uri="{FF2B5EF4-FFF2-40B4-BE49-F238E27FC236}">
                <a16:creationId xmlns:a16="http://schemas.microsoft.com/office/drawing/2014/main" xmlns="" id="{784BBFE3-77C8-46EB-B9AF-F62DC41D889E}"/>
              </a:ext>
            </a:extLst>
          </p:cNvPr>
          <p:cNvCxnSpPr>
            <a:cxnSpLocks/>
          </p:cNvCxnSpPr>
          <p:nvPr/>
        </p:nvCxnSpPr>
        <p:spPr>
          <a:xfrm>
            <a:off x="3366609" y="5829612"/>
            <a:ext cx="3988869" cy="0"/>
          </a:xfrm>
          <a:prstGeom prst="straightConnector1">
            <a:avLst/>
          </a:prstGeom>
          <a:ln w="762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eur droit avec flèche 15">
            <a:extLst>
              <a:ext uri="{FF2B5EF4-FFF2-40B4-BE49-F238E27FC236}">
                <a16:creationId xmlns:a16="http://schemas.microsoft.com/office/drawing/2014/main" xmlns="" id="{6BD93E22-40E6-4977-AA34-87D090BBCFF8}"/>
              </a:ext>
            </a:extLst>
          </p:cNvPr>
          <p:cNvCxnSpPr>
            <a:cxnSpLocks/>
          </p:cNvCxnSpPr>
          <p:nvPr/>
        </p:nvCxnSpPr>
        <p:spPr>
          <a:xfrm flipV="1">
            <a:off x="5047489" y="4261104"/>
            <a:ext cx="2307989" cy="659040"/>
          </a:xfrm>
          <a:prstGeom prst="straightConnector1">
            <a:avLst/>
          </a:prstGeom>
          <a:ln w="762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067825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4D2D5907-5D18-4197-8674-FAC51FF80D44}"/>
              </a:ext>
            </a:extLst>
          </p:cNvPr>
          <p:cNvSpPr>
            <a:spLocks noGrp="1"/>
          </p:cNvSpPr>
          <p:nvPr>
            <p:ph type="title"/>
          </p:nvPr>
        </p:nvSpPr>
        <p:spPr/>
        <p:txBody>
          <a:bodyPr/>
          <a:lstStyle/>
          <a:p>
            <a:r>
              <a:rPr lang="fr-FR" dirty="0" err="1"/>
              <a:t>Redux</a:t>
            </a:r>
            <a:r>
              <a:rPr lang="fr-FR" dirty="0"/>
              <a:t> </a:t>
            </a:r>
            <a:r>
              <a:rPr lang="fr-FR" dirty="0" err="1"/>
              <a:t>devtools</a:t>
            </a:r>
            <a:endParaRPr lang="fr-FR" dirty="0"/>
          </a:p>
        </p:txBody>
      </p:sp>
      <p:sp>
        <p:nvSpPr>
          <p:cNvPr id="8" name="Espace réservé du contenu 7">
            <a:extLst>
              <a:ext uri="{FF2B5EF4-FFF2-40B4-BE49-F238E27FC236}">
                <a16:creationId xmlns:a16="http://schemas.microsoft.com/office/drawing/2014/main" xmlns="" id="{BB17A14D-8F01-4F25-BE4A-4B3DA221DE55}"/>
              </a:ext>
            </a:extLst>
          </p:cNvPr>
          <p:cNvSpPr>
            <a:spLocks noGrp="1"/>
          </p:cNvSpPr>
          <p:nvPr>
            <p:ph idx="1"/>
          </p:nvPr>
        </p:nvSpPr>
        <p:spPr/>
        <p:txBody>
          <a:bodyPr/>
          <a:lstStyle/>
          <a:p>
            <a:r>
              <a:rPr lang="fr-FR" dirty="0"/>
              <a:t>La </a:t>
            </a:r>
            <a:r>
              <a:rPr lang="fr-FR" dirty="0" err="1"/>
              <a:t>redux</a:t>
            </a:r>
            <a:r>
              <a:rPr lang="fr-FR" dirty="0"/>
              <a:t> </a:t>
            </a:r>
            <a:r>
              <a:rPr lang="fr-FR" dirty="0" err="1"/>
              <a:t>devtools</a:t>
            </a:r>
            <a:r>
              <a:rPr lang="fr-FR" dirty="0"/>
              <a:t> Permet </a:t>
            </a:r>
          </a:p>
          <a:p>
            <a:pPr lvl="1"/>
            <a:endParaRPr lang="fr-FR" dirty="0"/>
          </a:p>
          <a:p>
            <a:pPr lvl="1"/>
            <a:r>
              <a:rPr lang="fr-FR" dirty="0"/>
              <a:t>l’inspection du store en direct</a:t>
            </a:r>
          </a:p>
          <a:p>
            <a:pPr lvl="1"/>
            <a:endParaRPr lang="fr-FR" dirty="0"/>
          </a:p>
          <a:p>
            <a:pPr lvl="1"/>
            <a:r>
              <a:rPr lang="fr-FR" dirty="0"/>
              <a:t>Le dispatch d’action </a:t>
            </a:r>
          </a:p>
          <a:p>
            <a:pPr lvl="1"/>
            <a:endParaRPr lang="fr-FR" dirty="0"/>
          </a:p>
          <a:p>
            <a:pPr lvl="1"/>
            <a:r>
              <a:rPr lang="fr-FR" dirty="0"/>
              <a:t>L’enregistrement de déroulement ainsi que la possibilité de rejouer tout un scenario </a:t>
            </a:r>
            <a:r>
              <a:rPr lang="fr-FR" dirty="0" err="1"/>
              <a:t>redux</a:t>
            </a:r>
            <a:endParaRPr lang="fr-FR" dirty="0"/>
          </a:p>
          <a:p>
            <a:pPr lvl="1"/>
            <a:endParaRPr lang="fr-FR" dirty="0"/>
          </a:p>
          <a:p>
            <a:pPr lvl="1"/>
            <a:r>
              <a:rPr lang="fr-FR" dirty="0"/>
              <a:t>Il existe sur MFF</a:t>
            </a:r>
            <a:r>
              <a:rPr lang="fr-FR"/>
              <a:t>, Chrome, Edge</a:t>
            </a:r>
            <a:endParaRPr lang="fr-FR" dirty="0"/>
          </a:p>
        </p:txBody>
      </p:sp>
      <p:pic>
        <p:nvPicPr>
          <p:cNvPr id="10" name="Image 9">
            <a:extLst>
              <a:ext uri="{FF2B5EF4-FFF2-40B4-BE49-F238E27FC236}">
                <a16:creationId xmlns:a16="http://schemas.microsoft.com/office/drawing/2014/main" xmlns="" id="{84B0E893-FFB9-4832-A362-C898CF00CB9E}"/>
              </a:ext>
            </a:extLst>
          </p:cNvPr>
          <p:cNvPicPr>
            <a:picLocks noChangeAspect="1"/>
          </p:cNvPicPr>
          <p:nvPr/>
        </p:nvPicPr>
        <p:blipFill>
          <a:blip r:embed="rId2"/>
          <a:stretch>
            <a:fillRect/>
          </a:stretch>
        </p:blipFill>
        <p:spPr>
          <a:xfrm>
            <a:off x="4699040" y="2774587"/>
            <a:ext cx="7112000" cy="1578043"/>
          </a:xfrm>
          <a:prstGeom prst="rect">
            <a:avLst/>
          </a:prstGeom>
        </p:spPr>
      </p:pic>
    </p:spTree>
    <p:extLst>
      <p:ext uri="{BB962C8B-B14F-4D97-AF65-F5344CB8AC3E}">
        <p14:creationId xmlns:p14="http://schemas.microsoft.com/office/powerpoint/2010/main" val="248064699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A023408C-E617-47B1-B363-B8AE3C817F1D}"/>
              </a:ext>
            </a:extLst>
          </p:cNvPr>
          <p:cNvSpPr>
            <a:spLocks noGrp="1"/>
          </p:cNvSpPr>
          <p:nvPr>
            <p:ph type="title"/>
          </p:nvPr>
        </p:nvSpPr>
        <p:spPr/>
        <p:txBody>
          <a:bodyPr/>
          <a:lstStyle/>
          <a:p>
            <a:r>
              <a:rPr lang="fr-FR" dirty="0" err="1"/>
              <a:t>electron</a:t>
            </a:r>
            <a:endParaRPr lang="fr-FR" dirty="0"/>
          </a:p>
        </p:txBody>
      </p:sp>
      <p:sp>
        <p:nvSpPr>
          <p:cNvPr id="5" name="Espace réservé du contenu 4">
            <a:extLst>
              <a:ext uri="{FF2B5EF4-FFF2-40B4-BE49-F238E27FC236}">
                <a16:creationId xmlns:a16="http://schemas.microsoft.com/office/drawing/2014/main" xmlns="" id="{8AB0240A-8CC4-49B3-BB02-B729F07C3297}"/>
              </a:ext>
            </a:extLst>
          </p:cNvPr>
          <p:cNvSpPr>
            <a:spLocks noGrp="1"/>
          </p:cNvSpPr>
          <p:nvPr>
            <p:ph idx="1"/>
          </p:nvPr>
        </p:nvSpPr>
        <p:spPr/>
        <p:txBody>
          <a:bodyPr/>
          <a:lstStyle/>
          <a:p>
            <a:r>
              <a:rPr lang="fr-FR" dirty="0"/>
              <a:t>Electron et react </a:t>
            </a:r>
          </a:p>
          <a:p>
            <a:pPr lvl="1"/>
            <a:r>
              <a:rPr lang="fr-FR" dirty="0"/>
              <a:t>Encapsulation html5/CSS/JS sous forme d’appli « native »</a:t>
            </a:r>
          </a:p>
          <a:p>
            <a:pPr lvl="1"/>
            <a:r>
              <a:rPr lang="fr-FR" dirty="0"/>
              <a:t>Web browser encapsuler</a:t>
            </a:r>
          </a:p>
        </p:txBody>
      </p:sp>
      <p:pic>
        <p:nvPicPr>
          <p:cNvPr id="3074" name="Picture 2">
            <a:extLst>
              <a:ext uri="{FF2B5EF4-FFF2-40B4-BE49-F238E27FC236}">
                <a16:creationId xmlns:a16="http://schemas.microsoft.com/office/drawing/2014/main" xmlns="" id="{00BA7F65-8D11-4EC5-8DE3-C375908993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2462" y="2847996"/>
            <a:ext cx="6667500" cy="358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520321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29F1C18A-ADF9-41DB-973C-9271AC73C453}"/>
              </a:ext>
            </a:extLst>
          </p:cNvPr>
          <p:cNvSpPr>
            <a:spLocks noGrp="1"/>
          </p:cNvSpPr>
          <p:nvPr>
            <p:ph type="title"/>
          </p:nvPr>
        </p:nvSpPr>
        <p:spPr/>
        <p:txBody>
          <a:bodyPr/>
          <a:lstStyle/>
          <a:p>
            <a:r>
              <a:rPr lang="fr-FR" dirty="0" err="1"/>
              <a:t>React-pdf</a:t>
            </a:r>
            <a:endParaRPr lang="fr-FR" dirty="0"/>
          </a:p>
        </p:txBody>
      </p:sp>
      <p:sp>
        <p:nvSpPr>
          <p:cNvPr id="5" name="Espace réservé du texte 4">
            <a:extLst>
              <a:ext uri="{FF2B5EF4-FFF2-40B4-BE49-F238E27FC236}">
                <a16:creationId xmlns:a16="http://schemas.microsoft.com/office/drawing/2014/main" xmlns="" id="{62C6BEDE-DE60-4444-9DDB-C228224A5F62}"/>
              </a:ext>
            </a:extLst>
          </p:cNvPr>
          <p:cNvSpPr>
            <a:spLocks noGrp="1"/>
          </p:cNvSpPr>
          <p:nvPr>
            <p:ph type="body" idx="1"/>
          </p:nvPr>
        </p:nvSpPr>
        <p:spPr>
          <a:xfrm rot="20527304">
            <a:off x="148494" y="1187964"/>
            <a:ext cx="10363200" cy="1159053"/>
          </a:xfrm>
        </p:spPr>
        <p:txBody>
          <a:bodyPr/>
          <a:lstStyle/>
          <a:p>
            <a:r>
              <a:rPr lang="fr-FR" dirty="0"/>
              <a:t>Créer, afficher, diffuser des </a:t>
            </a:r>
            <a:r>
              <a:rPr lang="fr-FR" dirty="0" err="1"/>
              <a:t>pdf</a:t>
            </a:r>
            <a:r>
              <a:rPr lang="fr-FR" dirty="0"/>
              <a:t> client avec </a:t>
            </a:r>
            <a:r>
              <a:rPr lang="fr-FR" dirty="0" err="1"/>
              <a:t>react</a:t>
            </a:r>
            <a:endParaRPr lang="fr-FR" dirty="0"/>
          </a:p>
        </p:txBody>
      </p:sp>
    </p:spTree>
    <p:extLst>
      <p:ext uri="{BB962C8B-B14F-4D97-AF65-F5344CB8AC3E}">
        <p14:creationId xmlns:p14="http://schemas.microsoft.com/office/powerpoint/2010/main" val="252635756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05AB59E6-5542-4749-8ED7-F14C412AEED7}"/>
              </a:ext>
            </a:extLst>
          </p:cNvPr>
          <p:cNvSpPr>
            <a:spLocks noGrp="1"/>
          </p:cNvSpPr>
          <p:nvPr>
            <p:ph type="title"/>
          </p:nvPr>
        </p:nvSpPr>
        <p:spPr/>
        <p:txBody>
          <a:bodyPr/>
          <a:lstStyle/>
          <a:p>
            <a:r>
              <a:rPr lang="fr-FR" dirty="0"/>
              <a:t>@react-pdf/renderer</a:t>
            </a:r>
          </a:p>
        </p:txBody>
      </p:sp>
      <p:sp>
        <p:nvSpPr>
          <p:cNvPr id="3" name="Espace réservé du contenu 2">
            <a:extLst>
              <a:ext uri="{FF2B5EF4-FFF2-40B4-BE49-F238E27FC236}">
                <a16:creationId xmlns:a16="http://schemas.microsoft.com/office/drawing/2014/main" xmlns="" id="{09B4A1E8-3320-4EC3-891C-E75C80240366}"/>
              </a:ext>
            </a:extLst>
          </p:cNvPr>
          <p:cNvSpPr>
            <a:spLocks noGrp="1"/>
          </p:cNvSpPr>
          <p:nvPr>
            <p:ph idx="1"/>
          </p:nvPr>
        </p:nvSpPr>
        <p:spPr>
          <a:xfrm>
            <a:off x="380960" y="1142984"/>
            <a:ext cx="6114108" cy="5286412"/>
          </a:xfrm>
        </p:spPr>
        <p:txBody>
          <a:bodyPr>
            <a:normAutofit fontScale="92500" lnSpcReduction="10000"/>
          </a:bodyPr>
          <a:lstStyle/>
          <a:p>
            <a:r>
              <a:rPr lang="fr-FR" dirty="0"/>
              <a:t>Génération dynamique de </a:t>
            </a:r>
            <a:r>
              <a:rPr lang="fr-FR" dirty="0" err="1"/>
              <a:t>pdf</a:t>
            </a:r>
            <a:endParaRPr lang="fr-FR" dirty="0"/>
          </a:p>
          <a:p>
            <a:pPr lvl="1"/>
            <a:r>
              <a:rPr lang="fr-FR" dirty="0"/>
              <a:t>Coté client</a:t>
            </a:r>
          </a:p>
          <a:p>
            <a:pPr lvl="1"/>
            <a:r>
              <a:rPr lang="fr-FR" dirty="0"/>
              <a:t>Coté serveur</a:t>
            </a:r>
          </a:p>
          <a:p>
            <a:endParaRPr lang="fr-FR" dirty="0"/>
          </a:p>
          <a:p>
            <a:r>
              <a:rPr lang="fr-FR" dirty="0"/>
              <a:t>Licence MIT</a:t>
            </a:r>
          </a:p>
          <a:p>
            <a:endParaRPr lang="fr-FR" dirty="0"/>
          </a:p>
          <a:p>
            <a:r>
              <a:rPr lang="fr-FR" dirty="0"/>
              <a:t>Installation du module :</a:t>
            </a:r>
          </a:p>
          <a:p>
            <a:pPr lvl="2"/>
            <a:r>
              <a:rPr lang="fr-FR" dirty="0" err="1"/>
              <a:t>npm</a:t>
            </a:r>
            <a:r>
              <a:rPr lang="fr-FR" dirty="0"/>
              <a:t> i @react-pdf/renderer</a:t>
            </a:r>
          </a:p>
          <a:p>
            <a:pPr lvl="2"/>
            <a:r>
              <a:rPr lang="fr-FR" dirty="0" err="1"/>
              <a:t>Yarn</a:t>
            </a:r>
            <a:r>
              <a:rPr lang="fr-FR" dirty="0"/>
              <a:t> </a:t>
            </a:r>
            <a:r>
              <a:rPr lang="fr-FR" dirty="0" err="1"/>
              <a:t>add</a:t>
            </a:r>
            <a:r>
              <a:rPr lang="fr-FR" dirty="0"/>
              <a:t> @react-pdf/renderer</a:t>
            </a:r>
          </a:p>
          <a:p>
            <a:endParaRPr lang="fr-FR" dirty="0"/>
          </a:p>
          <a:p>
            <a:r>
              <a:rPr lang="fr-FR" dirty="0"/>
              <a:t>Site : </a:t>
            </a:r>
            <a:r>
              <a:rPr lang="fr-FR" dirty="0">
                <a:hlinkClick r:id="rId2"/>
              </a:rPr>
              <a:t>https://react-pdf.org/</a:t>
            </a:r>
            <a:endParaRPr lang="fr-FR" dirty="0"/>
          </a:p>
          <a:p>
            <a:endParaRPr lang="fr-FR" dirty="0"/>
          </a:p>
        </p:txBody>
      </p:sp>
      <p:pic>
        <p:nvPicPr>
          <p:cNvPr id="5" name="Image 4">
            <a:extLst>
              <a:ext uri="{FF2B5EF4-FFF2-40B4-BE49-F238E27FC236}">
                <a16:creationId xmlns:a16="http://schemas.microsoft.com/office/drawing/2014/main" xmlns="" id="{EBF0A363-7B9B-4A99-8233-6DAD6009B1A3}"/>
              </a:ext>
            </a:extLst>
          </p:cNvPr>
          <p:cNvPicPr>
            <a:picLocks noChangeAspect="1"/>
          </p:cNvPicPr>
          <p:nvPr/>
        </p:nvPicPr>
        <p:blipFill>
          <a:blip r:embed="rId3"/>
          <a:stretch>
            <a:fillRect/>
          </a:stretch>
        </p:blipFill>
        <p:spPr>
          <a:xfrm>
            <a:off x="6590266" y="1142984"/>
            <a:ext cx="5321612" cy="4868944"/>
          </a:xfrm>
          <a:prstGeom prst="rect">
            <a:avLst/>
          </a:prstGeom>
        </p:spPr>
      </p:pic>
    </p:spTree>
    <p:extLst>
      <p:ext uri="{BB962C8B-B14F-4D97-AF65-F5344CB8AC3E}">
        <p14:creationId xmlns:p14="http://schemas.microsoft.com/office/powerpoint/2010/main" val="33719385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E7FC4E14-9482-4AE0-9A57-44E8253EEC57}"/>
              </a:ext>
            </a:extLst>
          </p:cNvPr>
          <p:cNvSpPr>
            <a:spLocks noGrp="1"/>
          </p:cNvSpPr>
          <p:nvPr>
            <p:ph type="title"/>
          </p:nvPr>
        </p:nvSpPr>
        <p:spPr/>
        <p:txBody>
          <a:bodyPr/>
          <a:lstStyle/>
          <a:p>
            <a:r>
              <a:rPr lang="fr-FR" dirty="0"/>
              <a:t>CRA</a:t>
            </a:r>
          </a:p>
        </p:txBody>
      </p:sp>
      <p:sp>
        <p:nvSpPr>
          <p:cNvPr id="5" name="Espace réservé du contenu 4">
            <a:extLst>
              <a:ext uri="{FF2B5EF4-FFF2-40B4-BE49-F238E27FC236}">
                <a16:creationId xmlns:a16="http://schemas.microsoft.com/office/drawing/2014/main" xmlns="" id="{792CDABE-0FAD-4CA7-9F5A-98CB1B10E0FE}"/>
              </a:ext>
            </a:extLst>
          </p:cNvPr>
          <p:cNvSpPr>
            <a:spLocks noGrp="1"/>
          </p:cNvSpPr>
          <p:nvPr>
            <p:ph idx="1"/>
          </p:nvPr>
        </p:nvSpPr>
        <p:spPr/>
        <p:txBody>
          <a:bodyPr/>
          <a:lstStyle/>
          <a:p>
            <a:r>
              <a:rPr lang="fr-FR" dirty="0"/>
              <a:t>Create-react-app</a:t>
            </a:r>
          </a:p>
          <a:p>
            <a:pPr lvl="1"/>
            <a:r>
              <a:rPr lang="fr-FR" dirty="0" err="1"/>
              <a:t>Scafolding</a:t>
            </a:r>
            <a:r>
              <a:rPr lang="fr-FR" dirty="0"/>
              <a:t> d’une appli</a:t>
            </a:r>
          </a:p>
          <a:p>
            <a:pPr lvl="2"/>
            <a:r>
              <a:rPr lang="fr-FR" dirty="0"/>
              <a:t>Dissociation code react / </a:t>
            </a:r>
            <a:r>
              <a:rPr lang="fr-FR" dirty="0" err="1"/>
              <a:t>static</a:t>
            </a:r>
            <a:r>
              <a:rPr lang="fr-FR" dirty="0"/>
              <a:t> </a:t>
            </a:r>
            <a:r>
              <a:rPr lang="fr-FR" dirty="0" err="1"/>
              <a:t>asserts</a:t>
            </a:r>
            <a:endParaRPr lang="fr-FR" dirty="0"/>
          </a:p>
          <a:p>
            <a:pPr lvl="2"/>
            <a:r>
              <a:rPr lang="fr-FR" dirty="0"/>
              <a:t>Building</a:t>
            </a:r>
          </a:p>
          <a:p>
            <a:pPr lvl="2"/>
            <a:r>
              <a:rPr lang="fr-FR" dirty="0"/>
              <a:t>Serve</a:t>
            </a:r>
          </a:p>
          <a:p>
            <a:pPr lvl="2"/>
            <a:r>
              <a:rPr lang="fr-FR" dirty="0" err="1"/>
              <a:t>Webpack</a:t>
            </a:r>
            <a:r>
              <a:rPr lang="fr-FR" dirty="0"/>
              <a:t>, préconfigurer</a:t>
            </a:r>
          </a:p>
          <a:p>
            <a:pPr lvl="2"/>
            <a:r>
              <a:rPr lang="fr-FR" dirty="0"/>
              <a:t>Ejection possible de CRA</a:t>
            </a:r>
          </a:p>
          <a:p>
            <a:pPr lvl="2"/>
            <a:endParaRPr lang="fr-FR" dirty="0"/>
          </a:p>
          <a:p>
            <a:pPr lvl="2"/>
            <a:r>
              <a:rPr lang="fr-FR" dirty="0"/>
              <a:t>Commande </a:t>
            </a:r>
          </a:p>
          <a:p>
            <a:pPr lvl="3"/>
            <a:r>
              <a:rPr lang="fr-FR" dirty="0" err="1"/>
              <a:t>npx</a:t>
            </a:r>
            <a:r>
              <a:rPr lang="fr-FR" dirty="0"/>
              <a:t> </a:t>
            </a:r>
            <a:r>
              <a:rPr lang="fr-FR" dirty="0" err="1"/>
              <a:t>create</a:t>
            </a:r>
            <a:r>
              <a:rPr lang="fr-FR" dirty="0"/>
              <a:t>-react-app mon-app</a:t>
            </a:r>
          </a:p>
        </p:txBody>
      </p:sp>
    </p:spTree>
    <p:extLst>
      <p:ext uri="{BB962C8B-B14F-4D97-AF65-F5344CB8AC3E}">
        <p14:creationId xmlns:p14="http://schemas.microsoft.com/office/powerpoint/2010/main" val="102428310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DBED4661-091F-4D4E-82CE-9570614686AC}"/>
              </a:ext>
            </a:extLst>
          </p:cNvPr>
          <p:cNvSpPr>
            <a:spLocks noGrp="1"/>
          </p:cNvSpPr>
          <p:nvPr>
            <p:ph type="title"/>
          </p:nvPr>
        </p:nvSpPr>
        <p:spPr/>
        <p:txBody>
          <a:bodyPr/>
          <a:lstStyle/>
          <a:p>
            <a:r>
              <a:rPr lang="fr-FR" dirty="0"/>
              <a:t>Conception de </a:t>
            </a:r>
            <a:r>
              <a:rPr lang="fr-FR" dirty="0" err="1"/>
              <a:t>pdf</a:t>
            </a:r>
            <a:endParaRPr lang="fr-FR" dirty="0"/>
          </a:p>
        </p:txBody>
      </p:sp>
      <p:sp>
        <p:nvSpPr>
          <p:cNvPr id="3" name="Espace réservé du contenu 2">
            <a:extLst>
              <a:ext uri="{FF2B5EF4-FFF2-40B4-BE49-F238E27FC236}">
                <a16:creationId xmlns:a16="http://schemas.microsoft.com/office/drawing/2014/main" xmlns="" id="{3B465E7C-0532-4949-83D7-4EB282B9E99A}"/>
              </a:ext>
            </a:extLst>
          </p:cNvPr>
          <p:cNvSpPr>
            <a:spLocks noGrp="1"/>
          </p:cNvSpPr>
          <p:nvPr>
            <p:ph idx="1"/>
          </p:nvPr>
        </p:nvSpPr>
        <p:spPr/>
        <p:txBody>
          <a:bodyPr>
            <a:normAutofit fontScale="85000" lnSpcReduction="20000"/>
          </a:bodyPr>
          <a:lstStyle/>
          <a:p>
            <a:r>
              <a:rPr lang="fr-FR" dirty="0"/>
              <a:t>Les documents </a:t>
            </a:r>
            <a:r>
              <a:rPr lang="fr-FR" dirty="0" err="1"/>
              <a:t>pdf</a:t>
            </a:r>
            <a:r>
              <a:rPr lang="fr-FR" dirty="0"/>
              <a:t> sont constitués grâce à des composants </a:t>
            </a:r>
            <a:r>
              <a:rPr lang="fr-FR" dirty="0" err="1"/>
              <a:t>React</a:t>
            </a:r>
            <a:endParaRPr lang="fr-FR" dirty="0"/>
          </a:p>
          <a:p>
            <a:pPr lvl="1"/>
            <a:r>
              <a:rPr lang="fr-FR" dirty="0"/>
              <a:t>Un Document est constitué de</a:t>
            </a:r>
          </a:p>
          <a:p>
            <a:pPr lvl="2"/>
            <a:r>
              <a:rPr lang="fr-FR" dirty="0"/>
              <a:t>Les Pages elle-même Constitués de</a:t>
            </a:r>
          </a:p>
          <a:p>
            <a:pPr lvl="3"/>
            <a:r>
              <a:rPr lang="fr-FR" dirty="0" err="1"/>
              <a:t>Views</a:t>
            </a:r>
            <a:r>
              <a:rPr lang="fr-FR" dirty="0"/>
              <a:t> qui sont elle-même constitués de </a:t>
            </a:r>
          </a:p>
          <a:p>
            <a:pPr lvl="4"/>
            <a:r>
              <a:rPr lang="fr-FR" dirty="0"/>
              <a:t>primitives</a:t>
            </a:r>
          </a:p>
          <a:p>
            <a:endParaRPr lang="fr-FR" dirty="0"/>
          </a:p>
          <a:p>
            <a:r>
              <a:rPr lang="fr-FR" dirty="0"/>
              <a:t>Les composants primitives se </a:t>
            </a:r>
          </a:p>
          <a:p>
            <a:pPr marL="0" indent="0">
              <a:buNone/>
            </a:pPr>
            <a:r>
              <a:rPr lang="fr-FR" dirty="0"/>
              <a:t>présentent sous différentes formes :</a:t>
            </a:r>
          </a:p>
          <a:p>
            <a:pPr lvl="1"/>
            <a:r>
              <a:rPr lang="fr-FR" dirty="0" err="1"/>
              <a:t>Text</a:t>
            </a:r>
            <a:endParaRPr lang="fr-FR" dirty="0"/>
          </a:p>
          <a:p>
            <a:pPr lvl="1"/>
            <a:r>
              <a:rPr lang="fr-FR" dirty="0"/>
              <a:t>Image, </a:t>
            </a:r>
          </a:p>
          <a:p>
            <a:pPr lvl="1"/>
            <a:r>
              <a:rPr lang="fr-FR" dirty="0" err="1"/>
              <a:t>Svg</a:t>
            </a:r>
            <a:r>
              <a:rPr lang="fr-FR" dirty="0"/>
              <a:t>,</a:t>
            </a:r>
          </a:p>
          <a:p>
            <a:pPr lvl="1"/>
            <a:r>
              <a:rPr lang="fr-FR" dirty="0"/>
              <a:t>Link,</a:t>
            </a:r>
          </a:p>
          <a:p>
            <a:pPr lvl="1"/>
            <a:r>
              <a:rPr lang="fr-FR" dirty="0"/>
              <a:t>Note</a:t>
            </a:r>
          </a:p>
          <a:p>
            <a:pPr lvl="1"/>
            <a:r>
              <a:rPr lang="fr-FR" dirty="0"/>
              <a:t>Canvas</a:t>
            </a:r>
          </a:p>
          <a:p>
            <a:endParaRPr lang="fr-FR" dirty="0"/>
          </a:p>
        </p:txBody>
      </p:sp>
      <p:graphicFrame>
        <p:nvGraphicFramePr>
          <p:cNvPr id="4" name="Diagramme 3">
            <a:extLst>
              <a:ext uri="{FF2B5EF4-FFF2-40B4-BE49-F238E27FC236}">
                <a16:creationId xmlns:a16="http://schemas.microsoft.com/office/drawing/2014/main" xmlns="" id="{7CB4C380-0543-45D6-BB9F-26F856191EB7}"/>
              </a:ext>
            </a:extLst>
          </p:cNvPr>
          <p:cNvGraphicFramePr/>
          <p:nvPr>
            <p:extLst>
              <p:ext uri="{D42A27DB-BD31-4B8C-83A1-F6EECF244321}">
                <p14:modId xmlns:p14="http://schemas.microsoft.com/office/powerpoint/2010/main" val="2762729719"/>
              </p:ext>
            </p:extLst>
          </p:nvPr>
        </p:nvGraphicFramePr>
        <p:xfrm>
          <a:off x="5651893" y="2846895"/>
          <a:ext cx="5726260" cy="33008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6488057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B6FA4C46-D410-40B8-B74B-B74E9BCCE910}"/>
              </a:ext>
            </a:extLst>
          </p:cNvPr>
          <p:cNvSpPr>
            <a:spLocks noGrp="1"/>
          </p:cNvSpPr>
          <p:nvPr>
            <p:ph type="title"/>
          </p:nvPr>
        </p:nvSpPr>
        <p:spPr/>
        <p:txBody>
          <a:bodyPr/>
          <a:lstStyle/>
          <a:p>
            <a:r>
              <a:rPr lang="fr-FR" dirty="0" err="1"/>
              <a:t>Pdf</a:t>
            </a:r>
            <a:r>
              <a:rPr lang="fr-FR" dirty="0"/>
              <a:t> </a:t>
            </a:r>
            <a:r>
              <a:rPr lang="fr-FR" dirty="0" err="1"/>
              <a:t>styling</a:t>
            </a:r>
            <a:endParaRPr lang="fr-FR" dirty="0"/>
          </a:p>
        </p:txBody>
      </p:sp>
      <p:sp>
        <p:nvSpPr>
          <p:cNvPr id="3" name="Espace réservé du contenu 2">
            <a:extLst>
              <a:ext uri="{FF2B5EF4-FFF2-40B4-BE49-F238E27FC236}">
                <a16:creationId xmlns:a16="http://schemas.microsoft.com/office/drawing/2014/main" xmlns="" id="{D273F7F2-5EC4-4A96-B3DC-BECE8B9F0D90}"/>
              </a:ext>
            </a:extLst>
          </p:cNvPr>
          <p:cNvSpPr>
            <a:spLocks noGrp="1"/>
          </p:cNvSpPr>
          <p:nvPr>
            <p:ph idx="1"/>
          </p:nvPr>
        </p:nvSpPr>
        <p:spPr/>
        <p:txBody>
          <a:bodyPr/>
          <a:lstStyle/>
          <a:p>
            <a:r>
              <a:rPr lang="fr-FR" dirty="0"/>
              <a:t>Le document est mis en forme grâce à du style </a:t>
            </a:r>
            <a:r>
              <a:rPr lang="fr-FR" dirty="0" err="1"/>
              <a:t>css</a:t>
            </a:r>
            <a:endParaRPr lang="fr-FR" dirty="0"/>
          </a:p>
          <a:p>
            <a:pPr lvl="1"/>
            <a:endParaRPr lang="fr-FR" dirty="0"/>
          </a:p>
          <a:p>
            <a:pPr lvl="1"/>
            <a:r>
              <a:rPr lang="fr-FR" dirty="0"/>
              <a:t>Une API </a:t>
            </a:r>
            <a:r>
              <a:rPr lang="fr-FR" dirty="0" err="1"/>
              <a:t>stylesheet</a:t>
            </a:r>
            <a:r>
              <a:rPr lang="fr-FR" dirty="0"/>
              <a:t> pour créer l’objet de style</a:t>
            </a:r>
          </a:p>
          <a:p>
            <a:pPr lvl="2"/>
            <a:endParaRPr lang="fr-FR" dirty="0"/>
          </a:p>
          <a:p>
            <a:pPr lvl="2"/>
            <a:r>
              <a:rPr lang="fr-FR" dirty="0"/>
              <a:t>Les styles sont proche de la logique </a:t>
            </a:r>
            <a:r>
              <a:rPr lang="fr-FR" dirty="0" err="1"/>
              <a:t>react</a:t>
            </a:r>
            <a:r>
              <a:rPr lang="fr-FR" dirty="0"/>
              <a:t>-native</a:t>
            </a:r>
          </a:p>
          <a:p>
            <a:pPr lvl="2"/>
            <a:endParaRPr lang="fr-FR" dirty="0"/>
          </a:p>
          <a:p>
            <a:r>
              <a:rPr lang="fr-FR" dirty="0"/>
              <a:t>Les </a:t>
            </a:r>
            <a:r>
              <a:rPr lang="fr-FR" i="1" dirty="0" err="1"/>
              <a:t>flexbox</a:t>
            </a:r>
            <a:r>
              <a:rPr lang="fr-FR" dirty="0"/>
              <a:t> pour la disposition</a:t>
            </a:r>
          </a:p>
        </p:txBody>
      </p:sp>
      <p:sp>
        <p:nvSpPr>
          <p:cNvPr id="4" name="Espace réservé du contenu 3">
            <a:extLst>
              <a:ext uri="{FF2B5EF4-FFF2-40B4-BE49-F238E27FC236}">
                <a16:creationId xmlns:a16="http://schemas.microsoft.com/office/drawing/2014/main" xmlns="" id="{AC2B6884-A864-4636-BCAF-15CD88E0A1D8}"/>
              </a:ext>
            </a:extLst>
          </p:cNvPr>
          <p:cNvSpPr>
            <a:spLocks noGrp="1"/>
          </p:cNvSpPr>
          <p:nvPr>
            <p:ph sz="quarter" idx="14"/>
          </p:nvPr>
        </p:nvSpPr>
        <p:spPr>
          <a:xfrm rot="160723">
            <a:off x="7142477" y="1293219"/>
            <a:ext cx="4580389" cy="4810899"/>
          </a:xfrm>
        </p:spPr>
        <p:txBody>
          <a:bodyPr/>
          <a:lstStyle/>
          <a:p>
            <a:r>
              <a:rPr lang="fr-FR" dirty="0" err="1"/>
              <a:t>Creation</a:t>
            </a:r>
            <a:r>
              <a:rPr lang="fr-FR" dirty="0"/>
              <a:t> </a:t>
            </a:r>
            <a:r>
              <a:rPr lang="fr-FR" dirty="0" err="1"/>
              <a:t>stylesheet</a:t>
            </a:r>
            <a:r>
              <a:rPr lang="fr-FR" dirty="0"/>
              <a:t> :</a:t>
            </a:r>
          </a:p>
          <a:p>
            <a:pPr marL="0" indent="0">
              <a:buNone/>
            </a:pPr>
            <a:endParaRPr lang="fr-FR" b="0" dirty="0">
              <a:solidFill>
                <a:srgbClr val="569CD6"/>
              </a:solidFill>
              <a:effectLst/>
              <a:latin typeface="Consolas" panose="020B0609020204030204" pitchFamily="49" charset="0"/>
            </a:endParaRPr>
          </a:p>
          <a:p>
            <a:pPr marL="0" indent="0">
              <a:buNone/>
            </a:pPr>
            <a:endParaRPr lang="fr-FR" dirty="0">
              <a:solidFill>
                <a:srgbClr val="569CD6"/>
              </a:solidFill>
              <a:latin typeface="Consolas" panose="020B0609020204030204" pitchFamily="49" charset="0"/>
            </a:endParaRPr>
          </a:p>
          <a:p>
            <a:pPr marL="0" indent="0">
              <a:buNone/>
            </a:pPr>
            <a:r>
              <a:rPr lang="fr-FR" b="0" dirty="0" err="1">
                <a:solidFill>
                  <a:srgbClr val="569CD6"/>
                </a:solidFill>
                <a:effectLst/>
                <a:latin typeface="Consolas" panose="020B0609020204030204" pitchFamily="49" charset="0"/>
              </a:rPr>
              <a:t>const</a:t>
            </a:r>
            <a:r>
              <a:rPr lang="fr-FR" b="0" dirty="0">
                <a:solidFill>
                  <a:srgbClr val="D4D4D4"/>
                </a:solidFill>
                <a:effectLst/>
                <a:latin typeface="Consolas" panose="020B0609020204030204" pitchFamily="49" charset="0"/>
              </a:rPr>
              <a:t> </a:t>
            </a:r>
            <a:r>
              <a:rPr lang="fr-FR" b="0" dirty="0">
                <a:solidFill>
                  <a:srgbClr val="4FC1FF"/>
                </a:solidFill>
                <a:effectLst/>
                <a:latin typeface="Consolas" panose="020B0609020204030204" pitchFamily="49" charset="0"/>
              </a:rPr>
              <a:t>styles</a:t>
            </a:r>
            <a:r>
              <a:rPr lang="fr-FR" b="0" dirty="0">
                <a:solidFill>
                  <a:srgbClr val="D4D4D4"/>
                </a:solidFill>
                <a:effectLst/>
                <a:latin typeface="Consolas" panose="020B0609020204030204" pitchFamily="49" charset="0"/>
              </a:rPr>
              <a:t> = </a:t>
            </a:r>
            <a:r>
              <a:rPr lang="fr-FR" b="1" dirty="0" err="1">
                <a:solidFill>
                  <a:srgbClr val="4EC9B0"/>
                </a:solidFill>
                <a:effectLst/>
                <a:latin typeface="Consolas" panose="020B0609020204030204" pitchFamily="49" charset="0"/>
              </a:rPr>
              <a:t>StyleSheet</a:t>
            </a:r>
            <a:r>
              <a:rPr lang="fr-FR" b="1" dirty="0" err="1">
                <a:effectLst/>
                <a:latin typeface="Consolas" panose="020B0609020204030204" pitchFamily="49" charset="0"/>
              </a:rPr>
              <a:t>.create</a:t>
            </a:r>
            <a:r>
              <a:rPr lang="fr-FR" b="1" dirty="0">
                <a:effectLst/>
                <a:latin typeface="Consolas" panose="020B0609020204030204" pitchFamily="49" charset="0"/>
              </a:rPr>
              <a:t>({</a:t>
            </a:r>
          </a:p>
          <a:p>
            <a:pPr marL="0" indent="0">
              <a:buNone/>
            </a:pPr>
            <a:r>
              <a:rPr lang="fr-FR" b="0" dirty="0">
                <a:solidFill>
                  <a:srgbClr val="D4D4D4"/>
                </a:solidFill>
                <a:effectLst/>
                <a:latin typeface="Consolas" panose="020B0609020204030204" pitchFamily="49" charset="0"/>
              </a:rPr>
              <a:t>    </a:t>
            </a:r>
            <a:r>
              <a:rPr lang="fr-FR" b="0" dirty="0">
                <a:solidFill>
                  <a:srgbClr val="9CDCFE"/>
                </a:solidFill>
                <a:effectLst/>
                <a:latin typeface="Consolas" panose="020B0609020204030204" pitchFamily="49" charset="0"/>
              </a:rPr>
              <a:t>page:</a:t>
            </a:r>
            <a:r>
              <a:rPr lang="fr-FR" b="0" dirty="0">
                <a:solidFill>
                  <a:srgbClr val="D4D4D4"/>
                </a:solidFill>
                <a:effectLst/>
                <a:latin typeface="Consolas" panose="020B0609020204030204" pitchFamily="49" charset="0"/>
              </a:rPr>
              <a:t> </a:t>
            </a:r>
            <a:r>
              <a:rPr lang="fr-FR" b="0" dirty="0">
                <a:effectLst/>
                <a:latin typeface="Consolas" panose="020B0609020204030204" pitchFamily="49" charset="0"/>
              </a:rPr>
              <a:t>{</a:t>
            </a:r>
            <a:r>
              <a:rPr lang="fr-FR" b="0" dirty="0">
                <a:solidFill>
                  <a:srgbClr val="D4D4D4"/>
                </a:solidFill>
                <a:effectLst/>
                <a:latin typeface="Consolas" panose="020B0609020204030204" pitchFamily="49" charset="0"/>
              </a:rPr>
              <a:t> </a:t>
            </a:r>
          </a:p>
          <a:p>
            <a:pPr marL="0" indent="0">
              <a:buNone/>
            </a:pPr>
            <a:r>
              <a:rPr lang="fr-FR" dirty="0">
                <a:solidFill>
                  <a:srgbClr val="D4D4D4"/>
                </a:solidFill>
                <a:latin typeface="Consolas" panose="020B0609020204030204" pitchFamily="49" charset="0"/>
              </a:rPr>
              <a:t>	</a:t>
            </a:r>
            <a:r>
              <a:rPr lang="fr-FR" b="0" dirty="0" err="1">
                <a:solidFill>
                  <a:srgbClr val="9CDCFE"/>
                </a:solidFill>
                <a:effectLst/>
                <a:latin typeface="Consolas" panose="020B0609020204030204" pitchFamily="49" charset="0"/>
              </a:rPr>
              <a:t>backgroundColor</a:t>
            </a:r>
            <a:r>
              <a:rPr lang="fr-FR" b="0" dirty="0">
                <a:solidFill>
                  <a:srgbClr val="9CDCFE"/>
                </a:solidFill>
                <a:effectLst/>
                <a:latin typeface="Consolas" panose="020B0609020204030204" pitchFamily="49" charset="0"/>
              </a:rPr>
              <a:t>:</a:t>
            </a:r>
            <a:r>
              <a:rPr lang="fr-FR" b="0" dirty="0">
                <a:solidFill>
                  <a:srgbClr val="D4D4D4"/>
                </a:solidFill>
                <a:effectLst/>
                <a:latin typeface="Consolas" panose="020B0609020204030204" pitchFamily="49" charset="0"/>
              </a:rPr>
              <a:t> </a:t>
            </a:r>
            <a:r>
              <a:rPr lang="fr-FR" b="0" dirty="0">
                <a:solidFill>
                  <a:srgbClr val="CE9178"/>
                </a:solidFill>
                <a:effectLst/>
                <a:latin typeface="Consolas" panose="020B0609020204030204" pitchFamily="49" charset="0"/>
              </a:rPr>
              <a:t>'</a:t>
            </a:r>
            <a:r>
              <a:rPr lang="fr-FR" b="0" dirty="0" err="1">
                <a:solidFill>
                  <a:srgbClr val="CE9178"/>
                </a:solidFill>
                <a:effectLst/>
                <a:latin typeface="Consolas" panose="020B0609020204030204" pitchFamily="49" charset="0"/>
              </a:rPr>
              <a:t>tomato</a:t>
            </a:r>
            <a:r>
              <a:rPr lang="fr-FR" b="0" dirty="0">
                <a:solidFill>
                  <a:srgbClr val="CE9178"/>
                </a:solidFill>
                <a:effectLst/>
                <a:latin typeface="Consolas" panose="020B0609020204030204" pitchFamily="49" charset="0"/>
              </a:rPr>
              <a:t>’</a:t>
            </a:r>
            <a:r>
              <a:rPr lang="fr-FR" b="0" dirty="0">
                <a:solidFill>
                  <a:srgbClr val="D4D4D4"/>
                </a:solidFill>
                <a:effectLst/>
                <a:latin typeface="Consolas" panose="020B0609020204030204" pitchFamily="49" charset="0"/>
              </a:rPr>
              <a:t> </a:t>
            </a:r>
          </a:p>
          <a:p>
            <a:pPr marL="0" indent="0">
              <a:buNone/>
            </a:pPr>
            <a:r>
              <a:rPr lang="fr-FR" b="0" dirty="0">
                <a:solidFill>
                  <a:srgbClr val="D4D4D4"/>
                </a:solidFill>
                <a:effectLst/>
                <a:latin typeface="Consolas" panose="020B0609020204030204" pitchFamily="49" charset="0"/>
              </a:rPr>
              <a:t>    </a:t>
            </a:r>
            <a:r>
              <a:rPr lang="fr-FR" b="0" dirty="0">
                <a:effectLst/>
                <a:latin typeface="Consolas" panose="020B0609020204030204" pitchFamily="49" charset="0"/>
              </a:rPr>
              <a:t>},</a:t>
            </a:r>
          </a:p>
          <a:p>
            <a:pPr marL="0" indent="0">
              <a:buNone/>
            </a:pPr>
            <a:r>
              <a:rPr lang="fr-FR" b="0" dirty="0">
                <a:solidFill>
                  <a:srgbClr val="D4D4D4"/>
                </a:solidFill>
                <a:effectLst/>
                <a:latin typeface="Consolas" panose="020B0609020204030204" pitchFamily="49" charset="0"/>
              </a:rPr>
              <a:t>    </a:t>
            </a:r>
            <a:r>
              <a:rPr lang="fr-FR" b="0" dirty="0">
                <a:solidFill>
                  <a:srgbClr val="9CDCFE"/>
                </a:solidFill>
                <a:effectLst/>
                <a:latin typeface="Consolas" panose="020B0609020204030204" pitchFamily="49" charset="0"/>
              </a:rPr>
              <a:t>section:</a:t>
            </a:r>
            <a:r>
              <a:rPr lang="fr-FR" b="0" dirty="0">
                <a:effectLst/>
                <a:latin typeface="Consolas" panose="020B0609020204030204" pitchFamily="49" charset="0"/>
              </a:rPr>
              <a:t> { </a:t>
            </a:r>
          </a:p>
          <a:p>
            <a:pPr marL="0" indent="0">
              <a:buNone/>
            </a:pPr>
            <a:r>
              <a:rPr lang="fr-FR" dirty="0">
                <a:solidFill>
                  <a:srgbClr val="9CDCFE"/>
                </a:solidFill>
                <a:latin typeface="Consolas" panose="020B0609020204030204" pitchFamily="49" charset="0"/>
              </a:rPr>
              <a:t>	</a:t>
            </a:r>
            <a:r>
              <a:rPr lang="fr-FR" b="0" dirty="0" err="1">
                <a:solidFill>
                  <a:srgbClr val="9CDCFE"/>
                </a:solidFill>
                <a:effectLst/>
                <a:latin typeface="Consolas" panose="020B0609020204030204" pitchFamily="49" charset="0"/>
              </a:rPr>
              <a:t>color</a:t>
            </a:r>
            <a:r>
              <a:rPr lang="fr-FR" b="0" dirty="0">
                <a:solidFill>
                  <a:srgbClr val="9CDCFE"/>
                </a:solidFill>
                <a:effectLst/>
                <a:latin typeface="Consolas" panose="020B0609020204030204" pitchFamily="49" charset="0"/>
              </a:rPr>
              <a:t>:</a:t>
            </a:r>
            <a:r>
              <a:rPr lang="fr-FR" b="0" dirty="0">
                <a:solidFill>
                  <a:srgbClr val="D4D4D4"/>
                </a:solidFill>
                <a:effectLst/>
                <a:latin typeface="Consolas" panose="020B0609020204030204" pitchFamily="49" charset="0"/>
              </a:rPr>
              <a:t> </a:t>
            </a:r>
            <a:r>
              <a:rPr lang="fr-FR" b="0" dirty="0">
                <a:solidFill>
                  <a:srgbClr val="CE9178"/>
                </a:solidFill>
                <a:effectLst/>
                <a:latin typeface="Consolas" panose="020B0609020204030204" pitchFamily="49" charset="0"/>
              </a:rPr>
              <a:t>'white’</a:t>
            </a:r>
            <a:r>
              <a:rPr lang="fr-FR" b="0" dirty="0">
                <a:solidFill>
                  <a:srgbClr val="D4D4D4"/>
                </a:solidFill>
                <a:effectLst/>
                <a:latin typeface="Consolas" panose="020B0609020204030204" pitchFamily="49" charset="0"/>
              </a:rPr>
              <a:t>, </a:t>
            </a:r>
          </a:p>
          <a:p>
            <a:pPr marL="0" indent="0">
              <a:buNone/>
            </a:pPr>
            <a:r>
              <a:rPr lang="fr-FR" dirty="0">
                <a:solidFill>
                  <a:srgbClr val="D4D4D4"/>
                </a:solidFill>
                <a:latin typeface="Consolas" panose="020B0609020204030204" pitchFamily="49" charset="0"/>
              </a:rPr>
              <a:t>	</a:t>
            </a:r>
            <a:r>
              <a:rPr lang="fr-FR" b="0" dirty="0" err="1">
                <a:solidFill>
                  <a:srgbClr val="9CDCFE"/>
                </a:solidFill>
                <a:effectLst/>
                <a:latin typeface="Consolas" panose="020B0609020204030204" pitchFamily="49" charset="0"/>
              </a:rPr>
              <a:t>textAlign</a:t>
            </a:r>
            <a:r>
              <a:rPr lang="fr-FR" b="0" dirty="0">
                <a:solidFill>
                  <a:srgbClr val="9CDCFE"/>
                </a:solidFill>
                <a:effectLst/>
                <a:latin typeface="Consolas" panose="020B0609020204030204" pitchFamily="49" charset="0"/>
              </a:rPr>
              <a:t>:</a:t>
            </a:r>
            <a:r>
              <a:rPr lang="fr-FR" b="0" dirty="0">
                <a:solidFill>
                  <a:srgbClr val="D4D4D4"/>
                </a:solidFill>
                <a:effectLst/>
                <a:latin typeface="Consolas" panose="020B0609020204030204" pitchFamily="49" charset="0"/>
              </a:rPr>
              <a:t> </a:t>
            </a:r>
            <a:r>
              <a:rPr lang="fr-FR" b="0" dirty="0">
                <a:solidFill>
                  <a:srgbClr val="CE9178"/>
                </a:solidFill>
                <a:effectLst/>
                <a:latin typeface="Consolas" panose="020B0609020204030204" pitchFamily="49" charset="0"/>
              </a:rPr>
              <a:t>'center’</a:t>
            </a:r>
            <a:r>
              <a:rPr lang="fr-FR" b="0" dirty="0">
                <a:solidFill>
                  <a:srgbClr val="D4D4D4"/>
                </a:solidFill>
                <a:effectLst/>
                <a:latin typeface="Consolas" panose="020B0609020204030204" pitchFamily="49" charset="0"/>
              </a:rPr>
              <a:t>, </a:t>
            </a:r>
          </a:p>
          <a:p>
            <a:pPr marL="0" indent="0">
              <a:buNone/>
            </a:pPr>
            <a:r>
              <a:rPr lang="fr-FR" dirty="0">
                <a:solidFill>
                  <a:srgbClr val="D4D4D4"/>
                </a:solidFill>
                <a:latin typeface="Consolas" panose="020B0609020204030204" pitchFamily="49" charset="0"/>
              </a:rPr>
              <a:t>	</a:t>
            </a:r>
            <a:r>
              <a:rPr lang="fr-FR" b="0" dirty="0" err="1">
                <a:solidFill>
                  <a:srgbClr val="9CDCFE"/>
                </a:solidFill>
                <a:effectLst/>
                <a:latin typeface="Consolas" panose="020B0609020204030204" pitchFamily="49" charset="0"/>
              </a:rPr>
              <a:t>margin</a:t>
            </a:r>
            <a:r>
              <a:rPr lang="fr-FR" b="0" dirty="0">
                <a:solidFill>
                  <a:srgbClr val="9CDCFE"/>
                </a:solidFill>
                <a:effectLst/>
                <a:latin typeface="Consolas" panose="020B0609020204030204" pitchFamily="49" charset="0"/>
              </a:rPr>
              <a:t>:</a:t>
            </a:r>
            <a:r>
              <a:rPr lang="fr-FR" b="0" dirty="0">
                <a:solidFill>
                  <a:srgbClr val="D4D4D4"/>
                </a:solidFill>
                <a:effectLst/>
                <a:latin typeface="Consolas" panose="020B0609020204030204" pitchFamily="49" charset="0"/>
              </a:rPr>
              <a:t> </a:t>
            </a:r>
            <a:r>
              <a:rPr lang="fr-FR" b="0" dirty="0">
                <a:solidFill>
                  <a:srgbClr val="B5CEA8"/>
                </a:solidFill>
                <a:effectLst/>
                <a:latin typeface="Consolas" panose="020B0609020204030204" pitchFamily="49" charset="0"/>
              </a:rPr>
              <a:t>30</a:t>
            </a:r>
            <a:r>
              <a:rPr lang="fr-FR" b="0" dirty="0">
                <a:solidFill>
                  <a:srgbClr val="D4D4D4"/>
                </a:solidFill>
                <a:effectLst/>
                <a:latin typeface="Consolas" panose="020B0609020204030204" pitchFamily="49" charset="0"/>
              </a:rPr>
              <a:t> </a:t>
            </a:r>
          </a:p>
          <a:p>
            <a:pPr marL="0" indent="0">
              <a:buNone/>
            </a:pPr>
            <a:r>
              <a:rPr lang="fr-FR" b="0" dirty="0">
                <a:solidFill>
                  <a:srgbClr val="D4D4D4"/>
                </a:solidFill>
                <a:effectLst/>
                <a:latin typeface="Consolas" panose="020B0609020204030204" pitchFamily="49" charset="0"/>
              </a:rPr>
              <a:t>    </a:t>
            </a:r>
            <a:r>
              <a:rPr lang="fr-FR" b="0" dirty="0">
                <a:effectLst/>
                <a:latin typeface="Consolas" panose="020B0609020204030204" pitchFamily="49" charset="0"/>
              </a:rPr>
              <a:t>}</a:t>
            </a:r>
          </a:p>
          <a:p>
            <a:pPr marL="0" indent="0">
              <a:buNone/>
            </a:pPr>
            <a:r>
              <a:rPr lang="fr-FR" b="0" dirty="0">
                <a:effectLst/>
                <a:latin typeface="Consolas" panose="020B0609020204030204" pitchFamily="49" charset="0"/>
              </a:rPr>
              <a:t>  });</a:t>
            </a:r>
            <a:endParaRPr lang="fr-FR" dirty="0"/>
          </a:p>
          <a:p>
            <a:pPr marL="0" indent="0">
              <a:buNone/>
            </a:pPr>
            <a:endParaRPr lang="fr-FR" dirty="0"/>
          </a:p>
        </p:txBody>
      </p:sp>
    </p:spTree>
    <p:extLst>
      <p:ext uri="{BB962C8B-B14F-4D97-AF65-F5344CB8AC3E}">
        <p14:creationId xmlns:p14="http://schemas.microsoft.com/office/powerpoint/2010/main" val="366490612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xmlns="" id="{9D7AA5F0-CE1F-4720-AE28-2EFABD9D9755}"/>
              </a:ext>
            </a:extLst>
          </p:cNvPr>
          <p:cNvSpPr>
            <a:spLocks noGrp="1"/>
          </p:cNvSpPr>
          <p:nvPr>
            <p:ph type="title"/>
          </p:nvPr>
        </p:nvSpPr>
        <p:spPr/>
        <p:txBody>
          <a:bodyPr/>
          <a:lstStyle/>
          <a:p>
            <a:r>
              <a:rPr lang="fr-FR" dirty="0"/>
              <a:t>Afficher un modèle</a:t>
            </a:r>
          </a:p>
        </p:txBody>
      </p:sp>
      <p:sp>
        <p:nvSpPr>
          <p:cNvPr id="6" name="Espace réservé du contenu 5">
            <a:extLst>
              <a:ext uri="{FF2B5EF4-FFF2-40B4-BE49-F238E27FC236}">
                <a16:creationId xmlns:a16="http://schemas.microsoft.com/office/drawing/2014/main" xmlns="" id="{4B76C452-80E2-45BE-B3CA-55EA558AC064}"/>
              </a:ext>
            </a:extLst>
          </p:cNvPr>
          <p:cNvSpPr>
            <a:spLocks noGrp="1"/>
          </p:cNvSpPr>
          <p:nvPr>
            <p:ph idx="1"/>
          </p:nvPr>
        </p:nvSpPr>
        <p:spPr/>
        <p:txBody>
          <a:bodyPr>
            <a:normAutofit/>
          </a:bodyPr>
          <a:lstStyle/>
          <a:p>
            <a:r>
              <a:rPr lang="fr-FR" dirty="0"/>
              <a:t>Affichage</a:t>
            </a:r>
          </a:p>
          <a:p>
            <a:pPr marL="0" indent="0" algn="ctr">
              <a:buNone/>
            </a:pPr>
            <a:r>
              <a:rPr lang="fr-FR" sz="2000" dirty="0"/>
              <a:t>Il assure l’affichage à l’écran et la génération à la volé de son enfant (</a:t>
            </a:r>
            <a:r>
              <a:rPr lang="fr-FR" sz="2000" dirty="0" err="1"/>
              <a:t>modele</a:t>
            </a:r>
            <a:r>
              <a:rPr lang="fr-FR" sz="2000" dirty="0"/>
              <a:t> </a:t>
            </a:r>
            <a:r>
              <a:rPr lang="fr-FR" sz="2000" dirty="0" err="1"/>
              <a:t>react-pdf</a:t>
            </a:r>
            <a:r>
              <a:rPr lang="fr-FR" sz="2000" dirty="0"/>
              <a:t>)</a:t>
            </a:r>
          </a:p>
          <a:p>
            <a:pPr marL="0" indent="0" algn="ctr">
              <a:buNone/>
            </a:pPr>
            <a:r>
              <a:rPr lang="fr-FR" b="0" dirty="0">
                <a:solidFill>
                  <a:srgbClr val="808080"/>
                </a:solidFill>
                <a:effectLst/>
                <a:latin typeface="Consolas" panose="020B0609020204030204" pitchFamily="49" charset="0"/>
              </a:rPr>
              <a:t>&lt;</a:t>
            </a:r>
            <a:r>
              <a:rPr lang="fr-FR" b="0" dirty="0" err="1">
                <a:solidFill>
                  <a:srgbClr val="4EC9B0"/>
                </a:solidFill>
                <a:effectLst/>
                <a:latin typeface="Consolas" panose="020B0609020204030204" pitchFamily="49" charset="0"/>
              </a:rPr>
              <a:t>PDFViewer</a:t>
            </a:r>
            <a:r>
              <a:rPr lang="fr-FR" dirty="0">
                <a:solidFill>
                  <a:srgbClr val="D4D4D4"/>
                </a:solidFill>
                <a:latin typeface="Consolas" panose="020B0609020204030204" pitchFamily="49" charset="0"/>
              </a:rPr>
              <a:t> </a:t>
            </a:r>
            <a:r>
              <a:rPr lang="fr-FR" sz="1800" b="0" dirty="0" err="1">
                <a:solidFill>
                  <a:srgbClr val="9CDCFE"/>
                </a:solidFill>
                <a:effectLst/>
                <a:latin typeface="Consolas" panose="020B0609020204030204" pitchFamily="49" charset="0"/>
              </a:rPr>
              <a:t>showToolbar</a:t>
            </a:r>
            <a:r>
              <a:rPr lang="fr-FR" sz="1800" b="0" dirty="0">
                <a:solidFill>
                  <a:srgbClr val="D4D4D4"/>
                </a:solidFill>
                <a:effectLst/>
                <a:latin typeface="Consolas" panose="020B0609020204030204" pitchFamily="49" charset="0"/>
              </a:rPr>
              <a:t>=</a:t>
            </a:r>
            <a:r>
              <a:rPr lang="fr-FR" sz="1800" b="0" dirty="0">
                <a:solidFill>
                  <a:srgbClr val="569CD6"/>
                </a:solidFill>
                <a:effectLst/>
                <a:latin typeface="Consolas" panose="020B0609020204030204" pitchFamily="49" charset="0"/>
              </a:rPr>
              <a:t>{</a:t>
            </a:r>
            <a:r>
              <a:rPr lang="fr-FR" sz="1800" b="0" dirty="0" err="1">
                <a:solidFill>
                  <a:srgbClr val="569CD6"/>
                </a:solidFill>
                <a:effectLst/>
                <a:latin typeface="Consolas" panose="020B0609020204030204" pitchFamily="49" charset="0"/>
              </a:rPr>
              <a:t>true</a:t>
            </a:r>
            <a:r>
              <a:rPr lang="fr-FR" sz="1800" b="0" dirty="0">
                <a:solidFill>
                  <a:srgbClr val="569CD6"/>
                </a:solidFill>
                <a:effectLst/>
                <a:latin typeface="Consolas" panose="020B0609020204030204" pitchFamily="49" charset="0"/>
              </a:rPr>
              <a:t>}</a:t>
            </a:r>
            <a:r>
              <a:rPr lang="fr-FR" b="0" dirty="0">
                <a:solidFill>
                  <a:srgbClr val="808080"/>
                </a:solidFill>
                <a:effectLst/>
                <a:latin typeface="Consolas" panose="020B0609020204030204" pitchFamily="49" charset="0"/>
              </a:rPr>
              <a:t>&gt;</a:t>
            </a:r>
          </a:p>
          <a:p>
            <a:endParaRPr lang="fr-FR" dirty="0"/>
          </a:p>
        </p:txBody>
      </p:sp>
      <p:graphicFrame>
        <p:nvGraphicFramePr>
          <p:cNvPr id="7" name="Tableau 6">
            <a:extLst>
              <a:ext uri="{FF2B5EF4-FFF2-40B4-BE49-F238E27FC236}">
                <a16:creationId xmlns:a16="http://schemas.microsoft.com/office/drawing/2014/main" xmlns="" id="{58DC7936-0C21-4143-8C7E-FA43FB4E48F2}"/>
              </a:ext>
            </a:extLst>
          </p:cNvPr>
          <p:cNvGraphicFramePr>
            <a:graphicFrameLocks noGrp="1"/>
          </p:cNvGraphicFramePr>
          <p:nvPr>
            <p:extLst>
              <p:ext uri="{D42A27DB-BD31-4B8C-83A1-F6EECF244321}">
                <p14:modId xmlns:p14="http://schemas.microsoft.com/office/powerpoint/2010/main" val="1087758829"/>
              </p:ext>
            </p:extLst>
          </p:nvPr>
        </p:nvGraphicFramePr>
        <p:xfrm>
          <a:off x="925770" y="3034904"/>
          <a:ext cx="10340460" cy="3394492"/>
        </p:xfrm>
        <a:graphic>
          <a:graphicData uri="http://schemas.openxmlformats.org/drawingml/2006/table">
            <a:tbl>
              <a:tblPr/>
              <a:tblGrid>
                <a:gridCol w="2585115">
                  <a:extLst>
                    <a:ext uri="{9D8B030D-6E8A-4147-A177-3AD203B41FA5}">
                      <a16:colId xmlns:a16="http://schemas.microsoft.com/office/drawing/2014/main" xmlns="" val="703715548"/>
                    </a:ext>
                  </a:extLst>
                </a:gridCol>
                <a:gridCol w="2585115">
                  <a:extLst>
                    <a:ext uri="{9D8B030D-6E8A-4147-A177-3AD203B41FA5}">
                      <a16:colId xmlns:a16="http://schemas.microsoft.com/office/drawing/2014/main" xmlns="" val="4130458884"/>
                    </a:ext>
                  </a:extLst>
                </a:gridCol>
                <a:gridCol w="2585115">
                  <a:extLst>
                    <a:ext uri="{9D8B030D-6E8A-4147-A177-3AD203B41FA5}">
                      <a16:colId xmlns:a16="http://schemas.microsoft.com/office/drawing/2014/main" xmlns="" val="2728530783"/>
                    </a:ext>
                  </a:extLst>
                </a:gridCol>
                <a:gridCol w="2585115">
                  <a:extLst>
                    <a:ext uri="{9D8B030D-6E8A-4147-A177-3AD203B41FA5}">
                      <a16:colId xmlns:a16="http://schemas.microsoft.com/office/drawing/2014/main" xmlns="" val="3954839390"/>
                    </a:ext>
                  </a:extLst>
                </a:gridCol>
              </a:tblGrid>
              <a:tr h="129112">
                <a:tc>
                  <a:txBody>
                    <a:bodyPr/>
                    <a:lstStyle/>
                    <a:p>
                      <a:pPr algn="l"/>
                      <a:r>
                        <a:rPr lang="fr-FR" sz="1600" dirty="0">
                          <a:solidFill>
                            <a:srgbClr val="8D1602"/>
                          </a:solidFill>
                          <a:effectLst/>
                          <a:latin typeface="Taviraj"/>
                        </a:rPr>
                        <a:t>Prop </a:t>
                      </a:r>
                      <a:r>
                        <a:rPr lang="fr-FR" sz="1600" dirty="0" err="1">
                          <a:solidFill>
                            <a:srgbClr val="8D1602"/>
                          </a:solidFill>
                          <a:effectLst/>
                          <a:latin typeface="Taviraj"/>
                        </a:rPr>
                        <a:t>name</a:t>
                      </a:r>
                      <a:endParaRPr lang="fr-FR" sz="1600" dirty="0">
                        <a:solidFill>
                          <a:srgbClr val="8D1602"/>
                        </a:solidFill>
                        <a:effectLst/>
                        <a:latin typeface="Taviraj"/>
                      </a:endParaRPr>
                    </a:p>
                  </a:txBody>
                  <a:tcPr marL="73608" marR="73608" marT="33458" marB="33458" anchor="ctr">
                    <a:lnL>
                      <a:noFill/>
                    </a:lnL>
                    <a:lnR>
                      <a:noFill/>
                    </a:lnR>
                    <a:lnT>
                      <a:noFill/>
                    </a:lnT>
                    <a:lnB>
                      <a:noFill/>
                    </a:lnB>
                    <a:solidFill>
                      <a:srgbClr val="FCD3CC"/>
                    </a:solidFill>
                  </a:tcPr>
                </a:tc>
                <a:tc>
                  <a:txBody>
                    <a:bodyPr/>
                    <a:lstStyle/>
                    <a:p>
                      <a:pPr algn="l"/>
                      <a:r>
                        <a:rPr lang="fr-FR" sz="1600">
                          <a:solidFill>
                            <a:srgbClr val="8D1602"/>
                          </a:solidFill>
                          <a:effectLst/>
                          <a:latin typeface="Taviraj"/>
                        </a:rPr>
                        <a:t>Description</a:t>
                      </a:r>
                    </a:p>
                  </a:txBody>
                  <a:tcPr marL="73608" marR="73608" marT="33458" marB="33458" anchor="ctr">
                    <a:lnL>
                      <a:noFill/>
                    </a:lnL>
                    <a:lnR>
                      <a:noFill/>
                    </a:lnR>
                    <a:lnT>
                      <a:noFill/>
                    </a:lnT>
                    <a:lnB>
                      <a:noFill/>
                    </a:lnB>
                    <a:solidFill>
                      <a:srgbClr val="FCD3CC"/>
                    </a:solidFill>
                  </a:tcPr>
                </a:tc>
                <a:tc>
                  <a:txBody>
                    <a:bodyPr/>
                    <a:lstStyle/>
                    <a:p>
                      <a:pPr algn="l"/>
                      <a:r>
                        <a:rPr lang="fr-FR" sz="1600">
                          <a:solidFill>
                            <a:srgbClr val="8D1602"/>
                          </a:solidFill>
                          <a:effectLst/>
                          <a:latin typeface="Taviraj"/>
                        </a:rPr>
                        <a:t>Type</a:t>
                      </a:r>
                    </a:p>
                  </a:txBody>
                  <a:tcPr marL="73608" marR="73608" marT="33458" marB="33458" anchor="ctr">
                    <a:lnL>
                      <a:noFill/>
                    </a:lnL>
                    <a:lnR>
                      <a:noFill/>
                    </a:lnR>
                    <a:lnT>
                      <a:noFill/>
                    </a:lnT>
                    <a:lnB>
                      <a:noFill/>
                    </a:lnB>
                    <a:solidFill>
                      <a:srgbClr val="FCD3CC"/>
                    </a:solidFill>
                  </a:tcPr>
                </a:tc>
                <a:tc>
                  <a:txBody>
                    <a:bodyPr/>
                    <a:lstStyle/>
                    <a:p>
                      <a:pPr algn="l"/>
                      <a:r>
                        <a:rPr lang="fr-FR" sz="1600">
                          <a:solidFill>
                            <a:srgbClr val="8D1602"/>
                          </a:solidFill>
                          <a:effectLst/>
                          <a:latin typeface="Taviraj"/>
                        </a:rPr>
                        <a:t>Default</a:t>
                      </a:r>
                    </a:p>
                  </a:txBody>
                  <a:tcPr marL="73608" marR="73608" marT="33458" marB="33458" anchor="ctr">
                    <a:lnL>
                      <a:noFill/>
                    </a:lnL>
                    <a:lnR>
                      <a:noFill/>
                    </a:lnR>
                    <a:lnT>
                      <a:noFill/>
                    </a:lnT>
                    <a:lnB>
                      <a:noFill/>
                    </a:lnB>
                    <a:solidFill>
                      <a:srgbClr val="FCD3CC"/>
                    </a:solidFill>
                  </a:tcPr>
                </a:tc>
                <a:extLst>
                  <a:ext uri="{0D108BD9-81ED-4DB2-BD59-A6C34878D82A}">
                    <a16:rowId xmlns:a16="http://schemas.microsoft.com/office/drawing/2014/main" xmlns="" val="3162118500"/>
                  </a:ext>
                </a:extLst>
              </a:tr>
              <a:tr h="230421">
                <a:tc>
                  <a:txBody>
                    <a:bodyPr/>
                    <a:lstStyle/>
                    <a:p>
                      <a:r>
                        <a:rPr lang="fr-FR" sz="1600">
                          <a:effectLst/>
                          <a:latin typeface="Source Sans Pro" panose="020B0604020202020204" pitchFamily="34" charset="0"/>
                        </a:rPr>
                        <a:t>style</a:t>
                      </a:r>
                    </a:p>
                  </a:txBody>
                  <a:tcPr marL="73608" marR="73608" marT="33458" marB="33458" anchor="ctr">
                    <a:lnL>
                      <a:noFill/>
                    </a:lnL>
                    <a:lnR>
                      <a:noFill/>
                    </a:lnR>
                    <a:lnT>
                      <a:noFill/>
                    </a:lnT>
                    <a:lnB>
                      <a:noFill/>
                    </a:lnB>
                    <a:solidFill>
                      <a:srgbClr val="FBFBFB"/>
                    </a:solidFill>
                  </a:tcPr>
                </a:tc>
                <a:tc>
                  <a:txBody>
                    <a:bodyPr/>
                    <a:lstStyle/>
                    <a:p>
                      <a:r>
                        <a:rPr lang="fr-FR" sz="1600">
                          <a:effectLst/>
                          <a:latin typeface="Source Sans Pro" panose="020B0604020202020204" pitchFamily="34" charset="0"/>
                        </a:rPr>
                        <a:t>Defines iframe styles</a:t>
                      </a:r>
                    </a:p>
                  </a:txBody>
                  <a:tcPr marL="73608" marR="73608" marT="33458" marB="33458" anchor="ctr">
                    <a:lnL>
                      <a:noFill/>
                    </a:lnL>
                    <a:lnR>
                      <a:noFill/>
                    </a:lnR>
                    <a:lnT>
                      <a:noFill/>
                    </a:lnT>
                    <a:lnB>
                      <a:noFill/>
                    </a:lnB>
                    <a:solidFill>
                      <a:srgbClr val="FBFBFB"/>
                    </a:solidFill>
                  </a:tcPr>
                </a:tc>
                <a:tc>
                  <a:txBody>
                    <a:bodyPr/>
                    <a:lstStyle/>
                    <a:p>
                      <a:r>
                        <a:rPr lang="fr-FR" sz="1600" i="1">
                          <a:effectLst/>
                          <a:latin typeface="Source Sans Pro" panose="020B0604020202020204" pitchFamily="34" charset="0"/>
                        </a:rPr>
                        <a:t>Object</a:t>
                      </a:r>
                      <a:r>
                        <a:rPr lang="fr-FR" sz="1600">
                          <a:effectLst/>
                          <a:latin typeface="Source Sans Pro" panose="020B0604020202020204" pitchFamily="34" charset="0"/>
                        </a:rPr>
                        <a:t>, </a:t>
                      </a:r>
                      <a:r>
                        <a:rPr lang="fr-FR" sz="1600" i="1">
                          <a:effectLst/>
                          <a:latin typeface="Source Sans Pro" panose="020B0604020202020204" pitchFamily="34" charset="0"/>
                        </a:rPr>
                        <a:t>Array</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BFBFB"/>
                    </a:solidFill>
                  </a:tcPr>
                </a:tc>
                <a:tc>
                  <a:txBody>
                    <a:bodyPr/>
                    <a:lstStyle/>
                    <a:p>
                      <a:r>
                        <a:rPr lang="fr-FR" sz="1600" i="1">
                          <a:effectLst/>
                          <a:latin typeface="Source Sans Pro" panose="020B0604020202020204" pitchFamily="34" charset="0"/>
                        </a:rPr>
                        <a:t>undefined</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BFBFB"/>
                    </a:solidFill>
                  </a:tcPr>
                </a:tc>
                <a:extLst>
                  <a:ext uri="{0D108BD9-81ED-4DB2-BD59-A6C34878D82A}">
                    <a16:rowId xmlns:a16="http://schemas.microsoft.com/office/drawing/2014/main" xmlns="" val="557889235"/>
                  </a:ext>
                </a:extLst>
              </a:tr>
              <a:tr h="230421">
                <a:tc>
                  <a:txBody>
                    <a:bodyPr/>
                    <a:lstStyle/>
                    <a:p>
                      <a:r>
                        <a:rPr lang="fr-FR" sz="1600">
                          <a:effectLst/>
                          <a:latin typeface="Source Sans Pro" panose="020B0604020202020204" pitchFamily="34" charset="0"/>
                        </a:rPr>
                        <a:t>className</a:t>
                      </a:r>
                    </a:p>
                  </a:txBody>
                  <a:tcPr marL="73608" marR="73608" marT="33458" marB="33458" anchor="ctr">
                    <a:lnL>
                      <a:noFill/>
                    </a:lnL>
                    <a:lnR>
                      <a:noFill/>
                    </a:lnR>
                    <a:lnT>
                      <a:noFill/>
                    </a:lnT>
                    <a:lnB>
                      <a:noFill/>
                    </a:lnB>
                    <a:solidFill>
                      <a:srgbClr val="FFFFFF"/>
                    </a:solidFill>
                  </a:tcPr>
                </a:tc>
                <a:tc>
                  <a:txBody>
                    <a:bodyPr/>
                    <a:lstStyle/>
                    <a:p>
                      <a:r>
                        <a:rPr lang="fr-FR" sz="1600">
                          <a:effectLst/>
                          <a:latin typeface="Source Sans Pro" panose="020B0604020202020204" pitchFamily="34" charset="0"/>
                        </a:rPr>
                        <a:t>Defines iframe class name</a:t>
                      </a:r>
                    </a:p>
                  </a:txBody>
                  <a:tcPr marL="73608" marR="73608" marT="33458" marB="33458" anchor="ctr">
                    <a:lnL>
                      <a:noFill/>
                    </a:lnL>
                    <a:lnR>
                      <a:noFill/>
                    </a:lnR>
                    <a:lnT>
                      <a:noFill/>
                    </a:lnT>
                    <a:lnB>
                      <a:noFill/>
                    </a:lnB>
                    <a:solidFill>
                      <a:srgbClr val="FFFFFF"/>
                    </a:solidFill>
                  </a:tcPr>
                </a:tc>
                <a:tc>
                  <a:txBody>
                    <a:bodyPr/>
                    <a:lstStyle/>
                    <a:p>
                      <a:r>
                        <a:rPr lang="fr-FR" sz="1600" i="1">
                          <a:effectLst/>
                          <a:latin typeface="Source Sans Pro" panose="020B0604020202020204" pitchFamily="34" charset="0"/>
                        </a:rPr>
                        <a:t>String</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FFFFF"/>
                    </a:solidFill>
                  </a:tcPr>
                </a:tc>
                <a:tc>
                  <a:txBody>
                    <a:bodyPr/>
                    <a:lstStyle/>
                    <a:p>
                      <a:r>
                        <a:rPr lang="fr-FR" sz="1600" i="1">
                          <a:effectLst/>
                          <a:latin typeface="Source Sans Pro" panose="020B0604020202020204" pitchFamily="34" charset="0"/>
                        </a:rPr>
                        <a:t>undefined</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FFFFF"/>
                    </a:solidFill>
                  </a:tcPr>
                </a:tc>
                <a:extLst>
                  <a:ext uri="{0D108BD9-81ED-4DB2-BD59-A6C34878D82A}">
                    <a16:rowId xmlns:a16="http://schemas.microsoft.com/office/drawing/2014/main" xmlns="" val="312959048"/>
                  </a:ext>
                </a:extLst>
              </a:tr>
              <a:tr h="230421">
                <a:tc>
                  <a:txBody>
                    <a:bodyPr/>
                    <a:lstStyle/>
                    <a:p>
                      <a:r>
                        <a:rPr lang="fr-FR" sz="1600">
                          <a:effectLst/>
                          <a:latin typeface="Source Sans Pro" panose="020B0604020202020204" pitchFamily="34" charset="0"/>
                        </a:rPr>
                        <a:t>children</a:t>
                      </a:r>
                    </a:p>
                  </a:txBody>
                  <a:tcPr marL="73608" marR="73608" marT="33458" marB="33458" anchor="ctr">
                    <a:lnL>
                      <a:noFill/>
                    </a:lnL>
                    <a:lnR>
                      <a:noFill/>
                    </a:lnR>
                    <a:lnT>
                      <a:noFill/>
                    </a:lnT>
                    <a:lnB>
                      <a:noFill/>
                    </a:lnB>
                    <a:solidFill>
                      <a:srgbClr val="FBFBFB"/>
                    </a:solidFill>
                  </a:tcPr>
                </a:tc>
                <a:tc>
                  <a:txBody>
                    <a:bodyPr/>
                    <a:lstStyle/>
                    <a:p>
                      <a:r>
                        <a:rPr lang="fr-FR" sz="1600">
                          <a:effectLst/>
                          <a:latin typeface="Source Sans Pro" panose="020B0604020202020204" pitchFamily="34" charset="0"/>
                        </a:rPr>
                        <a:t>PDF document implementation</a:t>
                      </a:r>
                    </a:p>
                  </a:txBody>
                  <a:tcPr marL="73608" marR="73608" marT="33458" marB="33458" anchor="ctr">
                    <a:lnL>
                      <a:noFill/>
                    </a:lnL>
                    <a:lnR>
                      <a:noFill/>
                    </a:lnR>
                    <a:lnT>
                      <a:noFill/>
                    </a:lnT>
                    <a:lnB>
                      <a:noFill/>
                    </a:lnB>
                    <a:solidFill>
                      <a:srgbClr val="FBFBFB"/>
                    </a:solidFill>
                  </a:tcPr>
                </a:tc>
                <a:tc>
                  <a:txBody>
                    <a:bodyPr/>
                    <a:lstStyle/>
                    <a:p>
                      <a:r>
                        <a:rPr lang="fr-FR" sz="1600" i="1">
                          <a:effectLst/>
                          <a:latin typeface="Source Sans Pro" panose="020B0604020202020204" pitchFamily="34" charset="0"/>
                        </a:rPr>
                        <a:t>Document</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BFBFB"/>
                    </a:solidFill>
                  </a:tcPr>
                </a:tc>
                <a:tc>
                  <a:txBody>
                    <a:bodyPr/>
                    <a:lstStyle/>
                    <a:p>
                      <a:r>
                        <a:rPr lang="fr-FR" sz="1600" i="1">
                          <a:effectLst/>
                          <a:latin typeface="Source Sans Pro" panose="020B0604020202020204" pitchFamily="34" charset="0"/>
                        </a:rPr>
                        <a:t>undefined</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BFBFB"/>
                    </a:solidFill>
                  </a:tcPr>
                </a:tc>
                <a:extLst>
                  <a:ext uri="{0D108BD9-81ED-4DB2-BD59-A6C34878D82A}">
                    <a16:rowId xmlns:a16="http://schemas.microsoft.com/office/drawing/2014/main" xmlns="" val="533320084"/>
                  </a:ext>
                </a:extLst>
              </a:tr>
              <a:tr h="331731">
                <a:tc>
                  <a:txBody>
                    <a:bodyPr/>
                    <a:lstStyle/>
                    <a:p>
                      <a:r>
                        <a:rPr lang="fr-FR" sz="1600">
                          <a:effectLst/>
                          <a:latin typeface="Source Sans Pro" panose="020B0604020202020204" pitchFamily="34" charset="0"/>
                        </a:rPr>
                        <a:t>width</a:t>
                      </a:r>
                    </a:p>
                  </a:txBody>
                  <a:tcPr marL="73608" marR="73608" marT="33458" marB="33458" anchor="ctr">
                    <a:lnL>
                      <a:noFill/>
                    </a:lnL>
                    <a:lnR>
                      <a:noFill/>
                    </a:lnR>
                    <a:lnT>
                      <a:noFill/>
                    </a:lnT>
                    <a:lnB>
                      <a:noFill/>
                    </a:lnB>
                    <a:solidFill>
                      <a:srgbClr val="FFFFFF"/>
                    </a:solidFill>
                  </a:tcPr>
                </a:tc>
                <a:tc>
                  <a:txBody>
                    <a:bodyPr/>
                    <a:lstStyle/>
                    <a:p>
                      <a:r>
                        <a:rPr lang="en-US" sz="1600">
                          <a:effectLst/>
                          <a:latin typeface="Source Sans Pro" panose="020B0604020202020204" pitchFamily="34" charset="0"/>
                        </a:rPr>
                        <a:t>Width of embedded PDF iframe</a:t>
                      </a:r>
                    </a:p>
                  </a:txBody>
                  <a:tcPr marL="73608" marR="73608" marT="33458" marB="33458" anchor="ctr">
                    <a:lnL>
                      <a:noFill/>
                    </a:lnL>
                    <a:lnR>
                      <a:noFill/>
                    </a:lnR>
                    <a:lnT>
                      <a:noFill/>
                    </a:lnT>
                    <a:lnB>
                      <a:noFill/>
                    </a:lnB>
                    <a:solidFill>
                      <a:srgbClr val="FFFFFF"/>
                    </a:solidFill>
                  </a:tcPr>
                </a:tc>
                <a:tc>
                  <a:txBody>
                    <a:bodyPr/>
                    <a:lstStyle/>
                    <a:p>
                      <a:r>
                        <a:rPr lang="fr-FR" sz="1600" i="1">
                          <a:effectLst/>
                          <a:latin typeface="Source Sans Pro" panose="020B0604020202020204" pitchFamily="34" charset="0"/>
                        </a:rPr>
                        <a:t>String</a:t>
                      </a:r>
                      <a:r>
                        <a:rPr lang="fr-FR" sz="1600">
                          <a:effectLst/>
                          <a:latin typeface="Source Sans Pro" panose="020B0604020202020204" pitchFamily="34" charset="0"/>
                        </a:rPr>
                        <a:t>, </a:t>
                      </a:r>
                      <a:r>
                        <a:rPr lang="fr-FR" sz="1600" i="1">
                          <a:effectLst/>
                          <a:latin typeface="Source Sans Pro" panose="020B0604020202020204" pitchFamily="34" charset="0"/>
                        </a:rPr>
                        <a:t>Number</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FFFFF"/>
                    </a:solidFill>
                  </a:tcPr>
                </a:tc>
                <a:tc>
                  <a:txBody>
                    <a:bodyPr/>
                    <a:lstStyle/>
                    <a:p>
                      <a:r>
                        <a:rPr lang="fr-FR" sz="1600" i="1">
                          <a:effectLst/>
                          <a:latin typeface="Source Sans Pro" panose="020B0604020202020204" pitchFamily="34" charset="0"/>
                        </a:rPr>
                        <a:t>undefined</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FFFFF"/>
                    </a:solidFill>
                  </a:tcPr>
                </a:tc>
                <a:extLst>
                  <a:ext uri="{0D108BD9-81ED-4DB2-BD59-A6C34878D82A}">
                    <a16:rowId xmlns:a16="http://schemas.microsoft.com/office/drawing/2014/main" xmlns="" val="992473132"/>
                  </a:ext>
                </a:extLst>
              </a:tr>
              <a:tr h="331731">
                <a:tc>
                  <a:txBody>
                    <a:bodyPr/>
                    <a:lstStyle/>
                    <a:p>
                      <a:r>
                        <a:rPr lang="fr-FR" sz="1600">
                          <a:effectLst/>
                          <a:latin typeface="Source Sans Pro" panose="020B0604020202020204" pitchFamily="34" charset="0"/>
                        </a:rPr>
                        <a:t>height</a:t>
                      </a:r>
                    </a:p>
                  </a:txBody>
                  <a:tcPr marL="73608" marR="73608" marT="33458" marB="33458" anchor="ctr">
                    <a:lnL>
                      <a:noFill/>
                    </a:lnL>
                    <a:lnR>
                      <a:noFill/>
                    </a:lnR>
                    <a:lnT>
                      <a:noFill/>
                    </a:lnT>
                    <a:lnB>
                      <a:noFill/>
                    </a:lnB>
                    <a:solidFill>
                      <a:srgbClr val="FBFBFB"/>
                    </a:solidFill>
                  </a:tcPr>
                </a:tc>
                <a:tc>
                  <a:txBody>
                    <a:bodyPr/>
                    <a:lstStyle/>
                    <a:p>
                      <a:r>
                        <a:rPr lang="en-US" sz="1600">
                          <a:effectLst/>
                          <a:latin typeface="Source Sans Pro" panose="020B0604020202020204" pitchFamily="34" charset="0"/>
                        </a:rPr>
                        <a:t>Height of embedded PDF iframe</a:t>
                      </a:r>
                    </a:p>
                  </a:txBody>
                  <a:tcPr marL="73608" marR="73608" marT="33458" marB="33458" anchor="ctr">
                    <a:lnL>
                      <a:noFill/>
                    </a:lnL>
                    <a:lnR>
                      <a:noFill/>
                    </a:lnR>
                    <a:lnT>
                      <a:noFill/>
                    </a:lnT>
                    <a:lnB>
                      <a:noFill/>
                    </a:lnB>
                    <a:solidFill>
                      <a:srgbClr val="FBFBFB"/>
                    </a:solidFill>
                  </a:tcPr>
                </a:tc>
                <a:tc>
                  <a:txBody>
                    <a:bodyPr/>
                    <a:lstStyle/>
                    <a:p>
                      <a:r>
                        <a:rPr lang="fr-FR" sz="1600" i="1">
                          <a:effectLst/>
                          <a:latin typeface="Source Sans Pro" panose="020B0604020202020204" pitchFamily="34" charset="0"/>
                        </a:rPr>
                        <a:t>String</a:t>
                      </a:r>
                      <a:r>
                        <a:rPr lang="fr-FR" sz="1600">
                          <a:effectLst/>
                          <a:latin typeface="Source Sans Pro" panose="020B0604020202020204" pitchFamily="34" charset="0"/>
                        </a:rPr>
                        <a:t>, </a:t>
                      </a:r>
                      <a:r>
                        <a:rPr lang="fr-FR" sz="1600" i="1">
                          <a:effectLst/>
                          <a:latin typeface="Source Sans Pro" panose="020B0604020202020204" pitchFamily="34" charset="0"/>
                        </a:rPr>
                        <a:t>Number</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BFBFB"/>
                    </a:solidFill>
                  </a:tcPr>
                </a:tc>
                <a:tc>
                  <a:txBody>
                    <a:bodyPr/>
                    <a:lstStyle/>
                    <a:p>
                      <a:r>
                        <a:rPr lang="fr-FR" sz="1600" i="1">
                          <a:effectLst/>
                          <a:latin typeface="Source Sans Pro" panose="020B0604020202020204" pitchFamily="34" charset="0"/>
                        </a:rPr>
                        <a:t>undefined</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BFBFB"/>
                    </a:solidFill>
                  </a:tcPr>
                </a:tc>
                <a:extLst>
                  <a:ext uri="{0D108BD9-81ED-4DB2-BD59-A6C34878D82A}">
                    <a16:rowId xmlns:a16="http://schemas.microsoft.com/office/drawing/2014/main" xmlns="" val="2740326593"/>
                  </a:ext>
                </a:extLst>
              </a:tr>
              <a:tr h="433041">
                <a:tc>
                  <a:txBody>
                    <a:bodyPr/>
                    <a:lstStyle/>
                    <a:p>
                      <a:r>
                        <a:rPr lang="fr-FR" sz="1600">
                          <a:effectLst/>
                          <a:latin typeface="Source Sans Pro" panose="020B0604020202020204" pitchFamily="34" charset="0"/>
                        </a:rPr>
                        <a:t>showToolbar</a:t>
                      </a:r>
                    </a:p>
                  </a:txBody>
                  <a:tcPr marL="73608" marR="73608" marT="33458" marB="33458" anchor="ctr">
                    <a:lnL>
                      <a:noFill/>
                    </a:lnL>
                    <a:lnR>
                      <a:noFill/>
                    </a:lnR>
                    <a:lnT>
                      <a:noFill/>
                    </a:lnT>
                    <a:lnB>
                      <a:noFill/>
                    </a:lnB>
                    <a:solidFill>
                      <a:srgbClr val="FFFFFF"/>
                    </a:solidFill>
                  </a:tcPr>
                </a:tc>
                <a:tc>
                  <a:txBody>
                    <a:bodyPr/>
                    <a:lstStyle/>
                    <a:p>
                      <a:r>
                        <a:rPr lang="en-US" sz="1600">
                          <a:effectLst/>
                          <a:latin typeface="Source Sans Pro" panose="020B0604020202020204" pitchFamily="34" charset="0"/>
                        </a:rPr>
                        <a:t>Render the toolbar. Supported on Chrome, Edge and Safari</a:t>
                      </a:r>
                    </a:p>
                  </a:txBody>
                  <a:tcPr marL="73608" marR="73608" marT="33458" marB="33458" anchor="ctr">
                    <a:lnL>
                      <a:noFill/>
                    </a:lnL>
                    <a:lnR>
                      <a:noFill/>
                    </a:lnR>
                    <a:lnT>
                      <a:noFill/>
                    </a:lnT>
                    <a:lnB>
                      <a:noFill/>
                    </a:lnB>
                    <a:solidFill>
                      <a:srgbClr val="FFFFFF"/>
                    </a:solidFill>
                  </a:tcPr>
                </a:tc>
                <a:tc>
                  <a:txBody>
                    <a:bodyPr/>
                    <a:lstStyle/>
                    <a:p>
                      <a:r>
                        <a:rPr lang="fr-FR" sz="1600" i="1">
                          <a:effectLst/>
                          <a:latin typeface="Source Sans Pro" panose="020B0604020202020204" pitchFamily="34" charset="0"/>
                        </a:rPr>
                        <a:t>Boolean</a:t>
                      </a:r>
                      <a:endParaRPr lang="fr-FR" sz="1600">
                        <a:effectLst/>
                        <a:latin typeface="Source Sans Pro" panose="020B0604020202020204" pitchFamily="34" charset="0"/>
                      </a:endParaRPr>
                    </a:p>
                  </a:txBody>
                  <a:tcPr marL="73608" marR="73608" marT="33458" marB="33458" anchor="ctr">
                    <a:lnL>
                      <a:noFill/>
                    </a:lnL>
                    <a:lnR>
                      <a:noFill/>
                    </a:lnR>
                    <a:lnT>
                      <a:noFill/>
                    </a:lnT>
                    <a:lnB>
                      <a:noFill/>
                    </a:lnB>
                    <a:solidFill>
                      <a:srgbClr val="FFFFFF"/>
                    </a:solidFill>
                  </a:tcPr>
                </a:tc>
                <a:tc>
                  <a:txBody>
                    <a:bodyPr/>
                    <a:lstStyle/>
                    <a:p>
                      <a:r>
                        <a:rPr lang="fr-FR" sz="1600" i="1" dirty="0" err="1">
                          <a:effectLst/>
                          <a:latin typeface="Source Sans Pro" panose="020B0604020202020204" pitchFamily="34" charset="0"/>
                        </a:rPr>
                        <a:t>true</a:t>
                      </a:r>
                      <a:endParaRPr lang="fr-FR" sz="1600" dirty="0">
                        <a:effectLst/>
                        <a:latin typeface="Source Sans Pro" panose="020B0604020202020204" pitchFamily="34" charset="0"/>
                      </a:endParaRPr>
                    </a:p>
                  </a:txBody>
                  <a:tcPr marL="73608" marR="73608" marT="33458" marB="33458" anchor="ctr">
                    <a:lnL>
                      <a:noFill/>
                    </a:lnL>
                    <a:lnR>
                      <a:noFill/>
                    </a:lnR>
                    <a:lnT>
                      <a:noFill/>
                    </a:lnT>
                    <a:lnB>
                      <a:noFill/>
                    </a:lnB>
                    <a:solidFill>
                      <a:srgbClr val="FFFFFF"/>
                    </a:solidFill>
                  </a:tcPr>
                </a:tc>
                <a:extLst>
                  <a:ext uri="{0D108BD9-81ED-4DB2-BD59-A6C34878D82A}">
                    <a16:rowId xmlns:a16="http://schemas.microsoft.com/office/drawing/2014/main" xmlns="" val="260994518"/>
                  </a:ext>
                </a:extLst>
              </a:tr>
            </a:tbl>
          </a:graphicData>
        </a:graphic>
      </p:graphicFrame>
    </p:spTree>
    <p:extLst>
      <p:ext uri="{BB962C8B-B14F-4D97-AF65-F5344CB8AC3E}">
        <p14:creationId xmlns:p14="http://schemas.microsoft.com/office/powerpoint/2010/main" val="249565455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xmlns="" id="{9D7AA5F0-CE1F-4720-AE28-2EFABD9D9755}"/>
              </a:ext>
            </a:extLst>
          </p:cNvPr>
          <p:cNvSpPr>
            <a:spLocks noGrp="1"/>
          </p:cNvSpPr>
          <p:nvPr>
            <p:ph type="title"/>
          </p:nvPr>
        </p:nvSpPr>
        <p:spPr/>
        <p:txBody>
          <a:bodyPr/>
          <a:lstStyle/>
          <a:p>
            <a:r>
              <a:rPr lang="fr-FR"/>
              <a:t>Télécharger </a:t>
            </a:r>
            <a:r>
              <a:rPr lang="fr-FR" dirty="0"/>
              <a:t>un modèle</a:t>
            </a:r>
          </a:p>
        </p:txBody>
      </p:sp>
      <p:sp>
        <p:nvSpPr>
          <p:cNvPr id="6" name="Espace réservé du contenu 5">
            <a:extLst>
              <a:ext uri="{FF2B5EF4-FFF2-40B4-BE49-F238E27FC236}">
                <a16:creationId xmlns:a16="http://schemas.microsoft.com/office/drawing/2014/main" xmlns="" id="{4B76C452-80E2-45BE-B3CA-55EA558AC064}"/>
              </a:ext>
            </a:extLst>
          </p:cNvPr>
          <p:cNvSpPr>
            <a:spLocks noGrp="1"/>
          </p:cNvSpPr>
          <p:nvPr>
            <p:ph idx="1"/>
          </p:nvPr>
        </p:nvSpPr>
        <p:spPr/>
        <p:txBody>
          <a:bodyPr>
            <a:normAutofit/>
          </a:bodyPr>
          <a:lstStyle/>
          <a:p>
            <a:r>
              <a:rPr lang="fr-FR" dirty="0"/>
              <a:t>Liens</a:t>
            </a:r>
          </a:p>
          <a:p>
            <a:pPr marL="0" indent="0" algn="ctr">
              <a:buNone/>
            </a:pPr>
            <a:r>
              <a:rPr lang="fr-FR" sz="2000" dirty="0"/>
              <a:t>Assure un liens qui permet le téléchargement du modèle passé en </a:t>
            </a:r>
            <a:r>
              <a:rPr lang="fr-FR" sz="2000" dirty="0" err="1"/>
              <a:t>props</a:t>
            </a:r>
            <a:r>
              <a:rPr lang="fr-FR" sz="2000" dirty="0"/>
              <a:t> (</a:t>
            </a:r>
            <a:r>
              <a:rPr lang="fr-FR" sz="2000" i="1" dirty="0"/>
              <a:t>document</a:t>
            </a:r>
            <a:r>
              <a:rPr lang="fr-FR" sz="2000" dirty="0"/>
              <a:t>)</a:t>
            </a:r>
          </a:p>
          <a:p>
            <a:pPr marL="0" indent="0" algn="ctr">
              <a:buNone/>
            </a:pPr>
            <a:r>
              <a:rPr lang="fr-FR" b="0" dirty="0">
                <a:solidFill>
                  <a:srgbClr val="808080"/>
                </a:solidFill>
                <a:effectLst/>
                <a:latin typeface="Consolas" panose="020B0609020204030204" pitchFamily="49" charset="0"/>
              </a:rPr>
              <a:t>&lt;</a:t>
            </a:r>
            <a:r>
              <a:rPr lang="fr-FR" b="0" dirty="0" err="1">
                <a:solidFill>
                  <a:srgbClr val="4EC9B0"/>
                </a:solidFill>
                <a:effectLst/>
                <a:latin typeface="Consolas" panose="020B0609020204030204" pitchFamily="49" charset="0"/>
              </a:rPr>
              <a:t>PDFDownloadLink</a:t>
            </a:r>
            <a:r>
              <a:rPr lang="fr-FR" b="0" dirty="0">
                <a:solidFill>
                  <a:srgbClr val="D4D4D4"/>
                </a:solidFill>
                <a:effectLst/>
                <a:latin typeface="Consolas" panose="020B0609020204030204" pitchFamily="49" charset="0"/>
              </a:rPr>
              <a:t> </a:t>
            </a:r>
            <a:r>
              <a:rPr lang="fr-FR" sz="1800" b="1" dirty="0">
                <a:solidFill>
                  <a:srgbClr val="9CDCFE"/>
                </a:solidFill>
                <a:effectLst/>
                <a:latin typeface="Consolas" panose="020B0609020204030204" pitchFamily="49" charset="0"/>
              </a:rPr>
              <a:t>document</a:t>
            </a:r>
            <a:r>
              <a:rPr lang="fr-FR" sz="1800" b="1" dirty="0">
                <a:solidFill>
                  <a:srgbClr val="D4D4D4"/>
                </a:solidFill>
                <a:effectLst/>
                <a:latin typeface="Consolas" panose="020B0609020204030204" pitchFamily="49" charset="0"/>
              </a:rPr>
              <a:t>=</a:t>
            </a:r>
            <a:r>
              <a:rPr lang="fr-FR" sz="1800" b="1" dirty="0">
                <a:solidFill>
                  <a:srgbClr val="569CD6"/>
                </a:solidFill>
                <a:effectLst/>
                <a:latin typeface="Consolas" panose="020B0609020204030204" pitchFamily="49" charset="0"/>
              </a:rPr>
              <a:t>{</a:t>
            </a:r>
            <a:r>
              <a:rPr lang="fr-FR" sz="1800" b="1" dirty="0">
                <a:solidFill>
                  <a:srgbClr val="808080"/>
                </a:solidFill>
                <a:effectLst/>
                <a:latin typeface="Consolas" panose="020B0609020204030204" pitchFamily="49" charset="0"/>
              </a:rPr>
              <a:t>&lt;</a:t>
            </a:r>
            <a:r>
              <a:rPr lang="fr-FR" sz="1800" b="1" dirty="0">
                <a:solidFill>
                  <a:srgbClr val="4EC9B0"/>
                </a:solidFill>
                <a:effectLst/>
                <a:latin typeface="Consolas" panose="020B0609020204030204" pitchFamily="49" charset="0"/>
              </a:rPr>
              <a:t>Template</a:t>
            </a:r>
            <a:r>
              <a:rPr lang="fr-FR" sz="1800" b="1" dirty="0">
                <a:solidFill>
                  <a:srgbClr val="D4D4D4"/>
                </a:solidFill>
                <a:effectLst/>
                <a:latin typeface="Consolas" panose="020B0609020204030204" pitchFamily="49" charset="0"/>
              </a:rPr>
              <a:t> </a:t>
            </a:r>
            <a:r>
              <a:rPr lang="fr-FR" sz="1800" b="1" dirty="0">
                <a:solidFill>
                  <a:srgbClr val="808080"/>
                </a:solidFill>
                <a:effectLst/>
                <a:latin typeface="Consolas" panose="020B0609020204030204" pitchFamily="49" charset="0"/>
              </a:rPr>
              <a:t>/&gt;</a:t>
            </a:r>
            <a:r>
              <a:rPr lang="fr-FR" sz="1800" b="1" dirty="0">
                <a:solidFill>
                  <a:srgbClr val="569CD6"/>
                </a:solidFill>
                <a:effectLst/>
                <a:latin typeface="Consolas" panose="020B0609020204030204" pitchFamily="49" charset="0"/>
              </a:rPr>
              <a:t>}</a:t>
            </a:r>
            <a:r>
              <a:rPr lang="fr-FR" sz="3600" b="0" dirty="0">
                <a:solidFill>
                  <a:srgbClr val="D4D4D4"/>
                </a:solidFill>
                <a:effectLst/>
                <a:latin typeface="Consolas" panose="020B0609020204030204" pitchFamily="49" charset="0"/>
              </a:rPr>
              <a:t> </a:t>
            </a:r>
            <a:r>
              <a:rPr lang="fr-FR" sz="1800" b="0" dirty="0" err="1">
                <a:solidFill>
                  <a:srgbClr val="9CDCFE"/>
                </a:solidFill>
                <a:effectLst/>
                <a:latin typeface="Consolas" panose="020B0609020204030204" pitchFamily="49" charset="0"/>
              </a:rPr>
              <a:t>fileName</a:t>
            </a:r>
            <a:r>
              <a:rPr lang="fr-FR" sz="1800" b="0" dirty="0">
                <a:solidFill>
                  <a:srgbClr val="D4D4D4"/>
                </a:solidFill>
                <a:effectLst/>
                <a:latin typeface="Consolas" panose="020B0609020204030204" pitchFamily="49" charset="0"/>
              </a:rPr>
              <a:t>=</a:t>
            </a:r>
            <a:r>
              <a:rPr lang="fr-FR" sz="1800" b="0" dirty="0">
                <a:solidFill>
                  <a:srgbClr val="CE9178"/>
                </a:solidFill>
                <a:effectLst/>
                <a:latin typeface="Consolas" panose="020B0609020204030204" pitchFamily="49" charset="0"/>
              </a:rPr>
              <a:t>'pdfname.pdf’</a:t>
            </a:r>
            <a:r>
              <a:rPr lang="fr-FR" b="0" dirty="0">
                <a:solidFill>
                  <a:srgbClr val="808080"/>
                </a:solidFill>
                <a:effectLst/>
                <a:latin typeface="Consolas" panose="020B0609020204030204" pitchFamily="49" charset="0"/>
              </a:rPr>
              <a:t>&gt;</a:t>
            </a:r>
            <a:endParaRPr lang="fr-FR" b="0" dirty="0">
              <a:solidFill>
                <a:srgbClr val="D4D4D4"/>
              </a:solidFill>
              <a:effectLst/>
              <a:latin typeface="Consolas" panose="020B0609020204030204" pitchFamily="49" charset="0"/>
            </a:endParaRPr>
          </a:p>
          <a:p>
            <a:pPr lvl="1"/>
            <a:endParaRPr lang="fr-FR" dirty="0"/>
          </a:p>
        </p:txBody>
      </p:sp>
      <p:graphicFrame>
        <p:nvGraphicFramePr>
          <p:cNvPr id="2" name="Tableau 1">
            <a:extLst>
              <a:ext uri="{FF2B5EF4-FFF2-40B4-BE49-F238E27FC236}">
                <a16:creationId xmlns:a16="http://schemas.microsoft.com/office/drawing/2014/main" xmlns="" id="{5DE03FA1-C9BE-4F90-833B-82DE537D229D}"/>
              </a:ext>
            </a:extLst>
          </p:cNvPr>
          <p:cNvGraphicFramePr>
            <a:graphicFrameLocks noGrp="1"/>
          </p:cNvGraphicFramePr>
          <p:nvPr>
            <p:extLst>
              <p:ext uri="{D42A27DB-BD31-4B8C-83A1-F6EECF244321}">
                <p14:modId xmlns:p14="http://schemas.microsoft.com/office/powerpoint/2010/main" val="898273737"/>
              </p:ext>
            </p:extLst>
          </p:nvPr>
        </p:nvGraphicFramePr>
        <p:xfrm>
          <a:off x="678730" y="3318146"/>
          <a:ext cx="10859680" cy="2651760"/>
        </p:xfrm>
        <a:graphic>
          <a:graphicData uri="http://schemas.openxmlformats.org/drawingml/2006/table">
            <a:tbl>
              <a:tblPr/>
              <a:tblGrid>
                <a:gridCol w="2714920">
                  <a:extLst>
                    <a:ext uri="{9D8B030D-6E8A-4147-A177-3AD203B41FA5}">
                      <a16:colId xmlns:a16="http://schemas.microsoft.com/office/drawing/2014/main" xmlns="" val="352780509"/>
                    </a:ext>
                  </a:extLst>
                </a:gridCol>
                <a:gridCol w="2714920">
                  <a:extLst>
                    <a:ext uri="{9D8B030D-6E8A-4147-A177-3AD203B41FA5}">
                      <a16:colId xmlns:a16="http://schemas.microsoft.com/office/drawing/2014/main" xmlns="" val="192404025"/>
                    </a:ext>
                  </a:extLst>
                </a:gridCol>
                <a:gridCol w="2714920">
                  <a:extLst>
                    <a:ext uri="{9D8B030D-6E8A-4147-A177-3AD203B41FA5}">
                      <a16:colId xmlns:a16="http://schemas.microsoft.com/office/drawing/2014/main" xmlns="" val="949232244"/>
                    </a:ext>
                  </a:extLst>
                </a:gridCol>
                <a:gridCol w="2714920">
                  <a:extLst>
                    <a:ext uri="{9D8B030D-6E8A-4147-A177-3AD203B41FA5}">
                      <a16:colId xmlns:a16="http://schemas.microsoft.com/office/drawing/2014/main" xmlns="" val="4098792568"/>
                    </a:ext>
                  </a:extLst>
                </a:gridCol>
              </a:tblGrid>
              <a:tr h="0">
                <a:tc>
                  <a:txBody>
                    <a:bodyPr/>
                    <a:lstStyle/>
                    <a:p>
                      <a:pPr algn="l"/>
                      <a:r>
                        <a:rPr lang="fr-FR">
                          <a:solidFill>
                            <a:srgbClr val="8D1602"/>
                          </a:solidFill>
                          <a:effectLst/>
                          <a:latin typeface="Taviraj"/>
                        </a:rPr>
                        <a:t>Prop name</a:t>
                      </a:r>
                    </a:p>
                  </a:txBody>
                  <a:tcPr marL="83820" marR="83820" marT="38100" marB="38100" anchor="ctr">
                    <a:lnL>
                      <a:noFill/>
                    </a:lnL>
                    <a:lnR>
                      <a:noFill/>
                    </a:lnR>
                    <a:lnT>
                      <a:noFill/>
                    </a:lnT>
                    <a:lnB>
                      <a:noFill/>
                    </a:lnB>
                    <a:solidFill>
                      <a:srgbClr val="FCD3CC"/>
                    </a:solidFill>
                  </a:tcPr>
                </a:tc>
                <a:tc>
                  <a:txBody>
                    <a:bodyPr/>
                    <a:lstStyle/>
                    <a:p>
                      <a:pPr algn="l"/>
                      <a:r>
                        <a:rPr lang="fr-FR">
                          <a:solidFill>
                            <a:srgbClr val="8D1602"/>
                          </a:solidFill>
                          <a:effectLst/>
                          <a:latin typeface="Taviraj"/>
                        </a:rPr>
                        <a:t>Description</a:t>
                      </a:r>
                    </a:p>
                  </a:txBody>
                  <a:tcPr marL="83820" marR="83820" marT="38100" marB="38100" anchor="ctr">
                    <a:lnL>
                      <a:noFill/>
                    </a:lnL>
                    <a:lnR>
                      <a:noFill/>
                    </a:lnR>
                    <a:lnT>
                      <a:noFill/>
                    </a:lnT>
                    <a:lnB>
                      <a:noFill/>
                    </a:lnB>
                    <a:solidFill>
                      <a:srgbClr val="FCD3CC"/>
                    </a:solidFill>
                  </a:tcPr>
                </a:tc>
                <a:tc>
                  <a:txBody>
                    <a:bodyPr/>
                    <a:lstStyle/>
                    <a:p>
                      <a:pPr algn="l"/>
                      <a:r>
                        <a:rPr lang="fr-FR">
                          <a:solidFill>
                            <a:srgbClr val="8D1602"/>
                          </a:solidFill>
                          <a:effectLst/>
                          <a:latin typeface="Taviraj"/>
                        </a:rPr>
                        <a:t>Type</a:t>
                      </a:r>
                    </a:p>
                  </a:txBody>
                  <a:tcPr marL="83820" marR="83820" marT="38100" marB="38100" anchor="ctr">
                    <a:lnL>
                      <a:noFill/>
                    </a:lnL>
                    <a:lnR>
                      <a:noFill/>
                    </a:lnR>
                    <a:lnT>
                      <a:noFill/>
                    </a:lnT>
                    <a:lnB>
                      <a:noFill/>
                    </a:lnB>
                    <a:solidFill>
                      <a:srgbClr val="FCD3CC"/>
                    </a:solidFill>
                  </a:tcPr>
                </a:tc>
                <a:tc>
                  <a:txBody>
                    <a:bodyPr/>
                    <a:lstStyle/>
                    <a:p>
                      <a:pPr algn="l"/>
                      <a:r>
                        <a:rPr lang="fr-FR">
                          <a:solidFill>
                            <a:srgbClr val="8D1602"/>
                          </a:solidFill>
                          <a:effectLst/>
                          <a:latin typeface="Taviraj"/>
                        </a:rPr>
                        <a:t>Default</a:t>
                      </a:r>
                    </a:p>
                  </a:txBody>
                  <a:tcPr marL="83820" marR="83820" marT="38100" marB="38100" anchor="ctr">
                    <a:lnL>
                      <a:noFill/>
                    </a:lnL>
                    <a:lnR>
                      <a:noFill/>
                    </a:lnR>
                    <a:lnT>
                      <a:noFill/>
                    </a:lnT>
                    <a:lnB>
                      <a:noFill/>
                    </a:lnB>
                    <a:solidFill>
                      <a:srgbClr val="FCD3CC"/>
                    </a:solidFill>
                  </a:tcPr>
                </a:tc>
                <a:extLst>
                  <a:ext uri="{0D108BD9-81ED-4DB2-BD59-A6C34878D82A}">
                    <a16:rowId xmlns:a16="http://schemas.microsoft.com/office/drawing/2014/main" xmlns="" val="3706116145"/>
                  </a:ext>
                </a:extLst>
              </a:tr>
              <a:tr h="0">
                <a:tc>
                  <a:txBody>
                    <a:bodyPr/>
                    <a:lstStyle/>
                    <a:p>
                      <a:r>
                        <a:rPr lang="fr-FR">
                          <a:effectLst/>
                          <a:latin typeface="Source Sans Pro" panose="020B0503030403020204" pitchFamily="34" charset="0"/>
                        </a:rPr>
                        <a:t>document</a:t>
                      </a:r>
                    </a:p>
                  </a:txBody>
                  <a:tcPr marL="83820" marR="83820" marT="38100" marB="38100" anchor="ctr">
                    <a:lnL>
                      <a:noFill/>
                    </a:lnL>
                    <a:lnR>
                      <a:noFill/>
                    </a:lnR>
                    <a:lnT>
                      <a:noFill/>
                    </a:lnT>
                    <a:lnB>
                      <a:noFill/>
                    </a:lnB>
                    <a:solidFill>
                      <a:srgbClr val="FBFBFB"/>
                    </a:solidFill>
                  </a:tcPr>
                </a:tc>
                <a:tc>
                  <a:txBody>
                    <a:bodyPr/>
                    <a:lstStyle/>
                    <a:p>
                      <a:r>
                        <a:rPr lang="fr-FR">
                          <a:effectLst/>
                          <a:latin typeface="Source Sans Pro" panose="020B0503030403020204" pitchFamily="34" charset="0"/>
                        </a:rPr>
                        <a:t>PDF document implementation</a:t>
                      </a:r>
                    </a:p>
                  </a:txBody>
                  <a:tcPr marL="83820" marR="83820" marT="38100" marB="38100" anchor="ctr">
                    <a:lnL>
                      <a:noFill/>
                    </a:lnL>
                    <a:lnR>
                      <a:noFill/>
                    </a:lnR>
                    <a:lnT>
                      <a:noFill/>
                    </a:lnT>
                    <a:lnB>
                      <a:noFill/>
                    </a:lnB>
                    <a:solidFill>
                      <a:srgbClr val="FBFBFB"/>
                    </a:solidFill>
                  </a:tcPr>
                </a:tc>
                <a:tc>
                  <a:txBody>
                    <a:bodyPr/>
                    <a:lstStyle/>
                    <a:p>
                      <a:r>
                        <a:rPr lang="fr-FR" i="1">
                          <a:effectLst/>
                          <a:latin typeface="Source Sans Pro" panose="020B0503030403020204" pitchFamily="34" charset="0"/>
                        </a:rPr>
                        <a:t>Document</a:t>
                      </a:r>
                      <a:endParaRPr lang="fr-FR">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i="1">
                          <a:effectLst/>
                          <a:latin typeface="Source Sans Pro" panose="020B0503030403020204" pitchFamily="34" charset="0"/>
                        </a:rPr>
                        <a:t>undefined</a:t>
                      </a:r>
                      <a:endParaRPr lang="fr-FR">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extLst>
                  <a:ext uri="{0D108BD9-81ED-4DB2-BD59-A6C34878D82A}">
                    <a16:rowId xmlns:a16="http://schemas.microsoft.com/office/drawing/2014/main" xmlns="" val="2878330619"/>
                  </a:ext>
                </a:extLst>
              </a:tr>
              <a:tr h="0">
                <a:tc>
                  <a:txBody>
                    <a:bodyPr/>
                    <a:lstStyle/>
                    <a:p>
                      <a:r>
                        <a:rPr lang="fr-FR">
                          <a:effectLst/>
                          <a:latin typeface="Source Sans Pro" panose="020B0503030403020204" pitchFamily="34" charset="0"/>
                        </a:rPr>
                        <a:t>fileName</a:t>
                      </a:r>
                    </a:p>
                  </a:txBody>
                  <a:tcPr marL="83820" marR="83820" marT="38100" marB="38100" anchor="ctr">
                    <a:lnL>
                      <a:noFill/>
                    </a:lnL>
                    <a:lnR>
                      <a:noFill/>
                    </a:lnR>
                    <a:lnT>
                      <a:noFill/>
                    </a:lnT>
                    <a:lnB>
                      <a:noFill/>
                    </a:lnB>
                    <a:solidFill>
                      <a:srgbClr val="FFFFFF"/>
                    </a:solidFill>
                  </a:tcPr>
                </a:tc>
                <a:tc>
                  <a:txBody>
                    <a:bodyPr/>
                    <a:lstStyle/>
                    <a:p>
                      <a:r>
                        <a:rPr lang="fr-FR">
                          <a:effectLst/>
                          <a:latin typeface="Source Sans Pro" panose="020B0503030403020204" pitchFamily="34" charset="0"/>
                        </a:rPr>
                        <a:t>Download PDF file name</a:t>
                      </a:r>
                    </a:p>
                  </a:txBody>
                  <a:tcPr marL="83820" marR="83820" marT="38100" marB="38100" anchor="ctr">
                    <a:lnL>
                      <a:noFill/>
                    </a:lnL>
                    <a:lnR>
                      <a:noFill/>
                    </a:lnR>
                    <a:lnT>
                      <a:noFill/>
                    </a:lnT>
                    <a:lnB>
                      <a:noFill/>
                    </a:lnB>
                    <a:solidFill>
                      <a:srgbClr val="FFFFFF"/>
                    </a:solidFill>
                  </a:tcPr>
                </a:tc>
                <a:tc>
                  <a:txBody>
                    <a:bodyPr/>
                    <a:lstStyle/>
                    <a:p>
                      <a:r>
                        <a:rPr lang="fr-FR" i="1">
                          <a:effectLst/>
                          <a:latin typeface="Source Sans Pro" panose="020B0503030403020204" pitchFamily="34" charset="0"/>
                        </a:rPr>
                        <a:t>String</a:t>
                      </a:r>
                      <a:endParaRPr lang="fr-FR">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i="1">
                          <a:effectLst/>
                          <a:latin typeface="Source Sans Pro" panose="020B0503030403020204" pitchFamily="34" charset="0"/>
                        </a:rPr>
                        <a:t>undefined</a:t>
                      </a:r>
                      <a:endParaRPr lang="fr-FR">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extLst>
                  <a:ext uri="{0D108BD9-81ED-4DB2-BD59-A6C34878D82A}">
                    <a16:rowId xmlns:a16="http://schemas.microsoft.com/office/drawing/2014/main" xmlns="" val="1991477638"/>
                  </a:ext>
                </a:extLst>
              </a:tr>
              <a:tr h="0">
                <a:tc>
                  <a:txBody>
                    <a:bodyPr/>
                    <a:lstStyle/>
                    <a:p>
                      <a:r>
                        <a:rPr lang="fr-FR">
                          <a:effectLst/>
                          <a:latin typeface="Source Sans Pro" panose="020B0503030403020204" pitchFamily="34" charset="0"/>
                        </a:rPr>
                        <a:t>style</a:t>
                      </a:r>
                    </a:p>
                  </a:txBody>
                  <a:tcPr marL="83820" marR="83820" marT="38100" marB="38100" anchor="ctr">
                    <a:lnL>
                      <a:noFill/>
                    </a:lnL>
                    <a:lnR>
                      <a:noFill/>
                    </a:lnR>
                    <a:lnT>
                      <a:noFill/>
                    </a:lnT>
                    <a:lnB>
                      <a:noFill/>
                    </a:lnB>
                    <a:solidFill>
                      <a:srgbClr val="FBFBFB"/>
                    </a:solidFill>
                  </a:tcPr>
                </a:tc>
                <a:tc>
                  <a:txBody>
                    <a:bodyPr/>
                    <a:lstStyle/>
                    <a:p>
                      <a:r>
                        <a:rPr lang="fr-FR">
                          <a:effectLst/>
                          <a:latin typeface="Source Sans Pro" panose="020B0503030403020204" pitchFamily="34" charset="0"/>
                        </a:rPr>
                        <a:t>Defines anchor tag styles</a:t>
                      </a:r>
                    </a:p>
                  </a:txBody>
                  <a:tcPr marL="83820" marR="83820" marT="38100" marB="38100" anchor="ctr">
                    <a:lnL>
                      <a:noFill/>
                    </a:lnL>
                    <a:lnR>
                      <a:noFill/>
                    </a:lnR>
                    <a:lnT>
                      <a:noFill/>
                    </a:lnT>
                    <a:lnB>
                      <a:noFill/>
                    </a:lnB>
                    <a:solidFill>
                      <a:srgbClr val="FBFBFB"/>
                    </a:solidFill>
                  </a:tcPr>
                </a:tc>
                <a:tc>
                  <a:txBody>
                    <a:bodyPr/>
                    <a:lstStyle/>
                    <a:p>
                      <a:r>
                        <a:rPr lang="fr-FR" i="1">
                          <a:effectLst/>
                          <a:latin typeface="Source Sans Pro" panose="020B0503030403020204" pitchFamily="34" charset="0"/>
                        </a:rPr>
                        <a:t>Object</a:t>
                      </a:r>
                      <a:r>
                        <a:rPr lang="fr-FR">
                          <a:effectLst/>
                          <a:latin typeface="Source Sans Pro" panose="020B0503030403020204" pitchFamily="34" charset="0"/>
                        </a:rPr>
                        <a:t>, </a:t>
                      </a:r>
                      <a:r>
                        <a:rPr lang="fr-FR" i="1">
                          <a:effectLst/>
                          <a:latin typeface="Source Sans Pro" panose="020B0503030403020204" pitchFamily="34" charset="0"/>
                        </a:rPr>
                        <a:t>Array</a:t>
                      </a:r>
                      <a:endParaRPr lang="fr-FR">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i="1">
                          <a:effectLst/>
                          <a:latin typeface="Source Sans Pro" panose="020B0503030403020204" pitchFamily="34" charset="0"/>
                        </a:rPr>
                        <a:t>undefined</a:t>
                      </a:r>
                      <a:endParaRPr lang="fr-FR">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extLst>
                  <a:ext uri="{0D108BD9-81ED-4DB2-BD59-A6C34878D82A}">
                    <a16:rowId xmlns:a16="http://schemas.microsoft.com/office/drawing/2014/main" xmlns="" val="136316695"/>
                  </a:ext>
                </a:extLst>
              </a:tr>
              <a:tr h="0">
                <a:tc>
                  <a:txBody>
                    <a:bodyPr/>
                    <a:lstStyle/>
                    <a:p>
                      <a:r>
                        <a:rPr lang="fr-FR">
                          <a:effectLst/>
                          <a:latin typeface="Source Sans Pro" panose="020B0503030403020204" pitchFamily="34" charset="0"/>
                        </a:rPr>
                        <a:t>className</a:t>
                      </a:r>
                    </a:p>
                  </a:txBody>
                  <a:tcPr marL="83820" marR="83820" marT="38100" marB="38100" anchor="ctr">
                    <a:lnL>
                      <a:noFill/>
                    </a:lnL>
                    <a:lnR>
                      <a:noFill/>
                    </a:lnR>
                    <a:lnT>
                      <a:noFill/>
                    </a:lnT>
                    <a:lnB>
                      <a:noFill/>
                    </a:lnB>
                    <a:solidFill>
                      <a:srgbClr val="FFFFFF"/>
                    </a:solidFill>
                  </a:tcPr>
                </a:tc>
                <a:tc>
                  <a:txBody>
                    <a:bodyPr/>
                    <a:lstStyle/>
                    <a:p>
                      <a:r>
                        <a:rPr lang="en-US">
                          <a:effectLst/>
                          <a:latin typeface="Source Sans Pro" panose="020B0503030403020204" pitchFamily="34" charset="0"/>
                        </a:rPr>
                        <a:t>Defines anchor tag class name</a:t>
                      </a:r>
                    </a:p>
                  </a:txBody>
                  <a:tcPr marL="83820" marR="83820" marT="38100" marB="38100" anchor="ctr">
                    <a:lnL>
                      <a:noFill/>
                    </a:lnL>
                    <a:lnR>
                      <a:noFill/>
                    </a:lnR>
                    <a:lnT>
                      <a:noFill/>
                    </a:lnT>
                    <a:lnB>
                      <a:noFill/>
                    </a:lnB>
                    <a:solidFill>
                      <a:srgbClr val="FFFFFF"/>
                    </a:solidFill>
                  </a:tcPr>
                </a:tc>
                <a:tc>
                  <a:txBody>
                    <a:bodyPr/>
                    <a:lstStyle/>
                    <a:p>
                      <a:r>
                        <a:rPr lang="fr-FR" i="1">
                          <a:effectLst/>
                          <a:latin typeface="Source Sans Pro" panose="020B0503030403020204" pitchFamily="34" charset="0"/>
                        </a:rPr>
                        <a:t>String</a:t>
                      </a:r>
                      <a:endParaRPr lang="fr-FR">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i="1">
                          <a:effectLst/>
                          <a:latin typeface="Source Sans Pro" panose="020B0503030403020204" pitchFamily="34" charset="0"/>
                        </a:rPr>
                        <a:t>undefined</a:t>
                      </a:r>
                      <a:endParaRPr lang="fr-FR">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extLst>
                  <a:ext uri="{0D108BD9-81ED-4DB2-BD59-A6C34878D82A}">
                    <a16:rowId xmlns:a16="http://schemas.microsoft.com/office/drawing/2014/main" xmlns="" val="3419356377"/>
                  </a:ext>
                </a:extLst>
              </a:tr>
              <a:tr h="0">
                <a:tc>
                  <a:txBody>
                    <a:bodyPr/>
                    <a:lstStyle/>
                    <a:p>
                      <a:r>
                        <a:rPr lang="fr-FR">
                          <a:effectLst/>
                          <a:latin typeface="Source Sans Pro" panose="020B0503030403020204" pitchFamily="34" charset="0"/>
                        </a:rPr>
                        <a:t>children</a:t>
                      </a:r>
                    </a:p>
                  </a:txBody>
                  <a:tcPr marL="83820" marR="83820" marT="38100" marB="38100" anchor="ctr">
                    <a:lnL>
                      <a:noFill/>
                    </a:lnL>
                    <a:lnR>
                      <a:noFill/>
                    </a:lnR>
                    <a:lnT>
                      <a:noFill/>
                    </a:lnT>
                    <a:lnB>
                      <a:noFill/>
                    </a:lnB>
                    <a:solidFill>
                      <a:srgbClr val="FBFBFB"/>
                    </a:solidFill>
                  </a:tcPr>
                </a:tc>
                <a:tc>
                  <a:txBody>
                    <a:bodyPr/>
                    <a:lstStyle/>
                    <a:p>
                      <a:r>
                        <a:rPr lang="fr-FR">
                          <a:effectLst/>
                          <a:latin typeface="Source Sans Pro" panose="020B0503030403020204" pitchFamily="34" charset="0"/>
                        </a:rPr>
                        <a:t>Anchor tag content</a:t>
                      </a:r>
                    </a:p>
                  </a:txBody>
                  <a:tcPr marL="83820" marR="83820" marT="38100" marB="38100" anchor="ctr">
                    <a:lnL>
                      <a:noFill/>
                    </a:lnL>
                    <a:lnR>
                      <a:noFill/>
                    </a:lnR>
                    <a:lnT>
                      <a:noFill/>
                    </a:lnT>
                    <a:lnB>
                      <a:noFill/>
                    </a:lnB>
                    <a:solidFill>
                      <a:srgbClr val="FBFBFB"/>
                    </a:solidFill>
                  </a:tcPr>
                </a:tc>
                <a:tc>
                  <a:txBody>
                    <a:bodyPr/>
                    <a:lstStyle/>
                    <a:p>
                      <a:r>
                        <a:rPr lang="fr-FR" i="1">
                          <a:effectLst/>
                          <a:latin typeface="Source Sans Pro" panose="020B0503030403020204" pitchFamily="34" charset="0"/>
                        </a:rPr>
                        <a:t>DOM node</a:t>
                      </a:r>
                      <a:r>
                        <a:rPr lang="fr-FR">
                          <a:effectLst/>
                          <a:latin typeface="Source Sans Pro" panose="020B0503030403020204" pitchFamily="34" charset="0"/>
                        </a:rPr>
                        <a:t>, </a:t>
                      </a:r>
                      <a:r>
                        <a:rPr lang="fr-FR" i="1">
                          <a:effectLst/>
                          <a:latin typeface="Source Sans Pro" panose="020B0503030403020204" pitchFamily="34" charset="0"/>
                        </a:rPr>
                        <a:t>Function</a:t>
                      </a:r>
                      <a:endParaRPr lang="fr-FR">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i="1" dirty="0" err="1">
                          <a:effectLst/>
                          <a:latin typeface="Source Sans Pro" panose="020B0503030403020204" pitchFamily="34" charset="0"/>
                        </a:rPr>
                        <a:t>undefined</a:t>
                      </a:r>
                      <a:endParaRPr lang="fr-FR" dirty="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extLst>
                  <a:ext uri="{0D108BD9-81ED-4DB2-BD59-A6C34878D82A}">
                    <a16:rowId xmlns:a16="http://schemas.microsoft.com/office/drawing/2014/main" xmlns="" val="1574154163"/>
                  </a:ext>
                </a:extLst>
              </a:tr>
            </a:tbl>
          </a:graphicData>
        </a:graphic>
      </p:graphicFrame>
    </p:spTree>
    <p:extLst>
      <p:ext uri="{BB962C8B-B14F-4D97-AF65-F5344CB8AC3E}">
        <p14:creationId xmlns:p14="http://schemas.microsoft.com/office/powerpoint/2010/main" val="260094721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56755A9B-CB3C-4CFC-AF39-0688F57005F7}"/>
              </a:ext>
            </a:extLst>
          </p:cNvPr>
          <p:cNvSpPr>
            <a:spLocks noGrp="1"/>
          </p:cNvSpPr>
          <p:nvPr>
            <p:ph type="title"/>
          </p:nvPr>
        </p:nvSpPr>
        <p:spPr/>
        <p:txBody>
          <a:bodyPr/>
          <a:lstStyle/>
          <a:p>
            <a:r>
              <a:rPr lang="fr-FR" dirty="0" err="1"/>
              <a:t>Pdf</a:t>
            </a:r>
            <a:r>
              <a:rPr lang="fr-FR" dirty="0"/>
              <a:t> Document</a:t>
            </a:r>
          </a:p>
        </p:txBody>
      </p:sp>
      <p:sp>
        <p:nvSpPr>
          <p:cNvPr id="3" name="Espace réservé du contenu 2">
            <a:extLst>
              <a:ext uri="{FF2B5EF4-FFF2-40B4-BE49-F238E27FC236}">
                <a16:creationId xmlns:a16="http://schemas.microsoft.com/office/drawing/2014/main" xmlns="" id="{B1C25014-9D52-4EAA-A801-2B254CE2C734}"/>
              </a:ext>
            </a:extLst>
          </p:cNvPr>
          <p:cNvSpPr>
            <a:spLocks noGrp="1"/>
          </p:cNvSpPr>
          <p:nvPr>
            <p:ph idx="1"/>
          </p:nvPr>
        </p:nvSpPr>
        <p:spPr/>
        <p:txBody>
          <a:bodyPr/>
          <a:lstStyle/>
          <a:p>
            <a:r>
              <a:rPr lang="fr-FR" dirty="0"/>
              <a:t>Le composant Document est le conteneur principal d’un document </a:t>
            </a:r>
            <a:r>
              <a:rPr lang="fr-FR" dirty="0" err="1"/>
              <a:t>react-pdf</a:t>
            </a:r>
            <a:endParaRPr lang="fr-FR" dirty="0"/>
          </a:p>
          <a:p>
            <a:pPr lvl="1"/>
            <a:r>
              <a:rPr lang="fr-FR" dirty="0"/>
              <a:t>Il support en enfant uniquement </a:t>
            </a:r>
            <a:r>
              <a:rPr lang="fr-FR" b="1" i="1" dirty="0"/>
              <a:t>Page</a:t>
            </a:r>
          </a:p>
        </p:txBody>
      </p:sp>
      <p:graphicFrame>
        <p:nvGraphicFramePr>
          <p:cNvPr id="4" name="Tableau 3">
            <a:extLst>
              <a:ext uri="{FF2B5EF4-FFF2-40B4-BE49-F238E27FC236}">
                <a16:creationId xmlns:a16="http://schemas.microsoft.com/office/drawing/2014/main" xmlns="" id="{66013609-816C-4EC3-B128-1C283BF55CE2}"/>
              </a:ext>
            </a:extLst>
          </p:cNvPr>
          <p:cNvGraphicFramePr>
            <a:graphicFrameLocks noGrp="1"/>
          </p:cNvGraphicFramePr>
          <p:nvPr>
            <p:extLst>
              <p:ext uri="{D42A27DB-BD31-4B8C-83A1-F6EECF244321}">
                <p14:modId xmlns:p14="http://schemas.microsoft.com/office/powerpoint/2010/main" val="3340109579"/>
              </p:ext>
            </p:extLst>
          </p:nvPr>
        </p:nvGraphicFramePr>
        <p:xfrm>
          <a:off x="565608" y="2651594"/>
          <a:ext cx="10576876" cy="3650006"/>
        </p:xfrm>
        <a:graphic>
          <a:graphicData uri="http://schemas.openxmlformats.org/drawingml/2006/table">
            <a:tbl>
              <a:tblPr/>
              <a:tblGrid>
                <a:gridCol w="2644219">
                  <a:extLst>
                    <a:ext uri="{9D8B030D-6E8A-4147-A177-3AD203B41FA5}">
                      <a16:colId xmlns:a16="http://schemas.microsoft.com/office/drawing/2014/main" xmlns="" val="2141374276"/>
                    </a:ext>
                  </a:extLst>
                </a:gridCol>
                <a:gridCol w="2644219">
                  <a:extLst>
                    <a:ext uri="{9D8B030D-6E8A-4147-A177-3AD203B41FA5}">
                      <a16:colId xmlns:a16="http://schemas.microsoft.com/office/drawing/2014/main" xmlns="" val="4010495356"/>
                    </a:ext>
                  </a:extLst>
                </a:gridCol>
                <a:gridCol w="2644219">
                  <a:extLst>
                    <a:ext uri="{9D8B030D-6E8A-4147-A177-3AD203B41FA5}">
                      <a16:colId xmlns:a16="http://schemas.microsoft.com/office/drawing/2014/main" xmlns="" val="209258639"/>
                    </a:ext>
                  </a:extLst>
                </a:gridCol>
                <a:gridCol w="2644219">
                  <a:extLst>
                    <a:ext uri="{9D8B030D-6E8A-4147-A177-3AD203B41FA5}">
                      <a16:colId xmlns:a16="http://schemas.microsoft.com/office/drawing/2014/main" xmlns="" val="3965452645"/>
                    </a:ext>
                  </a:extLst>
                </a:gridCol>
              </a:tblGrid>
              <a:tr h="107573">
                <a:tc>
                  <a:txBody>
                    <a:bodyPr/>
                    <a:lstStyle/>
                    <a:p>
                      <a:pPr algn="l"/>
                      <a:r>
                        <a:rPr lang="fr-FR" sz="800">
                          <a:solidFill>
                            <a:srgbClr val="8D1602"/>
                          </a:solidFill>
                          <a:effectLst/>
                          <a:latin typeface="Taviraj"/>
                        </a:rPr>
                        <a:t>Prop name</a:t>
                      </a:r>
                    </a:p>
                  </a:txBody>
                  <a:tcPr marL="37760" marR="37760" marT="17164" marB="17164" anchor="ctr">
                    <a:lnL>
                      <a:noFill/>
                    </a:lnL>
                    <a:lnR>
                      <a:noFill/>
                    </a:lnR>
                    <a:lnT>
                      <a:noFill/>
                    </a:lnT>
                    <a:lnB>
                      <a:noFill/>
                    </a:lnB>
                    <a:solidFill>
                      <a:srgbClr val="FCD3CC"/>
                    </a:solidFill>
                  </a:tcPr>
                </a:tc>
                <a:tc>
                  <a:txBody>
                    <a:bodyPr/>
                    <a:lstStyle/>
                    <a:p>
                      <a:pPr algn="l"/>
                      <a:r>
                        <a:rPr lang="fr-FR" sz="800">
                          <a:solidFill>
                            <a:srgbClr val="8D1602"/>
                          </a:solidFill>
                          <a:effectLst/>
                          <a:latin typeface="Taviraj"/>
                        </a:rPr>
                        <a:t>Description</a:t>
                      </a:r>
                    </a:p>
                  </a:txBody>
                  <a:tcPr marL="37760" marR="37760" marT="17164" marB="17164" anchor="ctr">
                    <a:lnL>
                      <a:noFill/>
                    </a:lnL>
                    <a:lnR>
                      <a:noFill/>
                    </a:lnR>
                    <a:lnT>
                      <a:noFill/>
                    </a:lnT>
                    <a:lnB>
                      <a:noFill/>
                    </a:lnB>
                    <a:solidFill>
                      <a:srgbClr val="FCD3CC"/>
                    </a:solidFill>
                  </a:tcPr>
                </a:tc>
                <a:tc>
                  <a:txBody>
                    <a:bodyPr/>
                    <a:lstStyle/>
                    <a:p>
                      <a:pPr algn="l"/>
                      <a:r>
                        <a:rPr lang="fr-FR" sz="800">
                          <a:solidFill>
                            <a:srgbClr val="8D1602"/>
                          </a:solidFill>
                          <a:effectLst/>
                          <a:latin typeface="Taviraj"/>
                        </a:rPr>
                        <a:t>Type</a:t>
                      </a:r>
                    </a:p>
                  </a:txBody>
                  <a:tcPr marL="37760" marR="37760" marT="17164" marB="17164" anchor="ctr">
                    <a:lnL>
                      <a:noFill/>
                    </a:lnL>
                    <a:lnR>
                      <a:noFill/>
                    </a:lnR>
                    <a:lnT>
                      <a:noFill/>
                    </a:lnT>
                    <a:lnB>
                      <a:noFill/>
                    </a:lnB>
                    <a:solidFill>
                      <a:srgbClr val="FCD3CC"/>
                    </a:solidFill>
                  </a:tcPr>
                </a:tc>
                <a:tc>
                  <a:txBody>
                    <a:bodyPr/>
                    <a:lstStyle/>
                    <a:p>
                      <a:pPr algn="l"/>
                      <a:r>
                        <a:rPr lang="fr-FR" sz="800">
                          <a:solidFill>
                            <a:srgbClr val="8D1602"/>
                          </a:solidFill>
                          <a:effectLst/>
                          <a:latin typeface="Taviraj"/>
                        </a:rPr>
                        <a:t>Default</a:t>
                      </a:r>
                    </a:p>
                  </a:txBody>
                  <a:tcPr marL="37760" marR="37760" marT="17164" marB="17164" anchor="ctr">
                    <a:lnL>
                      <a:noFill/>
                    </a:lnL>
                    <a:lnR>
                      <a:noFill/>
                    </a:lnR>
                    <a:lnT>
                      <a:noFill/>
                    </a:lnT>
                    <a:lnB>
                      <a:noFill/>
                    </a:lnB>
                    <a:solidFill>
                      <a:srgbClr val="FCD3CC"/>
                    </a:solidFill>
                  </a:tcPr>
                </a:tc>
                <a:extLst>
                  <a:ext uri="{0D108BD9-81ED-4DB2-BD59-A6C34878D82A}">
                    <a16:rowId xmlns:a16="http://schemas.microsoft.com/office/drawing/2014/main" xmlns="" val="2680888787"/>
                  </a:ext>
                </a:extLst>
              </a:tr>
              <a:tr h="360133">
                <a:tc>
                  <a:txBody>
                    <a:bodyPr/>
                    <a:lstStyle/>
                    <a:p>
                      <a:r>
                        <a:rPr lang="fr-FR" sz="800">
                          <a:effectLst/>
                          <a:latin typeface="Source Sans Pro" panose="020B0503030403020204" pitchFamily="34" charset="0"/>
                        </a:rPr>
                        <a:t>title</a:t>
                      </a:r>
                    </a:p>
                  </a:txBody>
                  <a:tcPr marL="37760" marR="37760" marT="17164" marB="17164" anchor="ctr">
                    <a:lnL>
                      <a:noFill/>
                    </a:lnL>
                    <a:lnR>
                      <a:noFill/>
                    </a:lnR>
                    <a:lnT>
                      <a:noFill/>
                    </a:lnT>
                    <a:lnB>
                      <a:noFill/>
                    </a:lnB>
                    <a:solidFill>
                      <a:srgbClr val="FBFBFB"/>
                    </a:solidFill>
                  </a:tcPr>
                </a:tc>
                <a:tc>
                  <a:txBody>
                    <a:bodyPr/>
                    <a:lstStyle/>
                    <a:p>
                      <a:r>
                        <a:rPr lang="en-US" sz="800">
                          <a:effectLst/>
                          <a:latin typeface="Source Sans Pro" panose="020B0503030403020204" pitchFamily="34" charset="0"/>
                        </a:rPr>
                        <a:t>Sets title info on the document's metadata</a:t>
                      </a:r>
                    </a:p>
                  </a:txBody>
                  <a:tcPr marL="37760" marR="37760" marT="17164" marB="17164" anchor="ctr">
                    <a:lnL>
                      <a:noFill/>
                    </a:lnL>
                    <a:lnR>
                      <a:noFill/>
                    </a:lnR>
                    <a:lnT>
                      <a:noFill/>
                    </a:lnT>
                    <a:lnB>
                      <a:noFill/>
                    </a:lnB>
                    <a:solidFill>
                      <a:srgbClr val="FBFBFB"/>
                    </a:solidFill>
                  </a:tcPr>
                </a:tc>
                <a:tc>
                  <a:txBody>
                    <a:bodyPr/>
                    <a:lstStyle/>
                    <a:p>
                      <a:r>
                        <a:rPr lang="fr-FR" sz="800" i="1">
                          <a:effectLst/>
                          <a:latin typeface="Source Sans Pro" panose="020B0503030403020204" pitchFamily="34" charset="0"/>
                        </a:rPr>
                        <a:t>String</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tc>
                  <a:txBody>
                    <a:bodyPr/>
                    <a:lstStyle/>
                    <a:p>
                      <a:r>
                        <a:rPr lang="fr-FR" sz="800" i="1">
                          <a:effectLst/>
                          <a:latin typeface="Source Sans Pro" panose="020B0503030403020204" pitchFamily="34" charset="0"/>
                        </a:rPr>
                        <a:t>undefined</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extLst>
                  <a:ext uri="{0D108BD9-81ED-4DB2-BD59-A6C34878D82A}">
                    <a16:rowId xmlns:a16="http://schemas.microsoft.com/office/drawing/2014/main" xmlns="" val="1651957906"/>
                  </a:ext>
                </a:extLst>
              </a:tr>
              <a:tr h="360133">
                <a:tc>
                  <a:txBody>
                    <a:bodyPr/>
                    <a:lstStyle/>
                    <a:p>
                      <a:r>
                        <a:rPr lang="fr-FR" sz="800">
                          <a:effectLst/>
                          <a:latin typeface="Source Sans Pro" panose="020B0503030403020204" pitchFamily="34" charset="0"/>
                        </a:rPr>
                        <a:t>author</a:t>
                      </a:r>
                    </a:p>
                  </a:txBody>
                  <a:tcPr marL="37760" marR="37760" marT="17164" marB="17164" anchor="ctr">
                    <a:lnL>
                      <a:noFill/>
                    </a:lnL>
                    <a:lnR>
                      <a:noFill/>
                    </a:lnR>
                    <a:lnT>
                      <a:noFill/>
                    </a:lnT>
                    <a:lnB>
                      <a:noFill/>
                    </a:lnB>
                    <a:solidFill>
                      <a:srgbClr val="FFFFFF"/>
                    </a:solidFill>
                  </a:tcPr>
                </a:tc>
                <a:tc>
                  <a:txBody>
                    <a:bodyPr/>
                    <a:lstStyle/>
                    <a:p>
                      <a:r>
                        <a:rPr lang="en-US" sz="800">
                          <a:effectLst/>
                          <a:latin typeface="Source Sans Pro" panose="020B0503030403020204" pitchFamily="34" charset="0"/>
                        </a:rPr>
                        <a:t>Sets author info on the document's metadata</a:t>
                      </a:r>
                    </a:p>
                  </a:txBody>
                  <a:tcPr marL="37760" marR="37760" marT="17164" marB="17164" anchor="ctr">
                    <a:lnL>
                      <a:noFill/>
                    </a:lnL>
                    <a:lnR>
                      <a:noFill/>
                    </a:lnR>
                    <a:lnT>
                      <a:noFill/>
                    </a:lnT>
                    <a:lnB>
                      <a:noFill/>
                    </a:lnB>
                    <a:solidFill>
                      <a:srgbClr val="FFFFFF"/>
                    </a:solidFill>
                  </a:tcPr>
                </a:tc>
                <a:tc>
                  <a:txBody>
                    <a:bodyPr/>
                    <a:lstStyle/>
                    <a:p>
                      <a:r>
                        <a:rPr lang="fr-FR" sz="800" i="1">
                          <a:effectLst/>
                          <a:latin typeface="Source Sans Pro" panose="020B0503030403020204" pitchFamily="34" charset="0"/>
                        </a:rPr>
                        <a:t>String</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FFFFF"/>
                    </a:solidFill>
                  </a:tcPr>
                </a:tc>
                <a:tc>
                  <a:txBody>
                    <a:bodyPr/>
                    <a:lstStyle/>
                    <a:p>
                      <a:r>
                        <a:rPr lang="fr-FR" sz="800" i="1">
                          <a:effectLst/>
                          <a:latin typeface="Source Sans Pro" panose="020B0503030403020204" pitchFamily="34" charset="0"/>
                        </a:rPr>
                        <a:t>undefined</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FFFFF"/>
                    </a:solidFill>
                  </a:tcPr>
                </a:tc>
                <a:extLst>
                  <a:ext uri="{0D108BD9-81ED-4DB2-BD59-A6C34878D82A}">
                    <a16:rowId xmlns:a16="http://schemas.microsoft.com/office/drawing/2014/main" xmlns="" val="4111163765"/>
                  </a:ext>
                </a:extLst>
              </a:tr>
              <a:tr h="360133">
                <a:tc>
                  <a:txBody>
                    <a:bodyPr/>
                    <a:lstStyle/>
                    <a:p>
                      <a:r>
                        <a:rPr lang="fr-FR" sz="800">
                          <a:effectLst/>
                          <a:latin typeface="Source Sans Pro" panose="020B0503030403020204" pitchFamily="34" charset="0"/>
                        </a:rPr>
                        <a:t>subject</a:t>
                      </a:r>
                    </a:p>
                  </a:txBody>
                  <a:tcPr marL="37760" marR="37760" marT="17164" marB="17164" anchor="ctr">
                    <a:lnL>
                      <a:noFill/>
                    </a:lnL>
                    <a:lnR>
                      <a:noFill/>
                    </a:lnR>
                    <a:lnT>
                      <a:noFill/>
                    </a:lnT>
                    <a:lnB>
                      <a:noFill/>
                    </a:lnB>
                    <a:solidFill>
                      <a:srgbClr val="FBFBFB"/>
                    </a:solidFill>
                  </a:tcPr>
                </a:tc>
                <a:tc>
                  <a:txBody>
                    <a:bodyPr/>
                    <a:lstStyle/>
                    <a:p>
                      <a:r>
                        <a:rPr lang="en-US" sz="800">
                          <a:effectLst/>
                          <a:latin typeface="Source Sans Pro" panose="020B0503030403020204" pitchFamily="34" charset="0"/>
                        </a:rPr>
                        <a:t>Sets subject info on the document's metadata</a:t>
                      </a:r>
                    </a:p>
                  </a:txBody>
                  <a:tcPr marL="37760" marR="37760" marT="17164" marB="17164" anchor="ctr">
                    <a:lnL>
                      <a:noFill/>
                    </a:lnL>
                    <a:lnR>
                      <a:noFill/>
                    </a:lnR>
                    <a:lnT>
                      <a:noFill/>
                    </a:lnT>
                    <a:lnB>
                      <a:noFill/>
                    </a:lnB>
                    <a:solidFill>
                      <a:srgbClr val="FBFBFB"/>
                    </a:solidFill>
                  </a:tcPr>
                </a:tc>
                <a:tc>
                  <a:txBody>
                    <a:bodyPr/>
                    <a:lstStyle/>
                    <a:p>
                      <a:r>
                        <a:rPr lang="fr-FR" sz="800" i="1">
                          <a:effectLst/>
                          <a:latin typeface="Source Sans Pro" panose="020B0503030403020204" pitchFamily="34" charset="0"/>
                        </a:rPr>
                        <a:t>String</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tc>
                  <a:txBody>
                    <a:bodyPr/>
                    <a:lstStyle/>
                    <a:p>
                      <a:r>
                        <a:rPr lang="fr-FR" sz="800" i="1">
                          <a:effectLst/>
                          <a:latin typeface="Source Sans Pro" panose="020B0503030403020204" pitchFamily="34" charset="0"/>
                        </a:rPr>
                        <a:t>undefined</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extLst>
                  <a:ext uri="{0D108BD9-81ED-4DB2-BD59-A6C34878D82A}">
                    <a16:rowId xmlns:a16="http://schemas.microsoft.com/office/drawing/2014/main" xmlns="" val="951948474"/>
                  </a:ext>
                </a:extLst>
              </a:tr>
              <a:tr h="444320">
                <a:tc>
                  <a:txBody>
                    <a:bodyPr/>
                    <a:lstStyle/>
                    <a:p>
                      <a:r>
                        <a:rPr lang="fr-FR" sz="800">
                          <a:effectLst/>
                          <a:latin typeface="Source Sans Pro" panose="020B0503030403020204" pitchFamily="34" charset="0"/>
                        </a:rPr>
                        <a:t>keywords</a:t>
                      </a:r>
                    </a:p>
                  </a:txBody>
                  <a:tcPr marL="37760" marR="37760" marT="17164" marB="17164" anchor="ctr">
                    <a:lnL>
                      <a:noFill/>
                    </a:lnL>
                    <a:lnR>
                      <a:noFill/>
                    </a:lnR>
                    <a:lnT>
                      <a:noFill/>
                    </a:lnT>
                    <a:lnB>
                      <a:noFill/>
                    </a:lnB>
                    <a:solidFill>
                      <a:srgbClr val="FFFFFF"/>
                    </a:solidFill>
                  </a:tcPr>
                </a:tc>
                <a:tc>
                  <a:txBody>
                    <a:bodyPr/>
                    <a:lstStyle/>
                    <a:p>
                      <a:r>
                        <a:rPr lang="en-US" sz="800">
                          <a:effectLst/>
                          <a:latin typeface="Source Sans Pro" panose="020B0503030403020204" pitchFamily="34" charset="0"/>
                        </a:rPr>
                        <a:t>Sets keywords associated info on the document's metadata</a:t>
                      </a:r>
                    </a:p>
                  </a:txBody>
                  <a:tcPr marL="37760" marR="37760" marT="17164" marB="17164" anchor="ctr">
                    <a:lnL>
                      <a:noFill/>
                    </a:lnL>
                    <a:lnR>
                      <a:noFill/>
                    </a:lnR>
                    <a:lnT>
                      <a:noFill/>
                    </a:lnT>
                    <a:lnB>
                      <a:noFill/>
                    </a:lnB>
                    <a:solidFill>
                      <a:srgbClr val="FFFFFF"/>
                    </a:solidFill>
                  </a:tcPr>
                </a:tc>
                <a:tc>
                  <a:txBody>
                    <a:bodyPr/>
                    <a:lstStyle/>
                    <a:p>
                      <a:r>
                        <a:rPr lang="fr-FR" sz="800" i="1">
                          <a:effectLst/>
                          <a:latin typeface="Source Sans Pro" panose="020B0503030403020204" pitchFamily="34" charset="0"/>
                        </a:rPr>
                        <a:t>String</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FFFFF"/>
                    </a:solidFill>
                  </a:tcPr>
                </a:tc>
                <a:tc>
                  <a:txBody>
                    <a:bodyPr/>
                    <a:lstStyle/>
                    <a:p>
                      <a:r>
                        <a:rPr lang="fr-FR" sz="800" i="1">
                          <a:effectLst/>
                          <a:latin typeface="Source Sans Pro" panose="020B0503030403020204" pitchFamily="34" charset="0"/>
                        </a:rPr>
                        <a:t>undefined</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FFFFF"/>
                    </a:solidFill>
                  </a:tcPr>
                </a:tc>
                <a:extLst>
                  <a:ext uri="{0D108BD9-81ED-4DB2-BD59-A6C34878D82A}">
                    <a16:rowId xmlns:a16="http://schemas.microsoft.com/office/drawing/2014/main" xmlns="" val="1284401773"/>
                  </a:ext>
                </a:extLst>
              </a:tr>
              <a:tr h="360133">
                <a:tc>
                  <a:txBody>
                    <a:bodyPr/>
                    <a:lstStyle/>
                    <a:p>
                      <a:r>
                        <a:rPr lang="fr-FR" sz="800">
                          <a:effectLst/>
                          <a:latin typeface="Source Sans Pro" panose="020B0503030403020204" pitchFamily="34" charset="0"/>
                        </a:rPr>
                        <a:t>creator</a:t>
                      </a:r>
                    </a:p>
                  </a:txBody>
                  <a:tcPr marL="37760" marR="37760" marT="17164" marB="17164" anchor="ctr">
                    <a:lnL>
                      <a:noFill/>
                    </a:lnL>
                    <a:lnR>
                      <a:noFill/>
                    </a:lnR>
                    <a:lnT>
                      <a:noFill/>
                    </a:lnT>
                    <a:lnB>
                      <a:noFill/>
                    </a:lnB>
                    <a:solidFill>
                      <a:srgbClr val="FBFBFB"/>
                    </a:solidFill>
                  </a:tcPr>
                </a:tc>
                <a:tc>
                  <a:txBody>
                    <a:bodyPr/>
                    <a:lstStyle/>
                    <a:p>
                      <a:r>
                        <a:rPr lang="en-US" sz="800">
                          <a:effectLst/>
                          <a:latin typeface="Source Sans Pro" panose="020B0503030403020204" pitchFamily="34" charset="0"/>
                        </a:rPr>
                        <a:t>Sets creator info on the document's metadata</a:t>
                      </a:r>
                    </a:p>
                  </a:txBody>
                  <a:tcPr marL="37760" marR="37760" marT="17164" marB="17164" anchor="ctr">
                    <a:lnL>
                      <a:noFill/>
                    </a:lnL>
                    <a:lnR>
                      <a:noFill/>
                    </a:lnR>
                    <a:lnT>
                      <a:noFill/>
                    </a:lnT>
                    <a:lnB>
                      <a:noFill/>
                    </a:lnB>
                    <a:solidFill>
                      <a:srgbClr val="FBFBFB"/>
                    </a:solidFill>
                  </a:tcPr>
                </a:tc>
                <a:tc>
                  <a:txBody>
                    <a:bodyPr/>
                    <a:lstStyle/>
                    <a:p>
                      <a:r>
                        <a:rPr lang="fr-FR" sz="800" i="1">
                          <a:effectLst/>
                          <a:latin typeface="Source Sans Pro" panose="020B0503030403020204" pitchFamily="34" charset="0"/>
                        </a:rPr>
                        <a:t>String</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tc>
                  <a:txBody>
                    <a:bodyPr/>
                    <a:lstStyle/>
                    <a:p>
                      <a:r>
                        <a:rPr lang="fr-FR" sz="800" i="1">
                          <a:effectLst/>
                          <a:latin typeface="Source Sans Pro" panose="020B0503030403020204" pitchFamily="34" charset="0"/>
                        </a:rPr>
                        <a:t>"react-pdf"</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extLst>
                  <a:ext uri="{0D108BD9-81ED-4DB2-BD59-A6C34878D82A}">
                    <a16:rowId xmlns:a16="http://schemas.microsoft.com/office/drawing/2014/main" xmlns="" val="2353049236"/>
                  </a:ext>
                </a:extLst>
              </a:tr>
              <a:tr h="360133">
                <a:tc>
                  <a:txBody>
                    <a:bodyPr/>
                    <a:lstStyle/>
                    <a:p>
                      <a:r>
                        <a:rPr lang="fr-FR" sz="800">
                          <a:effectLst/>
                          <a:latin typeface="Source Sans Pro" panose="020B0503030403020204" pitchFamily="34" charset="0"/>
                        </a:rPr>
                        <a:t>producer</a:t>
                      </a:r>
                    </a:p>
                  </a:txBody>
                  <a:tcPr marL="37760" marR="37760" marT="17164" marB="17164" anchor="ctr">
                    <a:lnL>
                      <a:noFill/>
                    </a:lnL>
                    <a:lnR>
                      <a:noFill/>
                    </a:lnR>
                    <a:lnT>
                      <a:noFill/>
                    </a:lnT>
                    <a:lnB>
                      <a:noFill/>
                    </a:lnB>
                    <a:solidFill>
                      <a:srgbClr val="FFFFFF"/>
                    </a:solidFill>
                  </a:tcPr>
                </a:tc>
                <a:tc>
                  <a:txBody>
                    <a:bodyPr/>
                    <a:lstStyle/>
                    <a:p>
                      <a:r>
                        <a:rPr lang="en-US" sz="800">
                          <a:effectLst/>
                          <a:latin typeface="Source Sans Pro" panose="020B0503030403020204" pitchFamily="34" charset="0"/>
                        </a:rPr>
                        <a:t>Sets producer info on the document's metadata</a:t>
                      </a:r>
                    </a:p>
                  </a:txBody>
                  <a:tcPr marL="37760" marR="37760" marT="17164" marB="17164" anchor="ctr">
                    <a:lnL>
                      <a:noFill/>
                    </a:lnL>
                    <a:lnR>
                      <a:noFill/>
                    </a:lnR>
                    <a:lnT>
                      <a:noFill/>
                    </a:lnT>
                    <a:lnB>
                      <a:noFill/>
                    </a:lnB>
                    <a:solidFill>
                      <a:srgbClr val="FFFFFF"/>
                    </a:solidFill>
                  </a:tcPr>
                </a:tc>
                <a:tc>
                  <a:txBody>
                    <a:bodyPr/>
                    <a:lstStyle/>
                    <a:p>
                      <a:r>
                        <a:rPr lang="fr-FR" sz="800" i="1">
                          <a:effectLst/>
                          <a:latin typeface="Source Sans Pro" panose="020B0503030403020204" pitchFamily="34" charset="0"/>
                        </a:rPr>
                        <a:t>String</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FFFFF"/>
                    </a:solidFill>
                  </a:tcPr>
                </a:tc>
                <a:tc>
                  <a:txBody>
                    <a:bodyPr/>
                    <a:lstStyle/>
                    <a:p>
                      <a:r>
                        <a:rPr lang="fr-FR" sz="800" i="1">
                          <a:effectLst/>
                          <a:latin typeface="Source Sans Pro" panose="020B0503030403020204" pitchFamily="34" charset="0"/>
                        </a:rPr>
                        <a:t>"react-pdf"</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FFFFF"/>
                    </a:solidFill>
                  </a:tcPr>
                </a:tc>
                <a:extLst>
                  <a:ext uri="{0D108BD9-81ED-4DB2-BD59-A6C34878D82A}">
                    <a16:rowId xmlns:a16="http://schemas.microsoft.com/office/drawing/2014/main" xmlns="" val="2104203026"/>
                  </a:ext>
                </a:extLst>
              </a:tr>
              <a:tr h="360133">
                <a:tc>
                  <a:txBody>
                    <a:bodyPr/>
                    <a:lstStyle/>
                    <a:p>
                      <a:r>
                        <a:rPr lang="fr-FR" sz="800">
                          <a:effectLst/>
                          <a:latin typeface="Source Sans Pro" panose="020B0503030403020204" pitchFamily="34" charset="0"/>
                        </a:rPr>
                        <a:t>pdfVersion</a:t>
                      </a:r>
                    </a:p>
                  </a:txBody>
                  <a:tcPr marL="37760" marR="37760" marT="17164" marB="17164" anchor="ctr">
                    <a:lnL>
                      <a:noFill/>
                    </a:lnL>
                    <a:lnR>
                      <a:noFill/>
                    </a:lnR>
                    <a:lnT>
                      <a:noFill/>
                    </a:lnT>
                    <a:lnB>
                      <a:noFill/>
                    </a:lnB>
                    <a:solidFill>
                      <a:srgbClr val="FBFBFB"/>
                    </a:solidFill>
                  </a:tcPr>
                </a:tc>
                <a:tc>
                  <a:txBody>
                    <a:bodyPr/>
                    <a:lstStyle/>
                    <a:p>
                      <a:r>
                        <a:rPr lang="fr-FR" sz="800">
                          <a:effectLst/>
                          <a:latin typeface="Source Sans Pro" panose="020B0503030403020204" pitchFamily="34" charset="0"/>
                        </a:rPr>
                        <a:t>Sets PDF version for generated document</a:t>
                      </a:r>
                    </a:p>
                  </a:txBody>
                  <a:tcPr marL="37760" marR="37760" marT="17164" marB="17164" anchor="ctr">
                    <a:lnL>
                      <a:noFill/>
                    </a:lnL>
                    <a:lnR>
                      <a:noFill/>
                    </a:lnR>
                    <a:lnT>
                      <a:noFill/>
                    </a:lnT>
                    <a:lnB>
                      <a:noFill/>
                    </a:lnB>
                    <a:solidFill>
                      <a:srgbClr val="FBFBFB"/>
                    </a:solidFill>
                  </a:tcPr>
                </a:tc>
                <a:tc>
                  <a:txBody>
                    <a:bodyPr/>
                    <a:lstStyle/>
                    <a:p>
                      <a:r>
                        <a:rPr lang="fr-FR" sz="800" i="1" dirty="0">
                          <a:effectLst/>
                          <a:latin typeface="Source Sans Pro" panose="020B0503030403020204" pitchFamily="34" charset="0"/>
                        </a:rPr>
                        <a:t>String 1.3 &gt; 1.7 &amp; 1.7ext3</a:t>
                      </a:r>
                      <a:endParaRPr lang="fr-FR" sz="800" dirty="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tc>
                  <a:txBody>
                    <a:bodyPr/>
                    <a:lstStyle/>
                    <a:p>
                      <a:r>
                        <a:rPr lang="fr-FR" sz="800" i="1" dirty="0">
                          <a:effectLst/>
                          <a:latin typeface="Source Sans Pro" panose="020B0503030403020204" pitchFamily="34" charset="0"/>
                        </a:rPr>
                        <a:t>"1.3"</a:t>
                      </a:r>
                      <a:endParaRPr lang="fr-FR" sz="800" dirty="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extLst>
                  <a:ext uri="{0D108BD9-81ED-4DB2-BD59-A6C34878D82A}">
                    <a16:rowId xmlns:a16="http://schemas.microsoft.com/office/drawing/2014/main" xmlns="" val="2471687505"/>
                  </a:ext>
                </a:extLst>
              </a:tr>
              <a:tr h="275946">
                <a:tc>
                  <a:txBody>
                    <a:bodyPr/>
                    <a:lstStyle/>
                    <a:p>
                      <a:r>
                        <a:rPr lang="fr-FR" sz="800">
                          <a:effectLst/>
                          <a:latin typeface="Source Sans Pro" panose="020B0503030403020204" pitchFamily="34" charset="0"/>
                        </a:rPr>
                        <a:t>language</a:t>
                      </a:r>
                    </a:p>
                  </a:txBody>
                  <a:tcPr marL="37760" marR="37760" marT="17164" marB="17164" anchor="ctr">
                    <a:lnL>
                      <a:noFill/>
                    </a:lnL>
                    <a:lnR>
                      <a:noFill/>
                    </a:lnR>
                    <a:lnT>
                      <a:noFill/>
                    </a:lnT>
                    <a:lnB>
                      <a:noFill/>
                    </a:lnB>
                    <a:solidFill>
                      <a:srgbClr val="FFFFFF"/>
                    </a:solidFill>
                  </a:tcPr>
                </a:tc>
                <a:tc>
                  <a:txBody>
                    <a:bodyPr/>
                    <a:lstStyle/>
                    <a:p>
                      <a:r>
                        <a:rPr lang="fr-FR" sz="800">
                          <a:effectLst/>
                          <a:latin typeface="Source Sans Pro" panose="020B0503030403020204" pitchFamily="34" charset="0"/>
                        </a:rPr>
                        <a:t>Sets PDF default language</a:t>
                      </a:r>
                    </a:p>
                  </a:txBody>
                  <a:tcPr marL="37760" marR="37760" marT="17164" marB="17164" anchor="ctr">
                    <a:lnL>
                      <a:noFill/>
                    </a:lnL>
                    <a:lnR>
                      <a:noFill/>
                    </a:lnR>
                    <a:lnT>
                      <a:noFill/>
                    </a:lnT>
                    <a:lnB>
                      <a:noFill/>
                    </a:lnB>
                    <a:solidFill>
                      <a:srgbClr val="FFFFFF"/>
                    </a:solidFill>
                  </a:tcPr>
                </a:tc>
                <a:tc>
                  <a:txBody>
                    <a:bodyPr/>
                    <a:lstStyle/>
                    <a:p>
                      <a:r>
                        <a:rPr lang="fr-FR" sz="800" i="1">
                          <a:effectLst/>
                          <a:latin typeface="Source Sans Pro" panose="020B0503030403020204" pitchFamily="34" charset="0"/>
                        </a:rPr>
                        <a:t>String</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FFFFF"/>
                    </a:solidFill>
                  </a:tcPr>
                </a:tc>
                <a:tc>
                  <a:txBody>
                    <a:bodyPr/>
                    <a:lstStyle/>
                    <a:p>
                      <a:r>
                        <a:rPr lang="fr-FR" sz="800" i="1">
                          <a:effectLst/>
                          <a:latin typeface="Source Sans Pro" panose="020B0503030403020204" pitchFamily="34" charset="0"/>
                        </a:rPr>
                        <a:t>undefined</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FFFFF"/>
                    </a:solidFill>
                  </a:tcPr>
                </a:tc>
                <a:extLst>
                  <a:ext uri="{0D108BD9-81ED-4DB2-BD59-A6C34878D82A}">
                    <a16:rowId xmlns:a16="http://schemas.microsoft.com/office/drawing/2014/main" xmlns="" val="734750514"/>
                  </a:ext>
                </a:extLst>
              </a:tr>
              <a:tr h="612694">
                <a:tc>
                  <a:txBody>
                    <a:bodyPr/>
                    <a:lstStyle/>
                    <a:p>
                      <a:r>
                        <a:rPr lang="fr-FR" sz="800">
                          <a:effectLst/>
                          <a:latin typeface="Source Sans Pro" panose="020B0503030403020204" pitchFamily="34" charset="0"/>
                        </a:rPr>
                        <a:t>onRender</a:t>
                      </a:r>
                    </a:p>
                  </a:txBody>
                  <a:tcPr marL="37760" marR="37760" marT="17164" marB="17164" anchor="ctr">
                    <a:lnL>
                      <a:noFill/>
                    </a:lnL>
                    <a:lnR>
                      <a:noFill/>
                    </a:lnR>
                    <a:lnT>
                      <a:noFill/>
                    </a:lnT>
                    <a:lnB>
                      <a:noFill/>
                    </a:lnB>
                    <a:solidFill>
                      <a:srgbClr val="FBFBFB"/>
                    </a:solidFill>
                  </a:tcPr>
                </a:tc>
                <a:tc>
                  <a:txBody>
                    <a:bodyPr/>
                    <a:lstStyle/>
                    <a:p>
                      <a:r>
                        <a:rPr lang="en-US" sz="800">
                          <a:effectLst/>
                          <a:latin typeface="Source Sans Pro" panose="020B0503030403020204" pitchFamily="34" charset="0"/>
                        </a:rPr>
                        <a:t>Callback after document renders. Receives document blob argument in web</a:t>
                      </a:r>
                    </a:p>
                  </a:txBody>
                  <a:tcPr marL="37760" marR="37760" marT="17164" marB="17164" anchor="ctr">
                    <a:lnL>
                      <a:noFill/>
                    </a:lnL>
                    <a:lnR>
                      <a:noFill/>
                    </a:lnR>
                    <a:lnT>
                      <a:noFill/>
                    </a:lnT>
                    <a:lnB>
                      <a:noFill/>
                    </a:lnB>
                    <a:solidFill>
                      <a:srgbClr val="FBFBFB"/>
                    </a:solidFill>
                  </a:tcPr>
                </a:tc>
                <a:tc>
                  <a:txBody>
                    <a:bodyPr/>
                    <a:lstStyle/>
                    <a:p>
                      <a:r>
                        <a:rPr lang="fr-FR" sz="800" i="1">
                          <a:effectLst/>
                          <a:latin typeface="Source Sans Pro" panose="020B0503030403020204" pitchFamily="34" charset="0"/>
                        </a:rPr>
                        <a:t>Function</a:t>
                      </a:r>
                      <a:endParaRPr lang="fr-FR" sz="80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tc>
                  <a:txBody>
                    <a:bodyPr/>
                    <a:lstStyle/>
                    <a:p>
                      <a:r>
                        <a:rPr lang="fr-FR" sz="800" i="1" dirty="0" err="1">
                          <a:effectLst/>
                          <a:latin typeface="Source Sans Pro" panose="020B0503030403020204" pitchFamily="34" charset="0"/>
                        </a:rPr>
                        <a:t>undefined</a:t>
                      </a:r>
                      <a:endParaRPr lang="fr-FR" sz="800" dirty="0">
                        <a:effectLst/>
                        <a:latin typeface="Source Sans Pro" panose="020B0503030403020204" pitchFamily="34" charset="0"/>
                      </a:endParaRPr>
                    </a:p>
                  </a:txBody>
                  <a:tcPr marL="37760" marR="37760" marT="17164" marB="17164" anchor="ctr">
                    <a:lnL>
                      <a:noFill/>
                    </a:lnL>
                    <a:lnR>
                      <a:noFill/>
                    </a:lnR>
                    <a:lnT>
                      <a:noFill/>
                    </a:lnT>
                    <a:lnB>
                      <a:noFill/>
                    </a:lnB>
                    <a:solidFill>
                      <a:srgbClr val="FBFBFB"/>
                    </a:solidFill>
                  </a:tcPr>
                </a:tc>
                <a:extLst>
                  <a:ext uri="{0D108BD9-81ED-4DB2-BD59-A6C34878D82A}">
                    <a16:rowId xmlns:a16="http://schemas.microsoft.com/office/drawing/2014/main" xmlns="" val="1173999672"/>
                  </a:ext>
                </a:extLst>
              </a:tr>
            </a:tbl>
          </a:graphicData>
        </a:graphic>
      </p:graphicFrame>
    </p:spTree>
    <p:extLst>
      <p:ext uri="{BB962C8B-B14F-4D97-AF65-F5344CB8AC3E}">
        <p14:creationId xmlns:p14="http://schemas.microsoft.com/office/powerpoint/2010/main" val="5534260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1AB4D5FA-B0EF-4E16-98DB-1C5FA907B75A}"/>
              </a:ext>
            </a:extLst>
          </p:cNvPr>
          <p:cNvSpPr>
            <a:spLocks noGrp="1"/>
          </p:cNvSpPr>
          <p:nvPr>
            <p:ph type="title"/>
          </p:nvPr>
        </p:nvSpPr>
        <p:spPr/>
        <p:txBody>
          <a:bodyPr/>
          <a:lstStyle/>
          <a:p>
            <a:r>
              <a:rPr lang="fr-FR" dirty="0" err="1"/>
              <a:t>Pdf</a:t>
            </a:r>
            <a:r>
              <a:rPr lang="fr-FR" dirty="0"/>
              <a:t> Page</a:t>
            </a:r>
          </a:p>
        </p:txBody>
      </p:sp>
      <p:sp>
        <p:nvSpPr>
          <p:cNvPr id="3" name="Espace réservé du contenu 2">
            <a:extLst>
              <a:ext uri="{FF2B5EF4-FFF2-40B4-BE49-F238E27FC236}">
                <a16:creationId xmlns:a16="http://schemas.microsoft.com/office/drawing/2014/main" xmlns="" id="{D2B68463-84E1-475C-91A5-3BBA3179921B}"/>
              </a:ext>
            </a:extLst>
          </p:cNvPr>
          <p:cNvSpPr>
            <a:spLocks noGrp="1"/>
          </p:cNvSpPr>
          <p:nvPr>
            <p:ph idx="1"/>
          </p:nvPr>
        </p:nvSpPr>
        <p:spPr/>
        <p:txBody>
          <a:bodyPr/>
          <a:lstStyle/>
          <a:p>
            <a:r>
              <a:rPr lang="fr-FR" dirty="0"/>
              <a:t>Page est le conteneur d’une page de </a:t>
            </a:r>
            <a:r>
              <a:rPr lang="fr-FR" dirty="0" err="1"/>
              <a:t>pdf</a:t>
            </a:r>
            <a:r>
              <a:rPr lang="fr-FR" dirty="0"/>
              <a:t> </a:t>
            </a:r>
            <a:r>
              <a:rPr lang="fr-FR" sz="1800" dirty="0"/>
              <a:t>(ou un contenu </a:t>
            </a:r>
            <a:r>
              <a:rPr lang="fr-FR" sz="1800" dirty="0" err="1"/>
              <a:t>wrappable</a:t>
            </a:r>
            <a:r>
              <a:rPr lang="fr-FR" sz="1800" dirty="0"/>
              <a:t>)</a:t>
            </a:r>
          </a:p>
          <a:p>
            <a:pPr lvl="1"/>
            <a:r>
              <a:rPr lang="fr-FR" dirty="0"/>
              <a:t>Il est constitué de primitive </a:t>
            </a:r>
            <a:r>
              <a:rPr lang="fr-FR" dirty="0" err="1"/>
              <a:t>React</a:t>
            </a:r>
            <a:endParaRPr lang="fr-FR" dirty="0"/>
          </a:p>
        </p:txBody>
      </p:sp>
      <p:graphicFrame>
        <p:nvGraphicFramePr>
          <p:cNvPr id="4" name="Tableau 3">
            <a:extLst>
              <a:ext uri="{FF2B5EF4-FFF2-40B4-BE49-F238E27FC236}">
                <a16:creationId xmlns:a16="http://schemas.microsoft.com/office/drawing/2014/main" xmlns="" id="{38A223F3-2816-4C94-BA5D-D6A9C6A75034}"/>
              </a:ext>
            </a:extLst>
          </p:cNvPr>
          <p:cNvGraphicFramePr>
            <a:graphicFrameLocks noGrp="1"/>
          </p:cNvGraphicFramePr>
          <p:nvPr>
            <p:extLst>
              <p:ext uri="{D42A27DB-BD31-4B8C-83A1-F6EECF244321}">
                <p14:modId xmlns:p14="http://schemas.microsoft.com/office/powerpoint/2010/main" val="2305017944"/>
              </p:ext>
            </p:extLst>
          </p:nvPr>
        </p:nvGraphicFramePr>
        <p:xfrm>
          <a:off x="381000" y="2846111"/>
          <a:ext cx="11430000" cy="3242661"/>
        </p:xfrm>
        <a:graphic>
          <a:graphicData uri="http://schemas.openxmlformats.org/drawingml/2006/table">
            <a:tbl>
              <a:tblPr/>
              <a:tblGrid>
                <a:gridCol w="1617482">
                  <a:extLst>
                    <a:ext uri="{9D8B030D-6E8A-4147-A177-3AD203B41FA5}">
                      <a16:colId xmlns:a16="http://schemas.microsoft.com/office/drawing/2014/main" xmlns="" val="4239016807"/>
                    </a:ext>
                  </a:extLst>
                </a:gridCol>
                <a:gridCol w="4097518">
                  <a:extLst>
                    <a:ext uri="{9D8B030D-6E8A-4147-A177-3AD203B41FA5}">
                      <a16:colId xmlns:a16="http://schemas.microsoft.com/office/drawing/2014/main" xmlns="" val="2220136820"/>
                    </a:ext>
                  </a:extLst>
                </a:gridCol>
                <a:gridCol w="2857500">
                  <a:extLst>
                    <a:ext uri="{9D8B030D-6E8A-4147-A177-3AD203B41FA5}">
                      <a16:colId xmlns:a16="http://schemas.microsoft.com/office/drawing/2014/main" xmlns="" val="1689085897"/>
                    </a:ext>
                  </a:extLst>
                </a:gridCol>
                <a:gridCol w="2857500">
                  <a:extLst>
                    <a:ext uri="{9D8B030D-6E8A-4147-A177-3AD203B41FA5}">
                      <a16:colId xmlns:a16="http://schemas.microsoft.com/office/drawing/2014/main" xmlns="" val="3497331721"/>
                    </a:ext>
                  </a:extLst>
                </a:gridCol>
              </a:tblGrid>
              <a:tr h="230242">
                <a:tc>
                  <a:txBody>
                    <a:bodyPr/>
                    <a:lstStyle/>
                    <a:p>
                      <a:pPr algn="l"/>
                      <a:r>
                        <a:rPr lang="fr-FR" sz="1400">
                          <a:solidFill>
                            <a:srgbClr val="8D1602"/>
                          </a:solidFill>
                          <a:effectLst/>
                          <a:latin typeface="Taviraj"/>
                        </a:rPr>
                        <a:t>Prop name</a:t>
                      </a:r>
                    </a:p>
                  </a:txBody>
                  <a:tcPr marL="83820" marR="83820" marT="38100" marB="38100" anchor="ctr">
                    <a:lnL>
                      <a:noFill/>
                    </a:lnL>
                    <a:lnR>
                      <a:noFill/>
                    </a:lnR>
                    <a:lnT>
                      <a:noFill/>
                    </a:lnT>
                    <a:lnB>
                      <a:noFill/>
                    </a:lnB>
                    <a:solidFill>
                      <a:srgbClr val="FCD3CC"/>
                    </a:solidFill>
                  </a:tcPr>
                </a:tc>
                <a:tc>
                  <a:txBody>
                    <a:bodyPr/>
                    <a:lstStyle/>
                    <a:p>
                      <a:pPr algn="l"/>
                      <a:r>
                        <a:rPr lang="fr-FR" sz="1400" dirty="0">
                          <a:solidFill>
                            <a:srgbClr val="8D1602"/>
                          </a:solidFill>
                          <a:effectLst/>
                          <a:latin typeface="Taviraj"/>
                        </a:rPr>
                        <a:t>Description</a:t>
                      </a:r>
                    </a:p>
                  </a:txBody>
                  <a:tcPr marL="83820" marR="83820" marT="38100" marB="38100" anchor="ctr">
                    <a:lnL>
                      <a:noFill/>
                    </a:lnL>
                    <a:lnR>
                      <a:noFill/>
                    </a:lnR>
                    <a:lnT>
                      <a:noFill/>
                    </a:lnT>
                    <a:lnB>
                      <a:noFill/>
                    </a:lnB>
                    <a:solidFill>
                      <a:srgbClr val="FCD3CC"/>
                    </a:solidFill>
                  </a:tcPr>
                </a:tc>
                <a:tc>
                  <a:txBody>
                    <a:bodyPr/>
                    <a:lstStyle/>
                    <a:p>
                      <a:pPr algn="l"/>
                      <a:r>
                        <a:rPr lang="fr-FR" sz="1400">
                          <a:solidFill>
                            <a:srgbClr val="8D1602"/>
                          </a:solidFill>
                          <a:effectLst/>
                          <a:latin typeface="Taviraj"/>
                        </a:rPr>
                        <a:t>Type</a:t>
                      </a:r>
                    </a:p>
                  </a:txBody>
                  <a:tcPr marL="83820" marR="83820" marT="38100" marB="38100" anchor="ctr">
                    <a:lnL>
                      <a:noFill/>
                    </a:lnL>
                    <a:lnR>
                      <a:noFill/>
                    </a:lnR>
                    <a:lnT>
                      <a:noFill/>
                    </a:lnT>
                    <a:lnB>
                      <a:noFill/>
                    </a:lnB>
                    <a:solidFill>
                      <a:srgbClr val="FCD3CC"/>
                    </a:solidFill>
                  </a:tcPr>
                </a:tc>
                <a:tc>
                  <a:txBody>
                    <a:bodyPr/>
                    <a:lstStyle/>
                    <a:p>
                      <a:pPr algn="l"/>
                      <a:r>
                        <a:rPr lang="fr-FR" sz="1400">
                          <a:solidFill>
                            <a:srgbClr val="8D1602"/>
                          </a:solidFill>
                          <a:effectLst/>
                          <a:latin typeface="Taviraj"/>
                        </a:rPr>
                        <a:t>Default</a:t>
                      </a:r>
                    </a:p>
                  </a:txBody>
                  <a:tcPr marL="83820" marR="83820" marT="38100" marB="38100" anchor="ctr">
                    <a:lnL>
                      <a:noFill/>
                    </a:lnL>
                    <a:lnR>
                      <a:noFill/>
                    </a:lnR>
                    <a:lnT>
                      <a:noFill/>
                    </a:lnT>
                    <a:lnB>
                      <a:noFill/>
                    </a:lnB>
                    <a:solidFill>
                      <a:srgbClr val="FCD3CC"/>
                    </a:solidFill>
                  </a:tcPr>
                </a:tc>
                <a:extLst>
                  <a:ext uri="{0D108BD9-81ED-4DB2-BD59-A6C34878D82A}">
                    <a16:rowId xmlns:a16="http://schemas.microsoft.com/office/drawing/2014/main" xmlns="" val="3005023195"/>
                  </a:ext>
                </a:extLst>
              </a:tr>
              <a:tr h="950999">
                <a:tc>
                  <a:txBody>
                    <a:bodyPr/>
                    <a:lstStyle/>
                    <a:p>
                      <a:r>
                        <a:rPr lang="fr-FR" sz="1400">
                          <a:effectLst/>
                          <a:latin typeface="Source Sans Pro" panose="020B0503030403020204" pitchFamily="34" charset="0"/>
                        </a:rPr>
                        <a:t>size</a:t>
                      </a:r>
                    </a:p>
                  </a:txBody>
                  <a:tcPr marL="83820" marR="83820" marT="38100" marB="38100" anchor="ctr">
                    <a:lnL>
                      <a:noFill/>
                    </a:lnL>
                    <a:lnR>
                      <a:noFill/>
                    </a:lnR>
                    <a:lnT>
                      <a:noFill/>
                    </a:lnT>
                    <a:lnB>
                      <a:noFill/>
                    </a:lnB>
                    <a:solidFill>
                      <a:srgbClr val="FBFBFB"/>
                    </a:solidFill>
                  </a:tcPr>
                </a:tc>
                <a:tc>
                  <a:txBody>
                    <a:bodyPr/>
                    <a:lstStyle/>
                    <a:p>
                      <a:r>
                        <a:rPr lang="en-US" sz="1400">
                          <a:effectLst/>
                          <a:latin typeface="Source Sans Pro" panose="020B0503030403020204" pitchFamily="34" charset="0"/>
                        </a:rPr>
                        <a:t>Defines page size. If </a:t>
                      </a:r>
                      <a:r>
                        <a:rPr lang="en-US" sz="1400" i="1">
                          <a:effectLst/>
                          <a:latin typeface="Source Sans Pro" panose="020B0503030403020204" pitchFamily="34" charset="0"/>
                        </a:rPr>
                        <a:t>String</a:t>
                      </a:r>
                      <a:r>
                        <a:rPr lang="en-US" sz="1400">
                          <a:effectLst/>
                          <a:latin typeface="Source Sans Pro" panose="020B0503030403020204" pitchFamily="34" charset="0"/>
                        </a:rPr>
                        <a:t>, must be one of the </a:t>
                      </a:r>
                      <a:r>
                        <a:rPr lang="en-US" sz="1400" u="none" strike="noStrike">
                          <a:solidFill>
                            <a:srgbClr val="F22300"/>
                          </a:solidFill>
                          <a:effectLst/>
                          <a:latin typeface="Source Sans Pro" panose="020B0503030403020204" pitchFamily="34" charset="0"/>
                          <a:hlinkClick r:id="rId3"/>
                        </a:rPr>
                        <a:t>available page sizes</a:t>
                      </a:r>
                      <a:r>
                        <a:rPr lang="en-US" sz="1400">
                          <a:effectLst/>
                          <a:latin typeface="Source Sans Pro" panose="020B0503030403020204" pitchFamily="34" charset="0"/>
                        </a:rPr>
                        <a:t>. Height is optional, if ommited it will behave as "auto".</a:t>
                      </a:r>
                    </a:p>
                  </a:txBody>
                  <a:tcPr marL="83820" marR="83820" marT="38100" marB="38100" anchor="ctr">
                    <a:lnL>
                      <a:noFill/>
                    </a:lnL>
                    <a:lnR>
                      <a:noFill/>
                    </a:lnR>
                    <a:lnT>
                      <a:noFill/>
                    </a:lnT>
                    <a:lnB>
                      <a:noFill/>
                    </a:lnB>
                    <a:solidFill>
                      <a:srgbClr val="FBFBFB"/>
                    </a:solidFill>
                  </a:tcPr>
                </a:tc>
                <a:tc>
                  <a:txBody>
                    <a:bodyPr/>
                    <a:lstStyle/>
                    <a:p>
                      <a:r>
                        <a:rPr lang="fr-FR" sz="1400" i="1">
                          <a:effectLst/>
                          <a:latin typeface="Source Sans Pro" panose="020B0503030403020204" pitchFamily="34" charset="0"/>
                        </a:rPr>
                        <a:t>String</a:t>
                      </a:r>
                      <a:r>
                        <a:rPr lang="fr-FR" sz="1400">
                          <a:effectLst/>
                          <a:latin typeface="Source Sans Pro" panose="020B0503030403020204" pitchFamily="34" charset="0"/>
                        </a:rPr>
                        <a:t>, </a:t>
                      </a:r>
                      <a:r>
                        <a:rPr lang="fr-FR" sz="1400" i="1">
                          <a:effectLst/>
                          <a:latin typeface="Source Sans Pro" panose="020B0503030403020204" pitchFamily="34" charset="0"/>
                        </a:rPr>
                        <a:t>Array</a:t>
                      </a:r>
                      <a:r>
                        <a:rPr lang="fr-FR" sz="1400">
                          <a:effectLst/>
                          <a:latin typeface="Source Sans Pro" panose="020B0503030403020204" pitchFamily="34" charset="0"/>
                        </a:rPr>
                        <a:t>, </a:t>
                      </a:r>
                      <a:r>
                        <a:rPr lang="fr-FR" sz="1400" i="1">
                          <a:effectLst/>
                          <a:latin typeface="Source Sans Pro" panose="020B0503030403020204" pitchFamily="34" charset="0"/>
                        </a:rPr>
                        <a:t>Number</a:t>
                      </a:r>
                      <a:r>
                        <a:rPr lang="fr-FR" sz="1400">
                          <a:effectLst/>
                          <a:latin typeface="Source Sans Pro" panose="020B0503030403020204" pitchFamily="34" charset="0"/>
                        </a:rPr>
                        <a:t>, </a:t>
                      </a:r>
                      <a:r>
                        <a:rPr lang="fr-FR" sz="1400" i="1">
                          <a:effectLst/>
                          <a:latin typeface="Source Sans Pro" panose="020B0503030403020204" pitchFamily="34" charset="0"/>
                        </a:rPr>
                        <a:t>Object</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400" i="1">
                          <a:effectLst/>
                          <a:latin typeface="Source Sans Pro" panose="020B0503030403020204" pitchFamily="34" charset="0"/>
                        </a:rPr>
                        <a:t>"A4"</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extLst>
                  <a:ext uri="{0D108BD9-81ED-4DB2-BD59-A6C34878D82A}">
                    <a16:rowId xmlns:a16="http://schemas.microsoft.com/office/drawing/2014/main" xmlns="" val="754776782"/>
                  </a:ext>
                </a:extLst>
              </a:tr>
              <a:tr h="590620">
                <a:tc>
                  <a:txBody>
                    <a:bodyPr/>
                    <a:lstStyle/>
                    <a:p>
                      <a:r>
                        <a:rPr lang="fr-FR" sz="1400">
                          <a:effectLst/>
                          <a:latin typeface="Source Sans Pro" panose="020B0503030403020204" pitchFamily="34" charset="0"/>
                        </a:rPr>
                        <a:t>orientation</a:t>
                      </a:r>
                    </a:p>
                  </a:txBody>
                  <a:tcPr marL="83820" marR="83820" marT="38100" marB="38100" anchor="ctr">
                    <a:lnL>
                      <a:noFill/>
                    </a:lnL>
                    <a:lnR>
                      <a:noFill/>
                    </a:lnR>
                    <a:lnT>
                      <a:noFill/>
                    </a:lnT>
                    <a:lnB>
                      <a:noFill/>
                    </a:lnB>
                    <a:solidFill>
                      <a:srgbClr val="FFFFFF"/>
                    </a:solidFill>
                  </a:tcPr>
                </a:tc>
                <a:tc>
                  <a:txBody>
                    <a:bodyPr/>
                    <a:lstStyle/>
                    <a:p>
                      <a:r>
                        <a:rPr lang="fr-FR" sz="1400">
                          <a:effectLst/>
                          <a:latin typeface="Source Sans Pro" panose="020B0503030403020204" pitchFamily="34" charset="0"/>
                        </a:rPr>
                        <a:t>Defines page orientation. </a:t>
                      </a:r>
                      <a:r>
                        <a:rPr lang="fr-FR" sz="1400" i="1">
                          <a:effectLst/>
                          <a:latin typeface="Source Sans Pro" panose="020B0503030403020204" pitchFamily="34" charset="0"/>
                        </a:rPr>
                        <a:t>Valid values: "portrait" or "landscape"</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sz="1400" i="1">
                          <a:effectLst/>
                          <a:latin typeface="Source Sans Pro" panose="020B0503030403020204" pitchFamily="34" charset="0"/>
                        </a:rPr>
                        <a:t>String</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sz="1400" i="1">
                          <a:effectLst/>
                          <a:latin typeface="Source Sans Pro" panose="020B0503030403020204" pitchFamily="34" charset="0"/>
                        </a:rPr>
                        <a:t>"portrait"</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extLst>
                  <a:ext uri="{0D108BD9-81ED-4DB2-BD59-A6C34878D82A}">
                    <a16:rowId xmlns:a16="http://schemas.microsoft.com/office/drawing/2014/main" xmlns="" val="1579353395"/>
                  </a:ext>
                </a:extLst>
              </a:tr>
              <a:tr h="410431">
                <a:tc>
                  <a:txBody>
                    <a:bodyPr/>
                    <a:lstStyle/>
                    <a:p>
                      <a:r>
                        <a:rPr lang="fr-FR" sz="1400">
                          <a:effectLst/>
                          <a:latin typeface="Source Sans Pro" panose="020B0503030403020204" pitchFamily="34" charset="0"/>
                        </a:rPr>
                        <a:t>wrap</a:t>
                      </a:r>
                    </a:p>
                  </a:txBody>
                  <a:tcPr marL="83820" marR="83820" marT="38100" marB="38100" anchor="ctr">
                    <a:lnL>
                      <a:noFill/>
                    </a:lnL>
                    <a:lnR>
                      <a:noFill/>
                    </a:lnR>
                    <a:lnT>
                      <a:noFill/>
                    </a:lnT>
                    <a:lnB>
                      <a:noFill/>
                    </a:lnB>
                    <a:solidFill>
                      <a:srgbClr val="FBFBFB"/>
                    </a:solidFill>
                  </a:tcPr>
                </a:tc>
                <a:tc>
                  <a:txBody>
                    <a:bodyPr/>
                    <a:lstStyle/>
                    <a:p>
                      <a:r>
                        <a:rPr lang="en-US" sz="1400">
                          <a:effectLst/>
                          <a:latin typeface="Source Sans Pro" panose="020B0503030403020204" pitchFamily="34" charset="0"/>
                        </a:rPr>
                        <a:t>Enables page wrapping for this page. </a:t>
                      </a:r>
                      <a:r>
                        <a:rPr lang="en-US" sz="1400" u="none" strike="noStrike">
                          <a:solidFill>
                            <a:srgbClr val="F22300"/>
                          </a:solidFill>
                          <a:effectLst/>
                          <a:latin typeface="Source Sans Pro" panose="020B0503030403020204" pitchFamily="34" charset="0"/>
                          <a:hlinkClick r:id="rId4"/>
                        </a:rPr>
                        <a:t>See more</a:t>
                      </a:r>
                      <a:endParaRPr lang="en-US" sz="14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400" i="1">
                          <a:effectLst/>
                          <a:latin typeface="Source Sans Pro" panose="020B0503030403020204" pitchFamily="34" charset="0"/>
                        </a:rPr>
                        <a:t>Boolean</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400" i="1">
                          <a:effectLst/>
                          <a:latin typeface="Source Sans Pro" panose="020B0503030403020204" pitchFamily="34" charset="0"/>
                        </a:rPr>
                        <a:t>true</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extLst>
                  <a:ext uri="{0D108BD9-81ED-4DB2-BD59-A6C34878D82A}">
                    <a16:rowId xmlns:a16="http://schemas.microsoft.com/office/drawing/2014/main" xmlns="" val="1378139755"/>
                  </a:ext>
                </a:extLst>
              </a:tr>
              <a:tr h="410431">
                <a:tc>
                  <a:txBody>
                    <a:bodyPr/>
                    <a:lstStyle/>
                    <a:p>
                      <a:r>
                        <a:rPr lang="fr-FR" sz="1400">
                          <a:effectLst/>
                          <a:latin typeface="Source Sans Pro" panose="020B0503030403020204" pitchFamily="34" charset="0"/>
                        </a:rPr>
                        <a:t>style</a:t>
                      </a:r>
                    </a:p>
                  </a:txBody>
                  <a:tcPr marL="83820" marR="83820" marT="38100" marB="38100" anchor="ctr">
                    <a:lnL>
                      <a:noFill/>
                    </a:lnL>
                    <a:lnR>
                      <a:noFill/>
                    </a:lnR>
                    <a:lnT>
                      <a:noFill/>
                    </a:lnT>
                    <a:lnB>
                      <a:noFill/>
                    </a:lnB>
                    <a:solidFill>
                      <a:srgbClr val="FFFFFF"/>
                    </a:solidFill>
                  </a:tcPr>
                </a:tc>
                <a:tc>
                  <a:txBody>
                    <a:bodyPr/>
                    <a:lstStyle/>
                    <a:p>
                      <a:r>
                        <a:rPr lang="en-US" sz="1400">
                          <a:effectLst/>
                          <a:latin typeface="Source Sans Pro" panose="020B0503030403020204" pitchFamily="34" charset="0"/>
                        </a:rPr>
                        <a:t>Defines page styles. </a:t>
                      </a:r>
                      <a:r>
                        <a:rPr lang="en-US" sz="1400" u="none" strike="noStrike">
                          <a:solidFill>
                            <a:srgbClr val="F22300"/>
                          </a:solidFill>
                          <a:effectLst/>
                          <a:latin typeface="Source Sans Pro" panose="020B0503030403020204" pitchFamily="34" charset="0"/>
                          <a:hlinkClick r:id="rId5"/>
                        </a:rPr>
                        <a:t>See more</a:t>
                      </a:r>
                      <a:endParaRPr lang="en-US" sz="14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sz="1400" i="1">
                          <a:effectLst/>
                          <a:latin typeface="Source Sans Pro" panose="020B0503030403020204" pitchFamily="34" charset="0"/>
                        </a:rPr>
                        <a:t>Object</a:t>
                      </a:r>
                      <a:r>
                        <a:rPr lang="fr-FR" sz="1400">
                          <a:effectLst/>
                          <a:latin typeface="Source Sans Pro" panose="020B0503030403020204" pitchFamily="34" charset="0"/>
                        </a:rPr>
                        <a:t>, </a:t>
                      </a:r>
                      <a:r>
                        <a:rPr lang="fr-FR" sz="1400" i="1">
                          <a:effectLst/>
                          <a:latin typeface="Source Sans Pro" panose="020B0503030403020204" pitchFamily="34" charset="0"/>
                        </a:rPr>
                        <a:t>Array</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sz="1400" i="1">
                          <a:effectLst/>
                          <a:latin typeface="Source Sans Pro" panose="020B0503030403020204" pitchFamily="34" charset="0"/>
                        </a:rPr>
                        <a:t>undefined</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extLst>
                  <a:ext uri="{0D108BD9-81ED-4DB2-BD59-A6C34878D82A}">
                    <a16:rowId xmlns:a16="http://schemas.microsoft.com/office/drawing/2014/main" xmlns="" val="166491109"/>
                  </a:ext>
                </a:extLst>
              </a:tr>
              <a:tr h="590620">
                <a:tc>
                  <a:txBody>
                    <a:bodyPr/>
                    <a:lstStyle/>
                    <a:p>
                      <a:r>
                        <a:rPr lang="fr-FR" sz="1400">
                          <a:effectLst/>
                          <a:latin typeface="Source Sans Pro" panose="020B0503030403020204" pitchFamily="34" charset="0"/>
                        </a:rPr>
                        <a:t>debug</a:t>
                      </a:r>
                    </a:p>
                  </a:txBody>
                  <a:tcPr marL="83820" marR="83820" marT="38100" marB="38100" anchor="ctr">
                    <a:lnL>
                      <a:noFill/>
                    </a:lnL>
                    <a:lnR>
                      <a:noFill/>
                    </a:lnR>
                    <a:lnT>
                      <a:noFill/>
                    </a:lnT>
                    <a:lnB>
                      <a:noFill/>
                    </a:lnB>
                    <a:solidFill>
                      <a:srgbClr val="FBFBFB"/>
                    </a:solidFill>
                  </a:tcPr>
                </a:tc>
                <a:tc>
                  <a:txBody>
                    <a:bodyPr/>
                    <a:lstStyle/>
                    <a:p>
                      <a:r>
                        <a:rPr lang="en-US" sz="1400">
                          <a:effectLst/>
                          <a:latin typeface="Source Sans Pro" panose="020B0503030403020204" pitchFamily="34" charset="0"/>
                        </a:rPr>
                        <a:t>Enables debug mode on page bounding box. </a:t>
                      </a:r>
                      <a:r>
                        <a:rPr lang="en-US" sz="1400" u="none" strike="noStrike">
                          <a:solidFill>
                            <a:srgbClr val="F22300"/>
                          </a:solidFill>
                          <a:effectLst/>
                          <a:latin typeface="Source Sans Pro" panose="020B0503030403020204" pitchFamily="34" charset="0"/>
                          <a:hlinkClick r:id="rId6"/>
                        </a:rPr>
                        <a:t>See more</a:t>
                      </a:r>
                      <a:endParaRPr lang="en-US" sz="14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400" i="1">
                          <a:effectLst/>
                          <a:latin typeface="Source Sans Pro" panose="020B0503030403020204" pitchFamily="34" charset="0"/>
                        </a:rPr>
                        <a:t>Boolean</a:t>
                      </a:r>
                      <a:endParaRPr lang="fr-FR" sz="14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400" i="1" dirty="0">
                          <a:effectLst/>
                          <a:latin typeface="Source Sans Pro" panose="020B0503030403020204" pitchFamily="34" charset="0"/>
                        </a:rPr>
                        <a:t>false</a:t>
                      </a:r>
                      <a:endParaRPr lang="fr-FR" sz="1400" dirty="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extLst>
                  <a:ext uri="{0D108BD9-81ED-4DB2-BD59-A6C34878D82A}">
                    <a16:rowId xmlns:a16="http://schemas.microsoft.com/office/drawing/2014/main" xmlns="" val="2300851643"/>
                  </a:ext>
                </a:extLst>
              </a:tr>
            </a:tbl>
          </a:graphicData>
        </a:graphic>
      </p:graphicFrame>
    </p:spTree>
    <p:extLst>
      <p:ext uri="{BB962C8B-B14F-4D97-AF65-F5344CB8AC3E}">
        <p14:creationId xmlns:p14="http://schemas.microsoft.com/office/powerpoint/2010/main" val="99798418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CB9789C0-4288-48E1-99F7-99371AADFB49}"/>
              </a:ext>
            </a:extLst>
          </p:cNvPr>
          <p:cNvSpPr>
            <a:spLocks noGrp="1"/>
          </p:cNvSpPr>
          <p:nvPr>
            <p:ph type="title"/>
          </p:nvPr>
        </p:nvSpPr>
        <p:spPr/>
        <p:txBody>
          <a:bodyPr/>
          <a:lstStyle/>
          <a:p>
            <a:r>
              <a:rPr lang="fr-FR" dirty="0" err="1"/>
              <a:t>Pdf</a:t>
            </a:r>
            <a:r>
              <a:rPr lang="fr-FR" dirty="0"/>
              <a:t> </a:t>
            </a:r>
            <a:r>
              <a:rPr lang="fr-FR" dirty="0" err="1"/>
              <a:t>View</a:t>
            </a:r>
            <a:endParaRPr lang="fr-FR" dirty="0"/>
          </a:p>
        </p:txBody>
      </p:sp>
      <p:sp>
        <p:nvSpPr>
          <p:cNvPr id="3" name="Espace réservé du contenu 2">
            <a:extLst>
              <a:ext uri="{FF2B5EF4-FFF2-40B4-BE49-F238E27FC236}">
                <a16:creationId xmlns:a16="http://schemas.microsoft.com/office/drawing/2014/main" xmlns="" id="{5A29EABC-B0FA-4E7E-A93C-AF47883D771A}"/>
              </a:ext>
            </a:extLst>
          </p:cNvPr>
          <p:cNvSpPr>
            <a:spLocks noGrp="1"/>
          </p:cNvSpPr>
          <p:nvPr>
            <p:ph idx="1"/>
          </p:nvPr>
        </p:nvSpPr>
        <p:spPr/>
        <p:txBody>
          <a:bodyPr/>
          <a:lstStyle/>
          <a:p>
            <a:r>
              <a:rPr lang="fr-FR" dirty="0"/>
              <a:t>Les conteneurs de vue </a:t>
            </a:r>
            <a:r>
              <a:rPr lang="fr-FR" i="1" dirty="0" err="1"/>
              <a:t>flexable</a:t>
            </a:r>
            <a:endParaRPr lang="fr-FR" dirty="0"/>
          </a:p>
        </p:txBody>
      </p:sp>
      <p:graphicFrame>
        <p:nvGraphicFramePr>
          <p:cNvPr id="4" name="Tableau 3">
            <a:extLst>
              <a:ext uri="{FF2B5EF4-FFF2-40B4-BE49-F238E27FC236}">
                <a16:creationId xmlns:a16="http://schemas.microsoft.com/office/drawing/2014/main" xmlns="" id="{42A81DD4-72FF-4849-B2E9-11804AF1886B}"/>
              </a:ext>
            </a:extLst>
          </p:cNvPr>
          <p:cNvGraphicFramePr>
            <a:graphicFrameLocks noGrp="1"/>
          </p:cNvGraphicFramePr>
          <p:nvPr>
            <p:extLst>
              <p:ext uri="{D42A27DB-BD31-4B8C-83A1-F6EECF244321}">
                <p14:modId xmlns:p14="http://schemas.microsoft.com/office/powerpoint/2010/main" val="3963771569"/>
              </p:ext>
            </p:extLst>
          </p:nvPr>
        </p:nvGraphicFramePr>
        <p:xfrm>
          <a:off x="774404" y="2560364"/>
          <a:ext cx="10643192" cy="3154652"/>
        </p:xfrm>
        <a:graphic>
          <a:graphicData uri="http://schemas.openxmlformats.org/drawingml/2006/table">
            <a:tbl>
              <a:tblPr/>
              <a:tblGrid>
                <a:gridCol w="1362740">
                  <a:extLst>
                    <a:ext uri="{9D8B030D-6E8A-4147-A177-3AD203B41FA5}">
                      <a16:colId xmlns:a16="http://schemas.microsoft.com/office/drawing/2014/main" xmlns="" val="2369154652"/>
                    </a:ext>
                  </a:extLst>
                </a:gridCol>
                <a:gridCol w="3958856">
                  <a:extLst>
                    <a:ext uri="{9D8B030D-6E8A-4147-A177-3AD203B41FA5}">
                      <a16:colId xmlns:a16="http://schemas.microsoft.com/office/drawing/2014/main" xmlns="" val="1228194722"/>
                    </a:ext>
                  </a:extLst>
                </a:gridCol>
                <a:gridCol w="2660798">
                  <a:extLst>
                    <a:ext uri="{9D8B030D-6E8A-4147-A177-3AD203B41FA5}">
                      <a16:colId xmlns:a16="http://schemas.microsoft.com/office/drawing/2014/main" xmlns="" val="4281328938"/>
                    </a:ext>
                  </a:extLst>
                </a:gridCol>
                <a:gridCol w="2660798">
                  <a:extLst>
                    <a:ext uri="{9D8B030D-6E8A-4147-A177-3AD203B41FA5}">
                      <a16:colId xmlns:a16="http://schemas.microsoft.com/office/drawing/2014/main" xmlns="" val="198121584"/>
                    </a:ext>
                  </a:extLst>
                </a:gridCol>
              </a:tblGrid>
              <a:tr h="166450">
                <a:tc>
                  <a:txBody>
                    <a:bodyPr/>
                    <a:lstStyle/>
                    <a:p>
                      <a:pPr algn="l"/>
                      <a:r>
                        <a:rPr lang="fr-FR" sz="1500">
                          <a:solidFill>
                            <a:srgbClr val="8D1602"/>
                          </a:solidFill>
                          <a:effectLst/>
                          <a:latin typeface="Taviraj"/>
                        </a:rPr>
                        <a:t>Prop name</a:t>
                      </a:r>
                    </a:p>
                  </a:txBody>
                  <a:tcPr marL="68251" marR="68251" marT="31023" marB="31023" anchor="ctr">
                    <a:lnL>
                      <a:noFill/>
                    </a:lnL>
                    <a:lnR>
                      <a:noFill/>
                    </a:lnR>
                    <a:lnT>
                      <a:noFill/>
                    </a:lnT>
                    <a:lnB>
                      <a:noFill/>
                    </a:lnB>
                    <a:solidFill>
                      <a:srgbClr val="FCD3CC"/>
                    </a:solidFill>
                  </a:tcPr>
                </a:tc>
                <a:tc>
                  <a:txBody>
                    <a:bodyPr/>
                    <a:lstStyle/>
                    <a:p>
                      <a:pPr algn="l"/>
                      <a:r>
                        <a:rPr lang="fr-FR" sz="1500">
                          <a:solidFill>
                            <a:srgbClr val="8D1602"/>
                          </a:solidFill>
                          <a:effectLst/>
                          <a:latin typeface="Taviraj"/>
                        </a:rPr>
                        <a:t>Description</a:t>
                      </a:r>
                    </a:p>
                  </a:txBody>
                  <a:tcPr marL="68251" marR="68251" marT="31023" marB="31023" anchor="ctr">
                    <a:lnL>
                      <a:noFill/>
                    </a:lnL>
                    <a:lnR>
                      <a:noFill/>
                    </a:lnR>
                    <a:lnT>
                      <a:noFill/>
                    </a:lnT>
                    <a:lnB>
                      <a:noFill/>
                    </a:lnB>
                    <a:solidFill>
                      <a:srgbClr val="FCD3CC"/>
                    </a:solidFill>
                  </a:tcPr>
                </a:tc>
                <a:tc>
                  <a:txBody>
                    <a:bodyPr/>
                    <a:lstStyle/>
                    <a:p>
                      <a:pPr algn="l"/>
                      <a:r>
                        <a:rPr lang="fr-FR" sz="1500">
                          <a:solidFill>
                            <a:srgbClr val="8D1602"/>
                          </a:solidFill>
                          <a:effectLst/>
                          <a:latin typeface="Taviraj"/>
                        </a:rPr>
                        <a:t>Type</a:t>
                      </a:r>
                    </a:p>
                  </a:txBody>
                  <a:tcPr marL="68251" marR="68251" marT="31023" marB="31023" anchor="ctr">
                    <a:lnL>
                      <a:noFill/>
                    </a:lnL>
                    <a:lnR>
                      <a:noFill/>
                    </a:lnR>
                    <a:lnT>
                      <a:noFill/>
                    </a:lnT>
                    <a:lnB>
                      <a:noFill/>
                    </a:lnB>
                    <a:solidFill>
                      <a:srgbClr val="FCD3CC"/>
                    </a:solidFill>
                  </a:tcPr>
                </a:tc>
                <a:tc>
                  <a:txBody>
                    <a:bodyPr/>
                    <a:lstStyle/>
                    <a:p>
                      <a:pPr algn="l"/>
                      <a:r>
                        <a:rPr lang="fr-FR" sz="1500">
                          <a:solidFill>
                            <a:srgbClr val="8D1602"/>
                          </a:solidFill>
                          <a:effectLst/>
                          <a:latin typeface="Taviraj"/>
                        </a:rPr>
                        <a:t>Default</a:t>
                      </a:r>
                    </a:p>
                  </a:txBody>
                  <a:tcPr marL="68251" marR="68251" marT="31023" marB="31023" anchor="ctr">
                    <a:lnL>
                      <a:noFill/>
                    </a:lnL>
                    <a:lnR>
                      <a:noFill/>
                    </a:lnR>
                    <a:lnT>
                      <a:noFill/>
                    </a:lnT>
                    <a:lnB>
                      <a:noFill/>
                    </a:lnB>
                    <a:solidFill>
                      <a:srgbClr val="FCD3CC"/>
                    </a:solidFill>
                  </a:tcPr>
                </a:tc>
                <a:extLst>
                  <a:ext uri="{0D108BD9-81ED-4DB2-BD59-A6C34878D82A}">
                    <a16:rowId xmlns:a16="http://schemas.microsoft.com/office/drawing/2014/main" xmlns="" val="2358470585"/>
                  </a:ext>
                </a:extLst>
              </a:tr>
              <a:tr h="547217">
                <a:tc>
                  <a:txBody>
                    <a:bodyPr/>
                    <a:lstStyle/>
                    <a:p>
                      <a:r>
                        <a:rPr lang="fr-FR" sz="1500">
                          <a:effectLst/>
                          <a:latin typeface="Source Sans Pro" panose="020B0503030403020204" pitchFamily="34" charset="0"/>
                        </a:rPr>
                        <a:t>wrap</a:t>
                      </a:r>
                    </a:p>
                  </a:txBody>
                  <a:tcPr marL="68251" marR="68251" marT="31023" marB="31023" anchor="ctr">
                    <a:lnL>
                      <a:noFill/>
                    </a:lnL>
                    <a:lnR>
                      <a:noFill/>
                    </a:lnR>
                    <a:lnT>
                      <a:noFill/>
                    </a:lnT>
                    <a:lnB>
                      <a:noFill/>
                    </a:lnB>
                    <a:solidFill>
                      <a:srgbClr val="FBFBFB"/>
                    </a:solidFill>
                  </a:tcPr>
                </a:tc>
                <a:tc>
                  <a:txBody>
                    <a:bodyPr/>
                    <a:lstStyle/>
                    <a:p>
                      <a:r>
                        <a:rPr lang="en-US" sz="1500">
                          <a:effectLst/>
                          <a:latin typeface="Source Sans Pro" panose="020B0503030403020204" pitchFamily="34" charset="0"/>
                        </a:rPr>
                        <a:t>Enable/disable page wrapping for element </a:t>
                      </a:r>
                      <a:r>
                        <a:rPr lang="en-US" sz="1500" u="none" strike="noStrike">
                          <a:solidFill>
                            <a:srgbClr val="F22300"/>
                          </a:solidFill>
                          <a:effectLst/>
                          <a:latin typeface="Source Sans Pro" panose="020B0503030403020204" pitchFamily="34" charset="0"/>
                          <a:hlinkClick r:id="rId2"/>
                        </a:rPr>
                        <a:t>See more</a:t>
                      </a:r>
                      <a:endParaRPr lang="en-US" sz="1500">
                        <a:effectLst/>
                        <a:latin typeface="Source Sans Pro" panose="020B0503030403020204" pitchFamily="34" charset="0"/>
                      </a:endParaRPr>
                    </a:p>
                  </a:txBody>
                  <a:tcPr marL="68251" marR="68251" marT="31023" marB="31023" anchor="ctr">
                    <a:lnL>
                      <a:noFill/>
                    </a:lnL>
                    <a:lnR>
                      <a:noFill/>
                    </a:lnR>
                    <a:lnT>
                      <a:noFill/>
                    </a:lnT>
                    <a:lnB>
                      <a:noFill/>
                    </a:lnB>
                    <a:solidFill>
                      <a:srgbClr val="FBFBFB"/>
                    </a:solidFill>
                  </a:tcPr>
                </a:tc>
                <a:tc>
                  <a:txBody>
                    <a:bodyPr/>
                    <a:lstStyle/>
                    <a:p>
                      <a:r>
                        <a:rPr lang="fr-FR" sz="1500" i="1">
                          <a:effectLst/>
                          <a:latin typeface="Source Sans Pro" panose="020B0503030403020204" pitchFamily="34" charset="0"/>
                        </a:rPr>
                        <a:t>Boolean</a:t>
                      </a:r>
                      <a:endParaRPr lang="fr-FR" sz="1500">
                        <a:effectLst/>
                        <a:latin typeface="Source Sans Pro" panose="020B0503030403020204" pitchFamily="34" charset="0"/>
                      </a:endParaRPr>
                    </a:p>
                  </a:txBody>
                  <a:tcPr marL="68251" marR="68251" marT="31023" marB="31023" anchor="ctr">
                    <a:lnL>
                      <a:noFill/>
                    </a:lnL>
                    <a:lnR>
                      <a:noFill/>
                    </a:lnR>
                    <a:lnT>
                      <a:noFill/>
                    </a:lnT>
                    <a:lnB>
                      <a:noFill/>
                    </a:lnB>
                    <a:solidFill>
                      <a:srgbClr val="FBFBFB"/>
                    </a:solidFill>
                  </a:tcPr>
                </a:tc>
                <a:tc>
                  <a:txBody>
                    <a:bodyPr/>
                    <a:lstStyle/>
                    <a:p>
                      <a:r>
                        <a:rPr lang="fr-FR" sz="1500" i="1">
                          <a:effectLst/>
                          <a:latin typeface="Source Sans Pro" panose="020B0503030403020204" pitchFamily="34" charset="0"/>
                        </a:rPr>
                        <a:t>true</a:t>
                      </a:r>
                      <a:endParaRPr lang="fr-FR" sz="1500">
                        <a:effectLst/>
                        <a:latin typeface="Source Sans Pro" panose="020B0503030403020204" pitchFamily="34" charset="0"/>
                      </a:endParaRPr>
                    </a:p>
                  </a:txBody>
                  <a:tcPr marL="68251" marR="68251" marT="31023" marB="31023" anchor="ctr">
                    <a:lnL>
                      <a:noFill/>
                    </a:lnL>
                    <a:lnR>
                      <a:noFill/>
                    </a:lnR>
                    <a:lnT>
                      <a:noFill/>
                    </a:lnT>
                    <a:lnB>
                      <a:noFill/>
                    </a:lnB>
                    <a:solidFill>
                      <a:srgbClr val="FBFBFB"/>
                    </a:solidFill>
                  </a:tcPr>
                </a:tc>
                <a:extLst>
                  <a:ext uri="{0D108BD9-81ED-4DB2-BD59-A6C34878D82A}">
                    <a16:rowId xmlns:a16="http://schemas.microsoft.com/office/drawing/2014/main" xmlns="" val="212967285"/>
                  </a:ext>
                </a:extLst>
              </a:tr>
              <a:tr h="419296">
                <a:tc>
                  <a:txBody>
                    <a:bodyPr/>
                    <a:lstStyle/>
                    <a:p>
                      <a:r>
                        <a:rPr lang="fr-FR" sz="1500">
                          <a:effectLst/>
                          <a:latin typeface="Source Sans Pro" panose="020B0503030403020204" pitchFamily="34" charset="0"/>
                        </a:rPr>
                        <a:t>style</a:t>
                      </a:r>
                    </a:p>
                  </a:txBody>
                  <a:tcPr marL="68251" marR="68251" marT="31023" marB="31023" anchor="ctr">
                    <a:lnL>
                      <a:noFill/>
                    </a:lnL>
                    <a:lnR>
                      <a:noFill/>
                    </a:lnR>
                    <a:lnT>
                      <a:noFill/>
                    </a:lnT>
                    <a:lnB>
                      <a:noFill/>
                    </a:lnB>
                    <a:solidFill>
                      <a:srgbClr val="FFFFFF"/>
                    </a:solidFill>
                  </a:tcPr>
                </a:tc>
                <a:tc>
                  <a:txBody>
                    <a:bodyPr/>
                    <a:lstStyle/>
                    <a:p>
                      <a:r>
                        <a:rPr lang="en-US" sz="1500">
                          <a:effectLst/>
                          <a:latin typeface="Source Sans Pro" panose="020B0503030403020204" pitchFamily="34" charset="0"/>
                        </a:rPr>
                        <a:t>Defines view styles. </a:t>
                      </a:r>
                      <a:r>
                        <a:rPr lang="en-US" sz="1500" u="none" strike="noStrike">
                          <a:solidFill>
                            <a:srgbClr val="F22300"/>
                          </a:solidFill>
                          <a:effectLst/>
                          <a:latin typeface="Source Sans Pro" panose="020B0503030403020204" pitchFamily="34" charset="0"/>
                          <a:hlinkClick r:id="rId3"/>
                        </a:rPr>
                        <a:t>See more</a:t>
                      </a:r>
                      <a:endParaRPr lang="en-US" sz="1500">
                        <a:effectLst/>
                        <a:latin typeface="Source Sans Pro" panose="020B0503030403020204" pitchFamily="34" charset="0"/>
                      </a:endParaRPr>
                    </a:p>
                  </a:txBody>
                  <a:tcPr marL="68251" marR="68251" marT="31023" marB="31023" anchor="ctr">
                    <a:lnL>
                      <a:noFill/>
                    </a:lnL>
                    <a:lnR>
                      <a:noFill/>
                    </a:lnR>
                    <a:lnT>
                      <a:noFill/>
                    </a:lnT>
                    <a:lnB>
                      <a:noFill/>
                    </a:lnB>
                    <a:solidFill>
                      <a:srgbClr val="FFFFFF"/>
                    </a:solidFill>
                  </a:tcPr>
                </a:tc>
                <a:tc>
                  <a:txBody>
                    <a:bodyPr/>
                    <a:lstStyle/>
                    <a:p>
                      <a:r>
                        <a:rPr lang="fr-FR" sz="1500" i="1">
                          <a:effectLst/>
                          <a:latin typeface="Source Sans Pro" panose="020B0503030403020204" pitchFamily="34" charset="0"/>
                        </a:rPr>
                        <a:t>Object</a:t>
                      </a:r>
                      <a:r>
                        <a:rPr lang="fr-FR" sz="1500">
                          <a:effectLst/>
                          <a:latin typeface="Source Sans Pro" panose="020B0503030403020204" pitchFamily="34" charset="0"/>
                        </a:rPr>
                        <a:t>, </a:t>
                      </a:r>
                      <a:r>
                        <a:rPr lang="fr-FR" sz="1500" i="1">
                          <a:effectLst/>
                          <a:latin typeface="Source Sans Pro" panose="020B0503030403020204" pitchFamily="34" charset="0"/>
                        </a:rPr>
                        <a:t>Array</a:t>
                      </a:r>
                      <a:endParaRPr lang="fr-FR" sz="1500">
                        <a:effectLst/>
                        <a:latin typeface="Source Sans Pro" panose="020B0503030403020204" pitchFamily="34" charset="0"/>
                      </a:endParaRPr>
                    </a:p>
                  </a:txBody>
                  <a:tcPr marL="68251" marR="68251" marT="31023" marB="31023" anchor="ctr">
                    <a:lnL>
                      <a:noFill/>
                    </a:lnL>
                    <a:lnR>
                      <a:noFill/>
                    </a:lnR>
                    <a:lnT>
                      <a:noFill/>
                    </a:lnT>
                    <a:lnB>
                      <a:noFill/>
                    </a:lnB>
                    <a:solidFill>
                      <a:srgbClr val="FFFFFF"/>
                    </a:solidFill>
                  </a:tcPr>
                </a:tc>
                <a:tc>
                  <a:txBody>
                    <a:bodyPr/>
                    <a:lstStyle/>
                    <a:p>
                      <a:r>
                        <a:rPr lang="fr-FR" sz="1500" i="1">
                          <a:effectLst/>
                          <a:latin typeface="Source Sans Pro" panose="020B0503030403020204" pitchFamily="34" charset="0"/>
                        </a:rPr>
                        <a:t>undefined</a:t>
                      </a:r>
                      <a:endParaRPr lang="fr-FR" sz="1500">
                        <a:effectLst/>
                        <a:latin typeface="Source Sans Pro" panose="020B0503030403020204" pitchFamily="34" charset="0"/>
                      </a:endParaRPr>
                    </a:p>
                  </a:txBody>
                  <a:tcPr marL="68251" marR="68251" marT="31023" marB="31023" anchor="ctr">
                    <a:lnL>
                      <a:noFill/>
                    </a:lnL>
                    <a:lnR>
                      <a:noFill/>
                    </a:lnR>
                    <a:lnT>
                      <a:noFill/>
                    </a:lnT>
                    <a:lnB>
                      <a:noFill/>
                    </a:lnB>
                    <a:solidFill>
                      <a:srgbClr val="FFFFFF"/>
                    </a:solidFill>
                  </a:tcPr>
                </a:tc>
                <a:extLst>
                  <a:ext uri="{0D108BD9-81ED-4DB2-BD59-A6C34878D82A}">
                    <a16:rowId xmlns:a16="http://schemas.microsoft.com/office/drawing/2014/main" xmlns="" val="3758728016"/>
                  </a:ext>
                </a:extLst>
              </a:tr>
              <a:tr h="675138">
                <a:tc>
                  <a:txBody>
                    <a:bodyPr/>
                    <a:lstStyle/>
                    <a:p>
                      <a:r>
                        <a:rPr lang="fr-FR" sz="1500">
                          <a:effectLst/>
                          <a:latin typeface="Source Sans Pro" panose="020B0503030403020204" pitchFamily="34" charset="0"/>
                        </a:rPr>
                        <a:t>render</a:t>
                      </a:r>
                    </a:p>
                  </a:txBody>
                  <a:tcPr marL="68251" marR="68251" marT="31023" marB="31023" anchor="ctr">
                    <a:lnL>
                      <a:noFill/>
                    </a:lnL>
                    <a:lnR>
                      <a:noFill/>
                    </a:lnR>
                    <a:lnT>
                      <a:noFill/>
                    </a:lnT>
                    <a:lnB>
                      <a:noFill/>
                    </a:lnB>
                    <a:solidFill>
                      <a:srgbClr val="FBFBFB"/>
                    </a:solidFill>
                  </a:tcPr>
                </a:tc>
                <a:tc>
                  <a:txBody>
                    <a:bodyPr/>
                    <a:lstStyle/>
                    <a:p>
                      <a:r>
                        <a:rPr lang="en-US" sz="1500">
                          <a:effectLst/>
                          <a:latin typeface="Source Sans Pro" panose="020B0503030403020204" pitchFamily="34" charset="0"/>
                        </a:rPr>
                        <a:t>Render dynamic content based on context </a:t>
                      </a:r>
                      <a:r>
                        <a:rPr lang="en-US" sz="1500" u="none" strike="noStrike">
                          <a:solidFill>
                            <a:srgbClr val="F22300"/>
                          </a:solidFill>
                          <a:effectLst/>
                          <a:latin typeface="Source Sans Pro" panose="020B0503030403020204" pitchFamily="34" charset="0"/>
                          <a:hlinkClick r:id="rId4"/>
                        </a:rPr>
                        <a:t>See more</a:t>
                      </a:r>
                      <a:endParaRPr lang="en-US" sz="1500">
                        <a:effectLst/>
                        <a:latin typeface="Source Sans Pro" panose="020B0503030403020204" pitchFamily="34" charset="0"/>
                      </a:endParaRPr>
                    </a:p>
                  </a:txBody>
                  <a:tcPr marL="68251" marR="68251" marT="31023" marB="31023" anchor="ctr">
                    <a:lnL>
                      <a:noFill/>
                    </a:lnL>
                    <a:lnR>
                      <a:noFill/>
                    </a:lnR>
                    <a:lnT>
                      <a:noFill/>
                    </a:lnT>
                    <a:lnB>
                      <a:noFill/>
                    </a:lnB>
                    <a:solidFill>
                      <a:srgbClr val="FBFBFB"/>
                    </a:solidFill>
                  </a:tcPr>
                </a:tc>
                <a:tc>
                  <a:txBody>
                    <a:bodyPr/>
                    <a:lstStyle/>
                    <a:p>
                      <a:r>
                        <a:rPr lang="fr-FR" sz="1500" i="1">
                          <a:effectLst/>
                          <a:latin typeface="Source Sans Pro" panose="020B0503030403020204" pitchFamily="34" charset="0"/>
                        </a:rPr>
                        <a:t>Function</a:t>
                      </a:r>
                      <a:endParaRPr lang="fr-FR" sz="1500">
                        <a:effectLst/>
                        <a:latin typeface="Source Sans Pro" panose="020B0503030403020204" pitchFamily="34" charset="0"/>
                      </a:endParaRPr>
                    </a:p>
                  </a:txBody>
                  <a:tcPr marL="68251" marR="68251" marT="31023" marB="31023" anchor="ctr">
                    <a:lnL>
                      <a:noFill/>
                    </a:lnL>
                    <a:lnR>
                      <a:noFill/>
                    </a:lnR>
                    <a:lnT>
                      <a:noFill/>
                    </a:lnT>
                    <a:lnB>
                      <a:noFill/>
                    </a:lnB>
                    <a:solidFill>
                      <a:srgbClr val="FBFBFB"/>
                    </a:solidFill>
                  </a:tcPr>
                </a:tc>
                <a:tc>
                  <a:txBody>
                    <a:bodyPr/>
                    <a:lstStyle/>
                    <a:p>
                      <a:r>
                        <a:rPr lang="fr-FR" sz="1500" i="1">
                          <a:effectLst/>
                          <a:latin typeface="Source Sans Pro" panose="020B0503030403020204" pitchFamily="34" charset="0"/>
                        </a:rPr>
                        <a:t>undefined</a:t>
                      </a:r>
                      <a:endParaRPr lang="fr-FR" sz="1500">
                        <a:effectLst/>
                        <a:latin typeface="Source Sans Pro" panose="020B0503030403020204" pitchFamily="34" charset="0"/>
                      </a:endParaRPr>
                    </a:p>
                  </a:txBody>
                  <a:tcPr marL="68251" marR="68251" marT="31023" marB="31023" anchor="ctr">
                    <a:lnL>
                      <a:noFill/>
                    </a:lnL>
                    <a:lnR>
                      <a:noFill/>
                    </a:lnR>
                    <a:lnT>
                      <a:noFill/>
                    </a:lnT>
                    <a:lnB>
                      <a:noFill/>
                    </a:lnB>
                    <a:solidFill>
                      <a:srgbClr val="FBFBFB"/>
                    </a:solidFill>
                  </a:tcPr>
                </a:tc>
                <a:extLst>
                  <a:ext uri="{0D108BD9-81ED-4DB2-BD59-A6C34878D82A}">
                    <a16:rowId xmlns:a16="http://schemas.microsoft.com/office/drawing/2014/main" xmlns="" val="3525777573"/>
                  </a:ext>
                </a:extLst>
              </a:tr>
              <a:tr h="547217">
                <a:tc>
                  <a:txBody>
                    <a:bodyPr/>
                    <a:lstStyle/>
                    <a:p>
                      <a:r>
                        <a:rPr lang="fr-FR" sz="1500">
                          <a:effectLst/>
                          <a:latin typeface="Source Sans Pro" panose="020B0503030403020204" pitchFamily="34" charset="0"/>
                        </a:rPr>
                        <a:t>debug</a:t>
                      </a:r>
                    </a:p>
                  </a:txBody>
                  <a:tcPr marL="68251" marR="68251" marT="31023" marB="31023" anchor="ctr">
                    <a:lnL>
                      <a:noFill/>
                    </a:lnL>
                    <a:lnR>
                      <a:noFill/>
                    </a:lnR>
                    <a:lnT>
                      <a:noFill/>
                    </a:lnT>
                    <a:lnB>
                      <a:noFill/>
                    </a:lnB>
                    <a:solidFill>
                      <a:srgbClr val="FFFFFF"/>
                    </a:solidFill>
                  </a:tcPr>
                </a:tc>
                <a:tc>
                  <a:txBody>
                    <a:bodyPr/>
                    <a:lstStyle/>
                    <a:p>
                      <a:r>
                        <a:rPr lang="en-US" sz="1500">
                          <a:effectLst/>
                          <a:latin typeface="Source Sans Pro" panose="020B0503030403020204" pitchFamily="34" charset="0"/>
                        </a:rPr>
                        <a:t>Enables debug mode on view bounding box. </a:t>
                      </a:r>
                      <a:r>
                        <a:rPr lang="en-US" sz="1500" u="none" strike="noStrike">
                          <a:solidFill>
                            <a:srgbClr val="F22300"/>
                          </a:solidFill>
                          <a:effectLst/>
                          <a:latin typeface="Source Sans Pro" panose="020B0503030403020204" pitchFamily="34" charset="0"/>
                          <a:hlinkClick r:id="rId5"/>
                        </a:rPr>
                        <a:t>See more</a:t>
                      </a:r>
                      <a:endParaRPr lang="en-US" sz="1500">
                        <a:effectLst/>
                        <a:latin typeface="Source Sans Pro" panose="020B0503030403020204" pitchFamily="34" charset="0"/>
                      </a:endParaRPr>
                    </a:p>
                  </a:txBody>
                  <a:tcPr marL="68251" marR="68251" marT="31023" marB="31023" anchor="ctr">
                    <a:lnL>
                      <a:noFill/>
                    </a:lnL>
                    <a:lnR>
                      <a:noFill/>
                    </a:lnR>
                    <a:lnT>
                      <a:noFill/>
                    </a:lnT>
                    <a:lnB>
                      <a:noFill/>
                    </a:lnB>
                    <a:solidFill>
                      <a:srgbClr val="FFFFFF"/>
                    </a:solidFill>
                  </a:tcPr>
                </a:tc>
                <a:tc>
                  <a:txBody>
                    <a:bodyPr/>
                    <a:lstStyle/>
                    <a:p>
                      <a:r>
                        <a:rPr lang="fr-FR" sz="1500" i="1">
                          <a:effectLst/>
                          <a:latin typeface="Source Sans Pro" panose="020B0503030403020204" pitchFamily="34" charset="0"/>
                        </a:rPr>
                        <a:t>Boolean</a:t>
                      </a:r>
                      <a:endParaRPr lang="fr-FR" sz="1500">
                        <a:effectLst/>
                        <a:latin typeface="Source Sans Pro" panose="020B0503030403020204" pitchFamily="34" charset="0"/>
                      </a:endParaRPr>
                    </a:p>
                  </a:txBody>
                  <a:tcPr marL="68251" marR="68251" marT="31023" marB="31023" anchor="ctr">
                    <a:lnL>
                      <a:noFill/>
                    </a:lnL>
                    <a:lnR>
                      <a:noFill/>
                    </a:lnR>
                    <a:lnT>
                      <a:noFill/>
                    </a:lnT>
                    <a:lnB>
                      <a:noFill/>
                    </a:lnB>
                    <a:solidFill>
                      <a:srgbClr val="FFFFFF"/>
                    </a:solidFill>
                  </a:tcPr>
                </a:tc>
                <a:tc>
                  <a:txBody>
                    <a:bodyPr/>
                    <a:lstStyle/>
                    <a:p>
                      <a:r>
                        <a:rPr lang="fr-FR" sz="1500" i="1">
                          <a:effectLst/>
                          <a:latin typeface="Source Sans Pro" panose="020B0503030403020204" pitchFamily="34" charset="0"/>
                        </a:rPr>
                        <a:t>false</a:t>
                      </a:r>
                      <a:endParaRPr lang="fr-FR" sz="1500">
                        <a:effectLst/>
                        <a:latin typeface="Source Sans Pro" panose="020B0503030403020204" pitchFamily="34" charset="0"/>
                      </a:endParaRPr>
                    </a:p>
                  </a:txBody>
                  <a:tcPr marL="68251" marR="68251" marT="31023" marB="31023" anchor="ctr">
                    <a:lnL>
                      <a:noFill/>
                    </a:lnL>
                    <a:lnR>
                      <a:noFill/>
                    </a:lnR>
                    <a:lnT>
                      <a:noFill/>
                    </a:lnT>
                    <a:lnB>
                      <a:noFill/>
                    </a:lnB>
                    <a:solidFill>
                      <a:srgbClr val="FFFFFF"/>
                    </a:solidFill>
                  </a:tcPr>
                </a:tc>
                <a:extLst>
                  <a:ext uri="{0D108BD9-81ED-4DB2-BD59-A6C34878D82A}">
                    <a16:rowId xmlns:a16="http://schemas.microsoft.com/office/drawing/2014/main" xmlns="" val="2853748014"/>
                  </a:ext>
                </a:extLst>
              </a:tr>
              <a:tr h="675138">
                <a:tc>
                  <a:txBody>
                    <a:bodyPr/>
                    <a:lstStyle/>
                    <a:p>
                      <a:r>
                        <a:rPr lang="fr-FR" sz="1500">
                          <a:effectLst/>
                          <a:latin typeface="Source Sans Pro" panose="020B0503030403020204" pitchFamily="34" charset="0"/>
                        </a:rPr>
                        <a:t>fixed</a:t>
                      </a:r>
                    </a:p>
                  </a:txBody>
                  <a:tcPr marL="68251" marR="68251" marT="31023" marB="31023" anchor="ctr">
                    <a:lnL>
                      <a:noFill/>
                    </a:lnL>
                    <a:lnR>
                      <a:noFill/>
                    </a:lnR>
                    <a:lnT>
                      <a:noFill/>
                    </a:lnT>
                    <a:lnB>
                      <a:noFill/>
                    </a:lnB>
                    <a:solidFill>
                      <a:srgbClr val="FBFBFB"/>
                    </a:solidFill>
                  </a:tcPr>
                </a:tc>
                <a:tc>
                  <a:txBody>
                    <a:bodyPr/>
                    <a:lstStyle/>
                    <a:p>
                      <a:r>
                        <a:rPr lang="en-US" sz="1500">
                          <a:effectLst/>
                          <a:latin typeface="Source Sans Pro" panose="020B0503030403020204" pitchFamily="34" charset="0"/>
                        </a:rPr>
                        <a:t>Render component in all wrapped pages. </a:t>
                      </a:r>
                      <a:r>
                        <a:rPr lang="en-US" sz="1500" u="none" strike="noStrike">
                          <a:solidFill>
                            <a:srgbClr val="F22300"/>
                          </a:solidFill>
                          <a:effectLst/>
                          <a:latin typeface="Source Sans Pro" panose="020B0503030403020204" pitchFamily="34" charset="0"/>
                          <a:hlinkClick r:id="rId2"/>
                        </a:rPr>
                        <a:t>See more</a:t>
                      </a:r>
                      <a:endParaRPr lang="en-US" sz="1500">
                        <a:effectLst/>
                        <a:latin typeface="Source Sans Pro" panose="020B0503030403020204" pitchFamily="34" charset="0"/>
                      </a:endParaRPr>
                    </a:p>
                  </a:txBody>
                  <a:tcPr marL="68251" marR="68251" marT="31023" marB="31023" anchor="ctr">
                    <a:lnL>
                      <a:noFill/>
                    </a:lnL>
                    <a:lnR>
                      <a:noFill/>
                    </a:lnR>
                    <a:lnT>
                      <a:noFill/>
                    </a:lnT>
                    <a:lnB>
                      <a:noFill/>
                    </a:lnB>
                    <a:solidFill>
                      <a:srgbClr val="FBFBFB"/>
                    </a:solidFill>
                  </a:tcPr>
                </a:tc>
                <a:tc>
                  <a:txBody>
                    <a:bodyPr/>
                    <a:lstStyle/>
                    <a:p>
                      <a:r>
                        <a:rPr lang="fr-FR" sz="1500" i="1">
                          <a:effectLst/>
                          <a:latin typeface="Source Sans Pro" panose="020B0503030403020204" pitchFamily="34" charset="0"/>
                        </a:rPr>
                        <a:t>Boolean</a:t>
                      </a:r>
                      <a:endParaRPr lang="fr-FR" sz="1500">
                        <a:effectLst/>
                        <a:latin typeface="Source Sans Pro" panose="020B0503030403020204" pitchFamily="34" charset="0"/>
                      </a:endParaRPr>
                    </a:p>
                  </a:txBody>
                  <a:tcPr marL="68251" marR="68251" marT="31023" marB="31023" anchor="ctr">
                    <a:lnL>
                      <a:noFill/>
                    </a:lnL>
                    <a:lnR>
                      <a:noFill/>
                    </a:lnR>
                    <a:lnT>
                      <a:noFill/>
                    </a:lnT>
                    <a:lnB>
                      <a:noFill/>
                    </a:lnB>
                    <a:solidFill>
                      <a:srgbClr val="FBFBFB"/>
                    </a:solidFill>
                  </a:tcPr>
                </a:tc>
                <a:tc>
                  <a:txBody>
                    <a:bodyPr/>
                    <a:lstStyle/>
                    <a:p>
                      <a:r>
                        <a:rPr lang="fr-FR" sz="1500" i="1" dirty="0">
                          <a:effectLst/>
                          <a:latin typeface="Source Sans Pro" panose="020B0503030403020204" pitchFamily="34" charset="0"/>
                        </a:rPr>
                        <a:t>false</a:t>
                      </a:r>
                      <a:endParaRPr lang="fr-FR" sz="1500" dirty="0">
                        <a:effectLst/>
                        <a:latin typeface="Source Sans Pro" panose="020B0503030403020204" pitchFamily="34" charset="0"/>
                      </a:endParaRPr>
                    </a:p>
                  </a:txBody>
                  <a:tcPr marL="68251" marR="68251" marT="31023" marB="31023" anchor="ctr">
                    <a:lnL>
                      <a:noFill/>
                    </a:lnL>
                    <a:lnR>
                      <a:noFill/>
                    </a:lnR>
                    <a:lnT>
                      <a:noFill/>
                    </a:lnT>
                    <a:lnB>
                      <a:noFill/>
                    </a:lnB>
                    <a:solidFill>
                      <a:srgbClr val="FBFBFB"/>
                    </a:solidFill>
                  </a:tcPr>
                </a:tc>
                <a:extLst>
                  <a:ext uri="{0D108BD9-81ED-4DB2-BD59-A6C34878D82A}">
                    <a16:rowId xmlns:a16="http://schemas.microsoft.com/office/drawing/2014/main" xmlns="" val="1620679994"/>
                  </a:ext>
                </a:extLst>
              </a:tr>
            </a:tbl>
          </a:graphicData>
        </a:graphic>
      </p:graphicFrame>
    </p:spTree>
    <p:extLst>
      <p:ext uri="{BB962C8B-B14F-4D97-AF65-F5344CB8AC3E}">
        <p14:creationId xmlns:p14="http://schemas.microsoft.com/office/powerpoint/2010/main" val="117493870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EE602AEB-F6DB-4EDE-9AC8-E689A9B7AD77}"/>
              </a:ext>
            </a:extLst>
          </p:cNvPr>
          <p:cNvSpPr>
            <a:spLocks noGrp="1"/>
          </p:cNvSpPr>
          <p:nvPr>
            <p:ph type="title"/>
          </p:nvPr>
        </p:nvSpPr>
        <p:spPr/>
        <p:txBody>
          <a:bodyPr/>
          <a:lstStyle/>
          <a:p>
            <a:r>
              <a:rPr lang="fr-FR" dirty="0" err="1"/>
              <a:t>Pdf</a:t>
            </a:r>
            <a:r>
              <a:rPr lang="fr-FR" dirty="0"/>
              <a:t> Image</a:t>
            </a:r>
          </a:p>
        </p:txBody>
      </p:sp>
      <p:sp>
        <p:nvSpPr>
          <p:cNvPr id="3" name="Espace réservé du contenu 2">
            <a:extLst>
              <a:ext uri="{FF2B5EF4-FFF2-40B4-BE49-F238E27FC236}">
                <a16:creationId xmlns:a16="http://schemas.microsoft.com/office/drawing/2014/main" xmlns="" id="{924F3945-0C22-4DC3-AFC7-CF3FE31C940D}"/>
              </a:ext>
            </a:extLst>
          </p:cNvPr>
          <p:cNvSpPr>
            <a:spLocks noGrp="1"/>
          </p:cNvSpPr>
          <p:nvPr>
            <p:ph idx="1"/>
          </p:nvPr>
        </p:nvSpPr>
        <p:spPr/>
        <p:txBody>
          <a:bodyPr/>
          <a:lstStyle/>
          <a:p>
            <a:r>
              <a:rPr lang="fr-FR" dirty="0"/>
              <a:t>Conteneur </a:t>
            </a:r>
            <a:r>
              <a:rPr lang="fr-FR" b="1" i="1" dirty="0"/>
              <a:t>Image</a:t>
            </a:r>
            <a:r>
              <a:rPr lang="fr-FR" dirty="0"/>
              <a:t> pour tous les jpg/png et base64</a:t>
            </a:r>
          </a:p>
          <a:p>
            <a:pPr lvl="1"/>
            <a:r>
              <a:rPr lang="fr-FR" dirty="0"/>
              <a:t>La </a:t>
            </a:r>
            <a:r>
              <a:rPr lang="fr-FR" dirty="0" err="1"/>
              <a:t>prop</a:t>
            </a:r>
            <a:r>
              <a:rPr lang="fr-FR" dirty="0"/>
              <a:t> src/source peut prendre différentes formes (cf. notes)</a:t>
            </a:r>
          </a:p>
        </p:txBody>
      </p:sp>
      <p:graphicFrame>
        <p:nvGraphicFramePr>
          <p:cNvPr id="4" name="Tableau 3">
            <a:extLst>
              <a:ext uri="{FF2B5EF4-FFF2-40B4-BE49-F238E27FC236}">
                <a16:creationId xmlns:a16="http://schemas.microsoft.com/office/drawing/2014/main" xmlns="" id="{9B598993-76F3-4833-81DB-1890CBCE0354}"/>
              </a:ext>
            </a:extLst>
          </p:cNvPr>
          <p:cNvGraphicFramePr>
            <a:graphicFrameLocks noGrp="1"/>
          </p:cNvGraphicFramePr>
          <p:nvPr>
            <p:extLst>
              <p:ext uri="{D42A27DB-BD31-4B8C-83A1-F6EECF244321}">
                <p14:modId xmlns:p14="http://schemas.microsoft.com/office/powerpoint/2010/main" val="1079919520"/>
              </p:ext>
            </p:extLst>
          </p:nvPr>
        </p:nvGraphicFramePr>
        <p:xfrm>
          <a:off x="765544" y="2695460"/>
          <a:ext cx="10728252" cy="2627094"/>
        </p:xfrm>
        <a:graphic>
          <a:graphicData uri="http://schemas.openxmlformats.org/drawingml/2006/table">
            <a:tbl>
              <a:tblPr/>
              <a:tblGrid>
                <a:gridCol w="1254642">
                  <a:extLst>
                    <a:ext uri="{9D8B030D-6E8A-4147-A177-3AD203B41FA5}">
                      <a16:colId xmlns:a16="http://schemas.microsoft.com/office/drawing/2014/main" xmlns="" val="1803660175"/>
                    </a:ext>
                  </a:extLst>
                </a:gridCol>
                <a:gridCol w="4933507">
                  <a:extLst>
                    <a:ext uri="{9D8B030D-6E8A-4147-A177-3AD203B41FA5}">
                      <a16:colId xmlns:a16="http://schemas.microsoft.com/office/drawing/2014/main" xmlns="" val="1973792248"/>
                    </a:ext>
                  </a:extLst>
                </a:gridCol>
                <a:gridCol w="2424223">
                  <a:extLst>
                    <a:ext uri="{9D8B030D-6E8A-4147-A177-3AD203B41FA5}">
                      <a16:colId xmlns:a16="http://schemas.microsoft.com/office/drawing/2014/main" xmlns="" val="1016457110"/>
                    </a:ext>
                  </a:extLst>
                </a:gridCol>
                <a:gridCol w="2115880">
                  <a:extLst>
                    <a:ext uri="{9D8B030D-6E8A-4147-A177-3AD203B41FA5}">
                      <a16:colId xmlns:a16="http://schemas.microsoft.com/office/drawing/2014/main" xmlns="" val="1655637544"/>
                    </a:ext>
                  </a:extLst>
                </a:gridCol>
              </a:tblGrid>
              <a:tr h="188164">
                <a:tc>
                  <a:txBody>
                    <a:bodyPr/>
                    <a:lstStyle/>
                    <a:p>
                      <a:pPr algn="l"/>
                      <a:r>
                        <a:rPr lang="fr-FR" sz="1600">
                          <a:solidFill>
                            <a:srgbClr val="8D1602"/>
                          </a:solidFill>
                          <a:effectLst/>
                          <a:latin typeface="Taviraj"/>
                        </a:rPr>
                        <a:t>Prop name</a:t>
                      </a:r>
                    </a:p>
                  </a:txBody>
                  <a:tcPr marL="83820" marR="83820" marT="38100" marB="38100" anchor="ctr">
                    <a:lnL>
                      <a:noFill/>
                    </a:lnL>
                    <a:lnR>
                      <a:noFill/>
                    </a:lnR>
                    <a:lnT>
                      <a:noFill/>
                    </a:lnT>
                    <a:lnB>
                      <a:noFill/>
                    </a:lnB>
                    <a:solidFill>
                      <a:srgbClr val="FCD3CC"/>
                    </a:solidFill>
                  </a:tcPr>
                </a:tc>
                <a:tc>
                  <a:txBody>
                    <a:bodyPr/>
                    <a:lstStyle/>
                    <a:p>
                      <a:pPr algn="l"/>
                      <a:r>
                        <a:rPr lang="fr-FR" sz="1600">
                          <a:solidFill>
                            <a:srgbClr val="8D1602"/>
                          </a:solidFill>
                          <a:effectLst/>
                          <a:latin typeface="Taviraj"/>
                        </a:rPr>
                        <a:t>Description</a:t>
                      </a:r>
                    </a:p>
                  </a:txBody>
                  <a:tcPr marL="83820" marR="83820" marT="38100" marB="38100" anchor="ctr">
                    <a:lnL>
                      <a:noFill/>
                    </a:lnL>
                    <a:lnR>
                      <a:noFill/>
                    </a:lnR>
                    <a:lnT>
                      <a:noFill/>
                    </a:lnT>
                    <a:lnB>
                      <a:noFill/>
                    </a:lnB>
                    <a:solidFill>
                      <a:srgbClr val="FCD3CC"/>
                    </a:solidFill>
                  </a:tcPr>
                </a:tc>
                <a:tc>
                  <a:txBody>
                    <a:bodyPr/>
                    <a:lstStyle/>
                    <a:p>
                      <a:pPr algn="l"/>
                      <a:r>
                        <a:rPr lang="fr-FR" sz="1600">
                          <a:solidFill>
                            <a:srgbClr val="8D1602"/>
                          </a:solidFill>
                          <a:effectLst/>
                          <a:latin typeface="Taviraj"/>
                        </a:rPr>
                        <a:t>Type</a:t>
                      </a:r>
                    </a:p>
                  </a:txBody>
                  <a:tcPr marL="83820" marR="83820" marT="38100" marB="38100" anchor="ctr">
                    <a:lnL>
                      <a:noFill/>
                    </a:lnL>
                    <a:lnR>
                      <a:noFill/>
                    </a:lnR>
                    <a:lnT>
                      <a:noFill/>
                    </a:lnT>
                    <a:lnB>
                      <a:noFill/>
                    </a:lnB>
                    <a:solidFill>
                      <a:srgbClr val="FCD3CC"/>
                    </a:solidFill>
                  </a:tcPr>
                </a:tc>
                <a:tc>
                  <a:txBody>
                    <a:bodyPr/>
                    <a:lstStyle/>
                    <a:p>
                      <a:pPr algn="l"/>
                      <a:r>
                        <a:rPr lang="fr-FR" sz="1600">
                          <a:solidFill>
                            <a:srgbClr val="8D1602"/>
                          </a:solidFill>
                          <a:effectLst/>
                          <a:latin typeface="Taviraj"/>
                        </a:rPr>
                        <a:t>Default</a:t>
                      </a:r>
                    </a:p>
                  </a:txBody>
                  <a:tcPr marL="83820" marR="83820" marT="38100" marB="38100" anchor="ctr">
                    <a:lnL>
                      <a:noFill/>
                    </a:lnL>
                    <a:lnR>
                      <a:noFill/>
                    </a:lnR>
                    <a:lnT>
                      <a:noFill/>
                    </a:lnT>
                    <a:lnB>
                      <a:noFill/>
                    </a:lnB>
                    <a:solidFill>
                      <a:srgbClr val="FCD3CC"/>
                    </a:solidFill>
                  </a:tcPr>
                </a:tc>
                <a:extLst>
                  <a:ext uri="{0D108BD9-81ED-4DB2-BD59-A6C34878D82A}">
                    <a16:rowId xmlns:a16="http://schemas.microsoft.com/office/drawing/2014/main" xmlns="" val="936331639"/>
                  </a:ext>
                </a:extLst>
              </a:tr>
              <a:tr h="335423">
                <a:tc>
                  <a:txBody>
                    <a:bodyPr/>
                    <a:lstStyle/>
                    <a:p>
                      <a:r>
                        <a:rPr lang="fr-FR" sz="1600">
                          <a:effectLst/>
                          <a:latin typeface="Source Sans Pro" panose="020B0503030403020204" pitchFamily="34" charset="0"/>
                        </a:rPr>
                        <a:t>src</a:t>
                      </a:r>
                    </a:p>
                  </a:txBody>
                  <a:tcPr marL="83820" marR="83820" marT="38100" marB="38100" anchor="ctr">
                    <a:lnL>
                      <a:noFill/>
                    </a:lnL>
                    <a:lnR>
                      <a:noFill/>
                    </a:lnR>
                    <a:lnT>
                      <a:noFill/>
                    </a:lnT>
                    <a:lnB>
                      <a:noFill/>
                    </a:lnB>
                    <a:solidFill>
                      <a:srgbClr val="FBFBFB"/>
                    </a:solidFill>
                  </a:tcPr>
                </a:tc>
                <a:tc>
                  <a:txBody>
                    <a:bodyPr/>
                    <a:lstStyle/>
                    <a:p>
                      <a:r>
                        <a:rPr lang="en-US" sz="1600">
                          <a:effectLst/>
                          <a:latin typeface="Source Sans Pro" panose="020B0503030403020204" pitchFamily="34" charset="0"/>
                        </a:rPr>
                        <a:t>Source of the image </a:t>
                      </a:r>
                      <a:r>
                        <a:rPr lang="en-US" sz="1600" u="none" strike="noStrike">
                          <a:solidFill>
                            <a:srgbClr val="F22300"/>
                          </a:solidFill>
                          <a:effectLst/>
                          <a:latin typeface="Source Sans Pro" panose="020B0503030403020204" pitchFamily="34" charset="0"/>
                          <a:hlinkClick r:id="rId3"/>
                        </a:rPr>
                        <a:t>See Source object</a:t>
                      </a:r>
                      <a:endParaRPr lang="en-US" sz="16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600" i="1">
                          <a:effectLst/>
                          <a:latin typeface="Source Sans Pro" panose="020B0503030403020204" pitchFamily="34" charset="0"/>
                        </a:rPr>
                        <a:t>Source object</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600" i="1">
                          <a:effectLst/>
                          <a:latin typeface="Source Sans Pro" panose="020B0503030403020204" pitchFamily="34" charset="0"/>
                        </a:rPr>
                        <a:t>undefined</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extLst>
                  <a:ext uri="{0D108BD9-81ED-4DB2-BD59-A6C34878D82A}">
                    <a16:rowId xmlns:a16="http://schemas.microsoft.com/office/drawing/2014/main" xmlns="" val="2217271109"/>
                  </a:ext>
                </a:extLst>
              </a:tr>
              <a:tr h="335423">
                <a:tc>
                  <a:txBody>
                    <a:bodyPr/>
                    <a:lstStyle/>
                    <a:p>
                      <a:r>
                        <a:rPr lang="fr-FR" sz="1600">
                          <a:effectLst/>
                          <a:latin typeface="Source Sans Pro" panose="020B0503030403020204" pitchFamily="34" charset="0"/>
                        </a:rPr>
                        <a:t>source</a:t>
                      </a:r>
                    </a:p>
                  </a:txBody>
                  <a:tcPr marL="83820" marR="83820" marT="38100" marB="38100" anchor="ctr">
                    <a:lnL>
                      <a:noFill/>
                    </a:lnL>
                    <a:lnR>
                      <a:noFill/>
                    </a:lnR>
                    <a:lnT>
                      <a:noFill/>
                    </a:lnT>
                    <a:lnB>
                      <a:noFill/>
                    </a:lnB>
                    <a:solidFill>
                      <a:srgbClr val="FFFFFF"/>
                    </a:solidFill>
                  </a:tcPr>
                </a:tc>
                <a:tc>
                  <a:txBody>
                    <a:bodyPr/>
                    <a:lstStyle/>
                    <a:p>
                      <a:r>
                        <a:rPr lang="en-US" sz="1600">
                          <a:effectLst/>
                          <a:latin typeface="Source Sans Pro" panose="020B0503030403020204" pitchFamily="34" charset="0"/>
                        </a:rPr>
                        <a:t>Alias of </a:t>
                      </a:r>
                      <a:r>
                        <a:rPr lang="en-US" sz="1600" i="1">
                          <a:effectLst/>
                          <a:latin typeface="Source Sans Pro" panose="020B0503030403020204" pitchFamily="34" charset="0"/>
                        </a:rPr>
                        <a:t>src</a:t>
                      </a:r>
                      <a:r>
                        <a:rPr lang="en-US" sz="1600">
                          <a:effectLst/>
                          <a:latin typeface="Source Sans Pro" panose="020B0503030403020204" pitchFamily="34" charset="0"/>
                        </a:rPr>
                        <a:t> </a:t>
                      </a:r>
                      <a:r>
                        <a:rPr lang="en-US" sz="1600" u="none" strike="noStrike">
                          <a:solidFill>
                            <a:srgbClr val="F22300"/>
                          </a:solidFill>
                          <a:effectLst/>
                          <a:latin typeface="Source Sans Pro" panose="020B0503030403020204" pitchFamily="34" charset="0"/>
                          <a:hlinkClick r:id="rId3"/>
                        </a:rPr>
                        <a:t>See Source object</a:t>
                      </a:r>
                      <a:endParaRPr lang="en-US" sz="16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sz="1600" i="1">
                          <a:effectLst/>
                          <a:latin typeface="Source Sans Pro" panose="020B0503030403020204" pitchFamily="34" charset="0"/>
                        </a:rPr>
                        <a:t>Source object</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sz="1600" i="1">
                          <a:effectLst/>
                          <a:latin typeface="Source Sans Pro" panose="020B0503030403020204" pitchFamily="34" charset="0"/>
                        </a:rPr>
                        <a:t>undefined</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extLst>
                  <a:ext uri="{0D108BD9-81ED-4DB2-BD59-A6C34878D82A}">
                    <a16:rowId xmlns:a16="http://schemas.microsoft.com/office/drawing/2014/main" xmlns="" val="4006716178"/>
                  </a:ext>
                </a:extLst>
              </a:tr>
              <a:tr h="335423">
                <a:tc>
                  <a:txBody>
                    <a:bodyPr/>
                    <a:lstStyle/>
                    <a:p>
                      <a:r>
                        <a:rPr lang="fr-FR" sz="1600">
                          <a:effectLst/>
                          <a:latin typeface="Source Sans Pro" panose="020B0503030403020204" pitchFamily="34" charset="0"/>
                        </a:rPr>
                        <a:t>style</a:t>
                      </a:r>
                    </a:p>
                  </a:txBody>
                  <a:tcPr marL="83820" marR="83820" marT="38100" marB="38100" anchor="ctr">
                    <a:lnL>
                      <a:noFill/>
                    </a:lnL>
                    <a:lnR>
                      <a:noFill/>
                    </a:lnR>
                    <a:lnT>
                      <a:noFill/>
                    </a:lnT>
                    <a:lnB>
                      <a:noFill/>
                    </a:lnB>
                    <a:solidFill>
                      <a:srgbClr val="FBFBFB"/>
                    </a:solidFill>
                  </a:tcPr>
                </a:tc>
                <a:tc>
                  <a:txBody>
                    <a:bodyPr/>
                    <a:lstStyle/>
                    <a:p>
                      <a:r>
                        <a:rPr lang="en-US" sz="1600">
                          <a:effectLst/>
                          <a:latin typeface="Source Sans Pro" panose="020B0503030403020204" pitchFamily="34" charset="0"/>
                        </a:rPr>
                        <a:t>Defines view styles. </a:t>
                      </a:r>
                      <a:r>
                        <a:rPr lang="en-US" sz="1600" u="none" strike="noStrike">
                          <a:solidFill>
                            <a:srgbClr val="F22300"/>
                          </a:solidFill>
                          <a:effectLst/>
                          <a:latin typeface="Source Sans Pro" panose="020B0503030403020204" pitchFamily="34" charset="0"/>
                          <a:hlinkClick r:id="rId4"/>
                        </a:rPr>
                        <a:t>See more</a:t>
                      </a:r>
                      <a:endParaRPr lang="en-US" sz="16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600" i="1">
                          <a:effectLst/>
                          <a:latin typeface="Source Sans Pro" panose="020B0503030403020204" pitchFamily="34" charset="0"/>
                        </a:rPr>
                        <a:t>Object</a:t>
                      </a:r>
                      <a:r>
                        <a:rPr lang="fr-FR" sz="1600">
                          <a:effectLst/>
                          <a:latin typeface="Source Sans Pro" panose="020B0503030403020204" pitchFamily="34" charset="0"/>
                        </a:rPr>
                        <a:t>, </a:t>
                      </a:r>
                      <a:r>
                        <a:rPr lang="fr-FR" sz="1600" i="1">
                          <a:effectLst/>
                          <a:latin typeface="Source Sans Pro" panose="020B0503030403020204" pitchFamily="34" charset="0"/>
                        </a:rPr>
                        <a:t>Array</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600" i="1">
                          <a:effectLst/>
                          <a:latin typeface="Source Sans Pro" panose="020B0503030403020204" pitchFamily="34" charset="0"/>
                        </a:rPr>
                        <a:t>undefined</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extLst>
                  <a:ext uri="{0D108BD9-81ED-4DB2-BD59-A6C34878D82A}">
                    <a16:rowId xmlns:a16="http://schemas.microsoft.com/office/drawing/2014/main" xmlns="" val="2958124704"/>
                  </a:ext>
                </a:extLst>
              </a:tr>
              <a:tr h="482681">
                <a:tc>
                  <a:txBody>
                    <a:bodyPr/>
                    <a:lstStyle/>
                    <a:p>
                      <a:r>
                        <a:rPr lang="fr-FR" sz="1600">
                          <a:effectLst/>
                          <a:latin typeface="Source Sans Pro" panose="020B0503030403020204" pitchFamily="34" charset="0"/>
                        </a:rPr>
                        <a:t>debug</a:t>
                      </a:r>
                    </a:p>
                  </a:txBody>
                  <a:tcPr marL="83820" marR="83820" marT="38100" marB="38100" anchor="ctr">
                    <a:lnL>
                      <a:noFill/>
                    </a:lnL>
                    <a:lnR>
                      <a:noFill/>
                    </a:lnR>
                    <a:lnT>
                      <a:noFill/>
                    </a:lnT>
                    <a:lnB>
                      <a:noFill/>
                    </a:lnB>
                    <a:solidFill>
                      <a:srgbClr val="FFFFFF"/>
                    </a:solidFill>
                  </a:tcPr>
                </a:tc>
                <a:tc>
                  <a:txBody>
                    <a:bodyPr/>
                    <a:lstStyle/>
                    <a:p>
                      <a:r>
                        <a:rPr lang="en-US" sz="1600">
                          <a:effectLst/>
                          <a:latin typeface="Source Sans Pro" panose="020B0503030403020204" pitchFamily="34" charset="0"/>
                        </a:rPr>
                        <a:t>Enables debug mode on view bounding box. </a:t>
                      </a:r>
                      <a:r>
                        <a:rPr lang="en-US" sz="1600" u="none" strike="noStrike">
                          <a:solidFill>
                            <a:srgbClr val="F22300"/>
                          </a:solidFill>
                          <a:effectLst/>
                          <a:latin typeface="Source Sans Pro" panose="020B0503030403020204" pitchFamily="34" charset="0"/>
                          <a:hlinkClick r:id="rId5"/>
                        </a:rPr>
                        <a:t>See more</a:t>
                      </a:r>
                      <a:endParaRPr lang="en-US" sz="16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sz="1600" i="1">
                          <a:effectLst/>
                          <a:latin typeface="Source Sans Pro" panose="020B0503030403020204" pitchFamily="34" charset="0"/>
                        </a:rPr>
                        <a:t>Boolean</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sz="1600" i="1">
                          <a:effectLst/>
                          <a:latin typeface="Source Sans Pro" panose="020B0503030403020204" pitchFamily="34" charset="0"/>
                        </a:rPr>
                        <a:t>false</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extLst>
                  <a:ext uri="{0D108BD9-81ED-4DB2-BD59-A6C34878D82A}">
                    <a16:rowId xmlns:a16="http://schemas.microsoft.com/office/drawing/2014/main" xmlns="" val="3942395341"/>
                  </a:ext>
                </a:extLst>
              </a:tr>
              <a:tr h="335423">
                <a:tc>
                  <a:txBody>
                    <a:bodyPr/>
                    <a:lstStyle/>
                    <a:p>
                      <a:r>
                        <a:rPr lang="fr-FR" sz="1600">
                          <a:effectLst/>
                          <a:latin typeface="Source Sans Pro" panose="020B0503030403020204" pitchFamily="34" charset="0"/>
                        </a:rPr>
                        <a:t>fixed</a:t>
                      </a:r>
                    </a:p>
                  </a:txBody>
                  <a:tcPr marL="83820" marR="83820" marT="38100" marB="38100" anchor="ctr">
                    <a:lnL>
                      <a:noFill/>
                    </a:lnL>
                    <a:lnR>
                      <a:noFill/>
                    </a:lnR>
                    <a:lnT>
                      <a:noFill/>
                    </a:lnT>
                    <a:lnB>
                      <a:noFill/>
                    </a:lnB>
                    <a:solidFill>
                      <a:srgbClr val="FBFBFB"/>
                    </a:solidFill>
                  </a:tcPr>
                </a:tc>
                <a:tc>
                  <a:txBody>
                    <a:bodyPr/>
                    <a:lstStyle/>
                    <a:p>
                      <a:r>
                        <a:rPr lang="en-US" sz="1600">
                          <a:effectLst/>
                          <a:latin typeface="Source Sans Pro" panose="020B0503030403020204" pitchFamily="34" charset="0"/>
                        </a:rPr>
                        <a:t>Renders component in all wrapped pages. </a:t>
                      </a:r>
                      <a:r>
                        <a:rPr lang="en-US" sz="1600" u="none" strike="noStrike">
                          <a:solidFill>
                            <a:srgbClr val="F22300"/>
                          </a:solidFill>
                          <a:effectLst/>
                          <a:latin typeface="Source Sans Pro" panose="020B0503030403020204" pitchFamily="34" charset="0"/>
                          <a:hlinkClick r:id="rId6"/>
                        </a:rPr>
                        <a:t>See more</a:t>
                      </a:r>
                      <a:endParaRPr lang="en-US" sz="16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600" i="1">
                          <a:effectLst/>
                          <a:latin typeface="Source Sans Pro" panose="020B0503030403020204" pitchFamily="34" charset="0"/>
                        </a:rPr>
                        <a:t>Boolean</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tc>
                  <a:txBody>
                    <a:bodyPr/>
                    <a:lstStyle/>
                    <a:p>
                      <a:r>
                        <a:rPr lang="fr-FR" sz="1600" i="1">
                          <a:effectLst/>
                          <a:latin typeface="Source Sans Pro" panose="020B0503030403020204" pitchFamily="34" charset="0"/>
                        </a:rPr>
                        <a:t>false</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BFBFB"/>
                    </a:solidFill>
                  </a:tcPr>
                </a:tc>
                <a:extLst>
                  <a:ext uri="{0D108BD9-81ED-4DB2-BD59-A6C34878D82A}">
                    <a16:rowId xmlns:a16="http://schemas.microsoft.com/office/drawing/2014/main" xmlns="" val="4064857215"/>
                  </a:ext>
                </a:extLst>
              </a:tr>
              <a:tr h="482681">
                <a:tc>
                  <a:txBody>
                    <a:bodyPr/>
                    <a:lstStyle/>
                    <a:p>
                      <a:r>
                        <a:rPr lang="fr-FR" sz="1600">
                          <a:effectLst/>
                          <a:latin typeface="Source Sans Pro" panose="020B0503030403020204" pitchFamily="34" charset="0"/>
                        </a:rPr>
                        <a:t>cache</a:t>
                      </a:r>
                    </a:p>
                  </a:txBody>
                  <a:tcPr marL="83820" marR="83820" marT="38100" marB="38100" anchor="ctr">
                    <a:lnL>
                      <a:noFill/>
                    </a:lnL>
                    <a:lnR>
                      <a:noFill/>
                    </a:lnR>
                    <a:lnT>
                      <a:noFill/>
                    </a:lnT>
                    <a:lnB>
                      <a:noFill/>
                    </a:lnB>
                    <a:solidFill>
                      <a:srgbClr val="FFFFFF"/>
                    </a:solidFill>
                  </a:tcPr>
                </a:tc>
                <a:tc>
                  <a:txBody>
                    <a:bodyPr/>
                    <a:lstStyle/>
                    <a:p>
                      <a:r>
                        <a:rPr lang="en-US" sz="1600">
                          <a:effectLst/>
                          <a:latin typeface="Source Sans Pro" panose="020B0503030403020204" pitchFamily="34" charset="0"/>
                        </a:rPr>
                        <a:t>Enables image caching between consecutive renders</a:t>
                      </a:r>
                    </a:p>
                  </a:txBody>
                  <a:tcPr marL="83820" marR="83820" marT="38100" marB="38100" anchor="ctr">
                    <a:lnL>
                      <a:noFill/>
                    </a:lnL>
                    <a:lnR>
                      <a:noFill/>
                    </a:lnR>
                    <a:lnT>
                      <a:noFill/>
                    </a:lnT>
                    <a:lnB>
                      <a:noFill/>
                    </a:lnB>
                    <a:solidFill>
                      <a:srgbClr val="FFFFFF"/>
                    </a:solidFill>
                  </a:tcPr>
                </a:tc>
                <a:tc>
                  <a:txBody>
                    <a:bodyPr/>
                    <a:lstStyle/>
                    <a:p>
                      <a:r>
                        <a:rPr lang="fr-FR" sz="1600" i="1">
                          <a:effectLst/>
                          <a:latin typeface="Source Sans Pro" panose="020B0503030403020204" pitchFamily="34" charset="0"/>
                        </a:rPr>
                        <a:t>Boolean</a:t>
                      </a:r>
                      <a:endParaRPr lang="fr-FR" sz="160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tc>
                  <a:txBody>
                    <a:bodyPr/>
                    <a:lstStyle/>
                    <a:p>
                      <a:r>
                        <a:rPr lang="fr-FR" sz="1600" i="1" dirty="0" err="1">
                          <a:effectLst/>
                          <a:latin typeface="Source Sans Pro" panose="020B0503030403020204" pitchFamily="34" charset="0"/>
                        </a:rPr>
                        <a:t>true</a:t>
                      </a:r>
                      <a:endParaRPr lang="fr-FR" sz="1600" dirty="0">
                        <a:effectLst/>
                        <a:latin typeface="Source Sans Pro" panose="020B0503030403020204" pitchFamily="34" charset="0"/>
                      </a:endParaRPr>
                    </a:p>
                  </a:txBody>
                  <a:tcPr marL="83820" marR="83820" marT="38100" marB="38100" anchor="ctr">
                    <a:lnL>
                      <a:noFill/>
                    </a:lnL>
                    <a:lnR>
                      <a:noFill/>
                    </a:lnR>
                    <a:lnT>
                      <a:noFill/>
                    </a:lnT>
                    <a:lnB>
                      <a:noFill/>
                    </a:lnB>
                    <a:solidFill>
                      <a:srgbClr val="FFFFFF"/>
                    </a:solidFill>
                  </a:tcPr>
                </a:tc>
                <a:extLst>
                  <a:ext uri="{0D108BD9-81ED-4DB2-BD59-A6C34878D82A}">
                    <a16:rowId xmlns:a16="http://schemas.microsoft.com/office/drawing/2014/main" xmlns="" val="2543875711"/>
                  </a:ext>
                </a:extLst>
              </a:tr>
            </a:tbl>
          </a:graphicData>
        </a:graphic>
      </p:graphicFrame>
    </p:spTree>
    <p:extLst>
      <p:ext uri="{BB962C8B-B14F-4D97-AF65-F5344CB8AC3E}">
        <p14:creationId xmlns:p14="http://schemas.microsoft.com/office/powerpoint/2010/main" val="152122459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D845ED26-6656-4065-969E-4E919F3BB5DF}"/>
              </a:ext>
            </a:extLst>
          </p:cNvPr>
          <p:cNvSpPr>
            <a:spLocks noGrp="1"/>
          </p:cNvSpPr>
          <p:nvPr>
            <p:ph type="title"/>
          </p:nvPr>
        </p:nvSpPr>
        <p:spPr/>
        <p:txBody>
          <a:bodyPr/>
          <a:lstStyle/>
          <a:p>
            <a:r>
              <a:rPr lang="fr-FR" dirty="0" err="1"/>
              <a:t>Pdf</a:t>
            </a:r>
            <a:r>
              <a:rPr lang="fr-FR" dirty="0"/>
              <a:t> </a:t>
            </a:r>
            <a:r>
              <a:rPr lang="fr-FR" dirty="0" err="1"/>
              <a:t>Text</a:t>
            </a:r>
            <a:r>
              <a:rPr lang="fr-FR" dirty="0"/>
              <a:t> / Link / Note</a:t>
            </a:r>
          </a:p>
        </p:txBody>
      </p:sp>
      <p:sp>
        <p:nvSpPr>
          <p:cNvPr id="3" name="Espace réservé du contenu 2">
            <a:extLst>
              <a:ext uri="{FF2B5EF4-FFF2-40B4-BE49-F238E27FC236}">
                <a16:creationId xmlns:a16="http://schemas.microsoft.com/office/drawing/2014/main" xmlns="" id="{6E4F5B34-4C34-4D30-9DDE-E048649041B4}"/>
              </a:ext>
            </a:extLst>
          </p:cNvPr>
          <p:cNvSpPr>
            <a:spLocks noGrp="1"/>
          </p:cNvSpPr>
          <p:nvPr>
            <p:ph idx="1"/>
          </p:nvPr>
        </p:nvSpPr>
        <p:spPr/>
        <p:txBody>
          <a:bodyPr/>
          <a:lstStyle/>
          <a:p>
            <a:r>
              <a:rPr lang="fr-FR" dirty="0" err="1"/>
              <a:t>Text</a:t>
            </a:r>
            <a:r>
              <a:rPr lang="fr-FR" dirty="0"/>
              <a:t> permet de définir un flux de texte</a:t>
            </a:r>
          </a:p>
          <a:p>
            <a:pPr lvl="2"/>
            <a:r>
              <a:rPr lang="fr-FR" dirty="0">
                <a:hlinkClick r:id="rId2"/>
              </a:rPr>
              <a:t>https://react-pdf.org/components#text</a:t>
            </a:r>
            <a:endParaRPr lang="fr-FR" dirty="0"/>
          </a:p>
          <a:p>
            <a:pPr lvl="2"/>
            <a:endParaRPr lang="fr-FR" dirty="0"/>
          </a:p>
          <a:p>
            <a:r>
              <a:rPr lang="fr-FR" dirty="0"/>
              <a:t>Link permet la création de liens</a:t>
            </a:r>
          </a:p>
          <a:p>
            <a:pPr lvl="1"/>
            <a:r>
              <a:rPr lang="fr-FR" dirty="0"/>
              <a:t>La </a:t>
            </a:r>
            <a:r>
              <a:rPr lang="fr-FR" dirty="0" err="1"/>
              <a:t>prop</a:t>
            </a:r>
            <a:r>
              <a:rPr lang="fr-FR" dirty="0"/>
              <a:t> src permet de donner le chemin du liens</a:t>
            </a:r>
          </a:p>
          <a:p>
            <a:pPr lvl="2"/>
            <a:r>
              <a:rPr lang="fr-FR" dirty="0">
                <a:hlinkClick r:id="rId3"/>
              </a:rPr>
              <a:t>https://react-pdf.org/components#link</a:t>
            </a:r>
            <a:endParaRPr lang="fr-FR" dirty="0"/>
          </a:p>
          <a:p>
            <a:endParaRPr lang="fr-FR" dirty="0"/>
          </a:p>
          <a:p>
            <a:r>
              <a:rPr lang="fr-FR" dirty="0"/>
              <a:t>Note permet une annotation dans le document</a:t>
            </a:r>
          </a:p>
          <a:p>
            <a:pPr lvl="2"/>
            <a:r>
              <a:rPr lang="fr-FR" dirty="0">
                <a:hlinkClick r:id="rId4"/>
              </a:rPr>
              <a:t>https://react-pdf.org/components#note</a:t>
            </a:r>
            <a:endParaRPr lang="fr-FR" dirty="0"/>
          </a:p>
          <a:p>
            <a:pPr lvl="2"/>
            <a:endParaRPr lang="fr-FR" dirty="0"/>
          </a:p>
        </p:txBody>
      </p:sp>
    </p:spTree>
    <p:extLst>
      <p:ext uri="{BB962C8B-B14F-4D97-AF65-F5344CB8AC3E}">
        <p14:creationId xmlns:p14="http://schemas.microsoft.com/office/powerpoint/2010/main" val="4110202689"/>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F7B4E72F-4953-4DBC-A98B-7B48FCADE683}"/>
              </a:ext>
            </a:extLst>
          </p:cNvPr>
          <p:cNvSpPr>
            <a:spLocks noGrp="1"/>
          </p:cNvSpPr>
          <p:nvPr>
            <p:ph type="title"/>
          </p:nvPr>
        </p:nvSpPr>
        <p:spPr/>
        <p:txBody>
          <a:bodyPr/>
          <a:lstStyle/>
          <a:p>
            <a:r>
              <a:rPr lang="fr-FR" dirty="0" err="1"/>
              <a:t>Pdf</a:t>
            </a:r>
            <a:r>
              <a:rPr lang="fr-FR" dirty="0"/>
              <a:t> et les dessins</a:t>
            </a:r>
          </a:p>
        </p:txBody>
      </p:sp>
      <p:sp>
        <p:nvSpPr>
          <p:cNvPr id="3" name="Espace réservé du contenu 2">
            <a:extLst>
              <a:ext uri="{FF2B5EF4-FFF2-40B4-BE49-F238E27FC236}">
                <a16:creationId xmlns:a16="http://schemas.microsoft.com/office/drawing/2014/main" xmlns="" id="{FBC514AD-CCB1-46F8-9747-937285A106EF}"/>
              </a:ext>
            </a:extLst>
          </p:cNvPr>
          <p:cNvSpPr>
            <a:spLocks noGrp="1"/>
          </p:cNvSpPr>
          <p:nvPr>
            <p:ph idx="1"/>
          </p:nvPr>
        </p:nvSpPr>
        <p:spPr/>
        <p:txBody>
          <a:bodyPr/>
          <a:lstStyle/>
          <a:p>
            <a:r>
              <a:rPr lang="fr-FR" dirty="0"/>
              <a:t>Il existe 2 façons de dessiner dans un </a:t>
            </a:r>
            <a:r>
              <a:rPr lang="fr-FR" dirty="0" err="1"/>
              <a:t>pdf</a:t>
            </a:r>
            <a:r>
              <a:rPr lang="fr-FR" dirty="0"/>
              <a:t> </a:t>
            </a:r>
          </a:p>
          <a:p>
            <a:pPr lvl="1"/>
            <a:endParaRPr lang="fr-FR" dirty="0"/>
          </a:p>
          <a:p>
            <a:pPr lvl="1"/>
            <a:r>
              <a:rPr lang="fr-FR" dirty="0" err="1"/>
              <a:t>Svg</a:t>
            </a:r>
            <a:r>
              <a:rPr lang="fr-FR" dirty="0"/>
              <a:t> </a:t>
            </a:r>
            <a:r>
              <a:rPr lang="fr-FR" sz="1600" dirty="0"/>
              <a:t>&lt;</a:t>
            </a:r>
            <a:r>
              <a:rPr lang="fr-FR" sz="1600" dirty="0" err="1"/>
              <a:t>Svg</a:t>
            </a:r>
            <a:r>
              <a:rPr lang="fr-FR" sz="1600" dirty="0"/>
              <a:t>&gt;</a:t>
            </a:r>
          </a:p>
          <a:p>
            <a:pPr lvl="2"/>
            <a:r>
              <a:rPr lang="fr-FR" dirty="0"/>
              <a:t>Naturellement pris dans </a:t>
            </a:r>
            <a:r>
              <a:rPr lang="fr-FR" dirty="0" err="1"/>
              <a:t>react</a:t>
            </a:r>
            <a:r>
              <a:rPr lang="fr-FR" dirty="0"/>
              <a:t> et sans changement ni conteneur dans @react-pdf</a:t>
            </a:r>
          </a:p>
          <a:p>
            <a:pPr lvl="2"/>
            <a:endParaRPr lang="fr-FR" dirty="0"/>
          </a:p>
          <a:p>
            <a:pPr lvl="1"/>
            <a:endParaRPr lang="fr-FR" dirty="0"/>
          </a:p>
          <a:p>
            <a:pPr lvl="1"/>
            <a:r>
              <a:rPr lang="fr-FR" dirty="0"/>
              <a:t>Canvas </a:t>
            </a:r>
            <a:r>
              <a:rPr lang="fr-FR" sz="1400" dirty="0"/>
              <a:t>&lt;Canvas&gt;</a:t>
            </a:r>
          </a:p>
          <a:p>
            <a:pPr lvl="2"/>
            <a:r>
              <a:rPr lang="fr-FR" dirty="0"/>
              <a:t>La </a:t>
            </a:r>
            <a:r>
              <a:rPr lang="fr-FR" dirty="0" err="1"/>
              <a:t>props</a:t>
            </a:r>
            <a:r>
              <a:rPr lang="fr-FR" dirty="0"/>
              <a:t> </a:t>
            </a:r>
            <a:r>
              <a:rPr lang="fr-FR" i="1" dirty="0" err="1"/>
              <a:t>paint</a:t>
            </a:r>
            <a:r>
              <a:rPr lang="fr-FR" dirty="0"/>
              <a:t> permet de fournir la fonction de dessins qui sera associée à l’espace de dessin</a:t>
            </a:r>
          </a:p>
          <a:p>
            <a:pPr lvl="2"/>
            <a:r>
              <a:rPr lang="fr-FR" sz="1800" dirty="0">
                <a:hlinkClick r:id="rId2"/>
              </a:rPr>
              <a:t>https://react-pdf.org/components#canvas</a:t>
            </a:r>
            <a:endParaRPr lang="fr-FR" sz="1800" dirty="0"/>
          </a:p>
          <a:p>
            <a:pPr lvl="2"/>
            <a:endParaRPr lang="fr-FR" sz="1200" dirty="0"/>
          </a:p>
        </p:txBody>
      </p:sp>
    </p:spTree>
    <p:extLst>
      <p:ext uri="{BB962C8B-B14F-4D97-AF65-F5344CB8AC3E}">
        <p14:creationId xmlns:p14="http://schemas.microsoft.com/office/powerpoint/2010/main" val="1191908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xmlns="" id="{AD50C3CB-A860-4912-B9BA-5F62DEFB1EC0}"/>
              </a:ext>
            </a:extLst>
          </p:cNvPr>
          <p:cNvSpPr>
            <a:spLocks noGrp="1"/>
          </p:cNvSpPr>
          <p:nvPr>
            <p:ph type="title"/>
          </p:nvPr>
        </p:nvSpPr>
        <p:spPr/>
        <p:txBody>
          <a:bodyPr/>
          <a:lstStyle/>
          <a:p>
            <a:r>
              <a:rPr lang="fr-FR" dirty="0"/>
              <a:t>Configuration du poste</a:t>
            </a:r>
          </a:p>
        </p:txBody>
      </p:sp>
      <p:sp>
        <p:nvSpPr>
          <p:cNvPr id="5" name="Espace réservé du texte 4">
            <a:extLst>
              <a:ext uri="{FF2B5EF4-FFF2-40B4-BE49-F238E27FC236}">
                <a16:creationId xmlns:a16="http://schemas.microsoft.com/office/drawing/2014/main" xmlns="" id="{14C7EF69-49D7-4587-A52D-A37927046BAA}"/>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250248519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7DFEEA52-6450-400B-A500-E49ABCDED428}"/>
              </a:ext>
            </a:extLst>
          </p:cNvPr>
          <p:cNvSpPr>
            <a:spLocks noGrp="1"/>
          </p:cNvSpPr>
          <p:nvPr>
            <p:ph type="title"/>
          </p:nvPr>
        </p:nvSpPr>
        <p:spPr/>
        <p:txBody>
          <a:bodyPr/>
          <a:lstStyle/>
          <a:p>
            <a:r>
              <a:rPr lang="fr-FR" dirty="0"/>
              <a:t>@react-pdf mise en œuvre sous CRA</a:t>
            </a:r>
          </a:p>
        </p:txBody>
      </p:sp>
      <p:sp>
        <p:nvSpPr>
          <p:cNvPr id="3" name="Espace réservé du contenu 2">
            <a:extLst>
              <a:ext uri="{FF2B5EF4-FFF2-40B4-BE49-F238E27FC236}">
                <a16:creationId xmlns:a16="http://schemas.microsoft.com/office/drawing/2014/main" xmlns="" id="{32F9644B-8FFD-4C90-BE82-A33CD64EE3A7}"/>
              </a:ext>
            </a:extLst>
          </p:cNvPr>
          <p:cNvSpPr>
            <a:spLocks noGrp="1"/>
          </p:cNvSpPr>
          <p:nvPr>
            <p:ph idx="1"/>
          </p:nvPr>
        </p:nvSpPr>
        <p:spPr/>
        <p:txBody>
          <a:bodyPr/>
          <a:lstStyle/>
          <a:p>
            <a:r>
              <a:rPr lang="fr-FR" dirty="0"/>
              <a:t>Il est nécessaire de </a:t>
            </a:r>
            <a:r>
              <a:rPr lang="fr-FR" i="1" dirty="0" err="1"/>
              <a:t>polyfiller</a:t>
            </a:r>
            <a:r>
              <a:rPr lang="fr-FR" i="1" dirty="0"/>
              <a:t> </a:t>
            </a:r>
            <a:r>
              <a:rPr lang="fr-FR" dirty="0"/>
              <a:t>les fonctions </a:t>
            </a:r>
            <a:r>
              <a:rPr lang="fr-FR" i="1" dirty="0"/>
              <a:t>serveur</a:t>
            </a:r>
            <a:r>
              <a:rPr lang="fr-FR" dirty="0"/>
              <a:t> pour </a:t>
            </a:r>
            <a:r>
              <a:rPr lang="fr-FR" dirty="0" err="1"/>
              <a:t>etre</a:t>
            </a:r>
            <a:r>
              <a:rPr lang="fr-FR" dirty="0"/>
              <a:t> utilisés dans le navigateur coté client</a:t>
            </a:r>
          </a:p>
          <a:p>
            <a:endParaRPr lang="fr-FR" dirty="0"/>
          </a:p>
          <a:p>
            <a:r>
              <a:rPr lang="fr-FR" dirty="0"/>
              <a:t>CRA ne permet pas l’accès au fichier de configuration de WEBPACK pour faire ce « mapping » des fonction pour le client </a:t>
            </a:r>
          </a:p>
          <a:p>
            <a:pPr lvl="2"/>
            <a:endParaRPr lang="fr-FR" dirty="0"/>
          </a:p>
          <a:p>
            <a:pPr lvl="2"/>
            <a:r>
              <a:rPr lang="fr-FR" dirty="0" err="1"/>
              <a:t>Craco</a:t>
            </a:r>
            <a:r>
              <a:rPr lang="fr-FR" dirty="0"/>
              <a:t> est un plugin permettant de « sur exécuter » les commandes </a:t>
            </a:r>
            <a:r>
              <a:rPr lang="fr-FR" dirty="0" err="1"/>
              <a:t>react</a:t>
            </a:r>
            <a:r>
              <a:rPr lang="fr-FR" dirty="0"/>
              <a:t>-script avec une prise en charge de fichier de config spécifiques</a:t>
            </a:r>
          </a:p>
          <a:p>
            <a:pPr lvl="4"/>
            <a:endParaRPr lang="fr-FR" dirty="0"/>
          </a:p>
          <a:p>
            <a:pPr lvl="4"/>
            <a:r>
              <a:rPr lang="fr-FR" dirty="0"/>
              <a:t>Sans faire de </a:t>
            </a:r>
            <a:r>
              <a:rPr lang="fr-FR" b="1" i="1" dirty="0" err="1"/>
              <a:t>npm</a:t>
            </a:r>
            <a:r>
              <a:rPr lang="fr-FR" b="1" i="1" dirty="0"/>
              <a:t> run </a:t>
            </a:r>
            <a:r>
              <a:rPr lang="fr-FR" b="1" i="1" dirty="0" err="1"/>
              <a:t>eject</a:t>
            </a:r>
            <a:endParaRPr lang="fr-FR" dirty="0"/>
          </a:p>
        </p:txBody>
      </p:sp>
    </p:spTree>
    <p:extLst>
      <p:ext uri="{BB962C8B-B14F-4D97-AF65-F5344CB8AC3E}">
        <p14:creationId xmlns:p14="http://schemas.microsoft.com/office/powerpoint/2010/main" val="10060068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3880E3E4-6329-474C-B64A-D2F78A9D5B18}"/>
              </a:ext>
            </a:extLst>
          </p:cNvPr>
          <p:cNvSpPr>
            <a:spLocks noGrp="1"/>
          </p:cNvSpPr>
          <p:nvPr>
            <p:ph type="title"/>
          </p:nvPr>
        </p:nvSpPr>
        <p:spPr/>
        <p:txBody>
          <a:bodyPr/>
          <a:lstStyle/>
          <a:p>
            <a:r>
              <a:rPr lang="fr-FR" dirty="0" err="1"/>
              <a:t>tools</a:t>
            </a:r>
            <a:endParaRPr lang="fr-FR" dirty="0"/>
          </a:p>
        </p:txBody>
      </p:sp>
      <p:sp>
        <p:nvSpPr>
          <p:cNvPr id="3" name="Espace réservé du texte 2">
            <a:extLst>
              <a:ext uri="{FF2B5EF4-FFF2-40B4-BE49-F238E27FC236}">
                <a16:creationId xmlns:a16="http://schemas.microsoft.com/office/drawing/2014/main" xmlns="" id="{7D617ECE-643A-4D11-BB58-A724F46DA670}"/>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932217966"/>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0B69E379-818A-4FF9-8230-0F992D4D5B0F}"/>
              </a:ext>
            </a:extLst>
          </p:cNvPr>
          <p:cNvSpPr>
            <a:spLocks noGrp="1"/>
          </p:cNvSpPr>
          <p:nvPr>
            <p:ph type="title"/>
          </p:nvPr>
        </p:nvSpPr>
        <p:spPr/>
        <p:txBody>
          <a:bodyPr/>
          <a:lstStyle/>
          <a:p>
            <a:r>
              <a:rPr lang="fr-FR" dirty="0"/>
              <a:t>Pour les fan du angular/cli</a:t>
            </a:r>
          </a:p>
        </p:txBody>
      </p:sp>
      <p:sp>
        <p:nvSpPr>
          <p:cNvPr id="5" name="Espace réservé du contenu 4">
            <a:extLst>
              <a:ext uri="{FF2B5EF4-FFF2-40B4-BE49-F238E27FC236}">
                <a16:creationId xmlns:a16="http://schemas.microsoft.com/office/drawing/2014/main" xmlns="" id="{7AD8C782-613B-4DE7-98E8-1DE23AE5DC83}"/>
              </a:ext>
            </a:extLst>
          </p:cNvPr>
          <p:cNvSpPr>
            <a:spLocks noGrp="1"/>
          </p:cNvSpPr>
          <p:nvPr>
            <p:ph idx="1"/>
          </p:nvPr>
        </p:nvSpPr>
        <p:spPr/>
        <p:txBody>
          <a:bodyPr>
            <a:normAutofit/>
          </a:bodyPr>
          <a:lstStyle/>
          <a:p>
            <a:r>
              <a:rPr lang="fr-FR" dirty="0" err="1"/>
              <a:t>Generate</a:t>
            </a:r>
            <a:r>
              <a:rPr lang="fr-FR" dirty="0"/>
              <a:t>-react-cli :</a:t>
            </a:r>
          </a:p>
          <a:p>
            <a:pPr lvl="1"/>
            <a:r>
              <a:rPr lang="fr-FR" dirty="0"/>
              <a:t>Un module node.js permet de générer les components</a:t>
            </a:r>
          </a:p>
          <a:p>
            <a:pPr lvl="1"/>
            <a:r>
              <a:rPr lang="fr-FR" dirty="0"/>
              <a:t>Il est configurable</a:t>
            </a:r>
          </a:p>
          <a:p>
            <a:pPr lvl="2"/>
            <a:r>
              <a:rPr lang="fr-FR" dirty="0"/>
              <a:t>Grace à : </a:t>
            </a:r>
            <a:r>
              <a:rPr lang="fr-FR" dirty="0" err="1"/>
              <a:t>generate</a:t>
            </a:r>
            <a:r>
              <a:rPr lang="fr-FR" dirty="0"/>
              <a:t>-</a:t>
            </a:r>
            <a:r>
              <a:rPr lang="fr-FR" dirty="0" err="1"/>
              <a:t>react-cli.json</a:t>
            </a:r>
            <a:endParaRPr lang="fr-FR" dirty="0"/>
          </a:p>
          <a:p>
            <a:pPr lvl="2"/>
            <a:r>
              <a:rPr lang="fr-FR" dirty="0"/>
              <a:t>Fichier généré lors du 1</a:t>
            </a:r>
            <a:r>
              <a:rPr lang="fr-FR" baseline="30000" dirty="0"/>
              <a:t>er</a:t>
            </a:r>
            <a:r>
              <a:rPr lang="fr-FR" dirty="0"/>
              <a:t> appel</a:t>
            </a:r>
          </a:p>
          <a:p>
            <a:pPr lvl="1"/>
            <a:r>
              <a:rPr lang="fr-FR" dirty="0"/>
              <a:t>Pour configurer sur le projet </a:t>
            </a:r>
          </a:p>
          <a:p>
            <a:pPr lvl="2"/>
            <a:r>
              <a:rPr lang="fr-FR" dirty="0" err="1"/>
              <a:t>npx</a:t>
            </a:r>
            <a:r>
              <a:rPr lang="fr-FR" dirty="0"/>
              <a:t> </a:t>
            </a:r>
            <a:r>
              <a:rPr lang="fr-FR" dirty="0" err="1"/>
              <a:t>generate</a:t>
            </a:r>
            <a:r>
              <a:rPr lang="fr-FR" dirty="0"/>
              <a:t>-react-cli</a:t>
            </a:r>
          </a:p>
          <a:p>
            <a:pPr lvl="1"/>
            <a:endParaRPr lang="fr-FR" dirty="0"/>
          </a:p>
          <a:p>
            <a:pPr lvl="1"/>
            <a:r>
              <a:rPr lang="fr-FR" dirty="0"/>
              <a:t>Usage de la commande : </a:t>
            </a:r>
          </a:p>
          <a:p>
            <a:pPr lvl="2"/>
            <a:r>
              <a:rPr lang="en-US" dirty="0"/>
              <a:t>generate-react </a:t>
            </a:r>
            <a:r>
              <a:rPr lang="en-US" dirty="0" err="1"/>
              <a:t>component|c</a:t>
            </a:r>
            <a:r>
              <a:rPr lang="en-US" dirty="0"/>
              <a:t> [options] &lt;name&gt;</a:t>
            </a:r>
          </a:p>
        </p:txBody>
      </p:sp>
    </p:spTree>
    <p:extLst>
      <p:ext uri="{BB962C8B-B14F-4D97-AF65-F5344CB8AC3E}">
        <p14:creationId xmlns:p14="http://schemas.microsoft.com/office/powerpoint/2010/main" val="154287824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8C477B07-89C3-45E6-8C15-7290CC928FC5}"/>
              </a:ext>
            </a:extLst>
          </p:cNvPr>
          <p:cNvSpPr>
            <a:spLocks noGrp="1"/>
          </p:cNvSpPr>
          <p:nvPr>
            <p:ph type="title"/>
          </p:nvPr>
        </p:nvSpPr>
        <p:spPr/>
        <p:txBody>
          <a:bodyPr/>
          <a:lstStyle/>
          <a:p>
            <a:r>
              <a:rPr lang="fr-FR" dirty="0"/>
              <a:t>React-proto</a:t>
            </a:r>
          </a:p>
        </p:txBody>
      </p:sp>
      <p:sp>
        <p:nvSpPr>
          <p:cNvPr id="5" name="Espace réservé du contenu 4">
            <a:extLst>
              <a:ext uri="{FF2B5EF4-FFF2-40B4-BE49-F238E27FC236}">
                <a16:creationId xmlns:a16="http://schemas.microsoft.com/office/drawing/2014/main" xmlns="" id="{10B55C5C-C82E-4FEA-8272-C301E2905A8D}"/>
              </a:ext>
            </a:extLst>
          </p:cNvPr>
          <p:cNvSpPr>
            <a:spLocks noGrp="1"/>
          </p:cNvSpPr>
          <p:nvPr>
            <p:ph idx="1"/>
          </p:nvPr>
        </p:nvSpPr>
        <p:spPr/>
        <p:txBody>
          <a:bodyPr/>
          <a:lstStyle/>
          <a:p>
            <a:r>
              <a:rPr lang="fr-FR" dirty="0"/>
              <a:t>Construction du squelette des modules</a:t>
            </a:r>
          </a:p>
          <a:p>
            <a:pPr lvl="1"/>
            <a:endParaRPr lang="fr-FR" dirty="0"/>
          </a:p>
          <a:p>
            <a:pPr lvl="1"/>
            <a:r>
              <a:rPr lang="fr-FR" dirty="0"/>
              <a:t>Drag &amp; drop design</a:t>
            </a:r>
          </a:p>
          <a:p>
            <a:pPr lvl="1"/>
            <a:endParaRPr lang="fr-FR" dirty="0"/>
          </a:p>
          <a:p>
            <a:pPr lvl="1"/>
            <a:r>
              <a:rPr lang="fr-FR" dirty="0"/>
              <a:t>Génération de </a:t>
            </a:r>
            <a:r>
              <a:rPr lang="fr-FR" dirty="0" err="1"/>
              <a:t>jsx</a:t>
            </a:r>
            <a:endParaRPr lang="fr-FR" dirty="0"/>
          </a:p>
          <a:p>
            <a:pPr lvl="1"/>
            <a:endParaRPr lang="fr-FR" dirty="0"/>
          </a:p>
          <a:p>
            <a:pPr lvl="1"/>
            <a:endParaRPr lang="fr-FR" dirty="0"/>
          </a:p>
          <a:p>
            <a:pPr lvl="1"/>
            <a:endParaRPr lang="fr-FR" dirty="0"/>
          </a:p>
          <a:p>
            <a:pPr lvl="1"/>
            <a:endParaRPr lang="fr-FR" dirty="0"/>
          </a:p>
          <a:p>
            <a:pPr lvl="1"/>
            <a:r>
              <a:rPr lang="fr-FR" dirty="0">
                <a:hlinkClick r:id="rId3"/>
              </a:rPr>
              <a:t>https://react-proto.github.io/react-proto/</a:t>
            </a:r>
            <a:endParaRPr lang="fr-FR" dirty="0"/>
          </a:p>
        </p:txBody>
      </p:sp>
      <p:pic>
        <p:nvPicPr>
          <p:cNvPr id="2050" name="Picture 2">
            <a:extLst>
              <a:ext uri="{FF2B5EF4-FFF2-40B4-BE49-F238E27FC236}">
                <a16:creationId xmlns:a16="http://schemas.microsoft.com/office/drawing/2014/main" xmlns="" id="{A20D17D6-0828-49A7-966F-5D499B86F5C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98379" y="1810459"/>
            <a:ext cx="7187878" cy="395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7426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623A2370-3EE4-49B8-8D14-2D6F72216310}"/>
              </a:ext>
            </a:extLst>
          </p:cNvPr>
          <p:cNvSpPr>
            <a:spLocks noGrp="1"/>
          </p:cNvSpPr>
          <p:nvPr>
            <p:ph type="title"/>
          </p:nvPr>
        </p:nvSpPr>
        <p:spPr/>
        <p:txBody>
          <a:bodyPr/>
          <a:lstStyle/>
          <a:p>
            <a:r>
              <a:rPr lang="fr-FR" dirty="0"/>
              <a:t>Create-react-</a:t>
            </a:r>
            <a:r>
              <a:rPr lang="fr-FR" dirty="0" err="1"/>
              <a:t>library</a:t>
            </a:r>
            <a:endParaRPr lang="fr-FR" dirty="0"/>
          </a:p>
        </p:txBody>
      </p:sp>
      <p:sp>
        <p:nvSpPr>
          <p:cNvPr id="3" name="Espace réservé du contenu 2">
            <a:extLst>
              <a:ext uri="{FF2B5EF4-FFF2-40B4-BE49-F238E27FC236}">
                <a16:creationId xmlns:a16="http://schemas.microsoft.com/office/drawing/2014/main" xmlns="" id="{DAD7F4F1-9B89-498B-9BEB-E5422B69BA64}"/>
              </a:ext>
            </a:extLst>
          </p:cNvPr>
          <p:cNvSpPr>
            <a:spLocks noGrp="1"/>
          </p:cNvSpPr>
          <p:nvPr>
            <p:ph idx="1"/>
          </p:nvPr>
        </p:nvSpPr>
        <p:spPr/>
        <p:txBody>
          <a:bodyPr>
            <a:normAutofit fontScale="92500" lnSpcReduction="20000"/>
          </a:bodyPr>
          <a:lstStyle/>
          <a:p>
            <a:r>
              <a:rPr lang="fr-FR" dirty="0"/>
              <a:t>Permet la création et la diffusion simple de lot de composants sous forme de module</a:t>
            </a:r>
          </a:p>
          <a:p>
            <a:pPr lvl="2"/>
            <a:r>
              <a:rPr lang="fr-FR" dirty="0"/>
              <a:t>Installable par npm/</a:t>
            </a:r>
            <a:r>
              <a:rPr lang="fr-FR" dirty="0" err="1"/>
              <a:t>yarn</a:t>
            </a:r>
            <a:r>
              <a:rPr lang="fr-FR" dirty="0"/>
              <a:t> (si publier a npm)</a:t>
            </a:r>
          </a:p>
          <a:p>
            <a:endParaRPr lang="fr-FR" dirty="0"/>
          </a:p>
          <a:p>
            <a:r>
              <a:rPr lang="fr-FR" dirty="0"/>
              <a:t>Créer la structure pour faire une librairie pour react</a:t>
            </a:r>
          </a:p>
          <a:p>
            <a:pPr lvl="1"/>
            <a:r>
              <a:rPr lang="fr-FR" dirty="0"/>
              <a:t>Fournit aussi une structure pour tester le composant </a:t>
            </a:r>
          </a:p>
          <a:p>
            <a:pPr lvl="2"/>
            <a:r>
              <a:rPr lang="fr-FR" dirty="0"/>
              <a:t>Avec installation automatique du/des composants de la lib</a:t>
            </a:r>
          </a:p>
          <a:p>
            <a:endParaRPr lang="fr-FR" dirty="0"/>
          </a:p>
          <a:p>
            <a:pPr marL="360363" lvl="2" indent="0">
              <a:buNone/>
            </a:pPr>
            <a:r>
              <a:rPr lang="fr-FR" dirty="0"/>
              <a:t>Commande : </a:t>
            </a:r>
          </a:p>
          <a:p>
            <a:pPr marL="914400" lvl="2" indent="0">
              <a:buNone/>
            </a:pPr>
            <a:r>
              <a:rPr lang="fr-FR" b="0" i="0" dirty="0" err="1">
                <a:solidFill>
                  <a:srgbClr val="000000"/>
                </a:solidFill>
                <a:effectLst/>
                <a:latin typeface="Courier New" panose="02070309020205020404" pitchFamily="49" charset="0"/>
              </a:rPr>
              <a:t>npx</a:t>
            </a:r>
            <a:r>
              <a:rPr lang="fr-FR" b="0" i="0" dirty="0">
                <a:solidFill>
                  <a:srgbClr val="000000"/>
                </a:solidFill>
                <a:effectLst/>
                <a:latin typeface="Courier New" panose="02070309020205020404" pitchFamily="49" charset="0"/>
              </a:rPr>
              <a:t> </a:t>
            </a:r>
            <a:r>
              <a:rPr lang="fr-FR" b="0" i="0" dirty="0" err="1">
                <a:solidFill>
                  <a:srgbClr val="000000"/>
                </a:solidFill>
                <a:effectLst/>
                <a:latin typeface="Courier New" panose="02070309020205020404" pitchFamily="49" charset="0"/>
              </a:rPr>
              <a:t>create</a:t>
            </a:r>
            <a:r>
              <a:rPr lang="fr-FR" b="0" i="0" dirty="0">
                <a:solidFill>
                  <a:srgbClr val="000000"/>
                </a:solidFill>
                <a:effectLst/>
                <a:latin typeface="Courier New" panose="02070309020205020404" pitchFamily="49" charset="0"/>
              </a:rPr>
              <a:t>-react-</a:t>
            </a:r>
            <a:r>
              <a:rPr lang="fr-FR" b="0" i="0" dirty="0" err="1">
                <a:solidFill>
                  <a:srgbClr val="000000"/>
                </a:solidFill>
                <a:effectLst/>
                <a:latin typeface="Courier New" panose="02070309020205020404" pitchFamily="49" charset="0"/>
              </a:rPr>
              <a:t>library</a:t>
            </a:r>
            <a:endParaRPr lang="fr-FR" dirty="0"/>
          </a:p>
          <a:p>
            <a:pPr lvl="2"/>
            <a:endParaRPr lang="fr-FR" dirty="0"/>
          </a:p>
        </p:txBody>
      </p:sp>
      <p:sp>
        <p:nvSpPr>
          <p:cNvPr id="6" name="Espace réservé du contenu 5">
            <a:extLst>
              <a:ext uri="{FF2B5EF4-FFF2-40B4-BE49-F238E27FC236}">
                <a16:creationId xmlns:a16="http://schemas.microsoft.com/office/drawing/2014/main" xmlns="" id="{023483A2-6625-4B21-B82F-734578750FDE}"/>
              </a:ext>
            </a:extLst>
          </p:cNvPr>
          <p:cNvSpPr>
            <a:spLocks noGrp="1"/>
          </p:cNvSpPr>
          <p:nvPr>
            <p:ph sz="quarter" idx="14"/>
          </p:nvPr>
        </p:nvSpPr>
        <p:spPr>
          <a:xfrm rot="160723">
            <a:off x="7155715" y="1286236"/>
            <a:ext cx="4580389" cy="3621931"/>
          </a:xfrm>
        </p:spPr>
        <p:txBody>
          <a:bodyPr/>
          <a:lstStyle/>
          <a:p>
            <a:r>
              <a:rPr lang="fr-FR" dirty="0"/>
              <a:t>Structure  générer :</a:t>
            </a:r>
          </a:p>
        </p:txBody>
      </p:sp>
      <p:pic>
        <p:nvPicPr>
          <p:cNvPr id="5" name="Image 4">
            <a:extLst>
              <a:ext uri="{FF2B5EF4-FFF2-40B4-BE49-F238E27FC236}">
                <a16:creationId xmlns:a16="http://schemas.microsoft.com/office/drawing/2014/main" xmlns="" id="{2C5431F9-1ED2-4A50-AADB-24F8D5A6E6A1}"/>
              </a:ext>
            </a:extLst>
          </p:cNvPr>
          <p:cNvPicPr>
            <a:picLocks noChangeAspect="1"/>
          </p:cNvPicPr>
          <p:nvPr/>
        </p:nvPicPr>
        <p:blipFill>
          <a:blip r:embed="rId2"/>
          <a:stretch>
            <a:fillRect/>
          </a:stretch>
        </p:blipFill>
        <p:spPr>
          <a:xfrm rot="169403">
            <a:off x="7339355" y="2028150"/>
            <a:ext cx="4387271" cy="3728616"/>
          </a:xfrm>
          <a:prstGeom prst="rect">
            <a:avLst/>
          </a:prstGeom>
        </p:spPr>
      </p:pic>
      <p:cxnSp>
        <p:nvCxnSpPr>
          <p:cNvPr id="10" name="Connecteur droit avec flèche 9">
            <a:extLst>
              <a:ext uri="{FF2B5EF4-FFF2-40B4-BE49-F238E27FC236}">
                <a16:creationId xmlns:a16="http://schemas.microsoft.com/office/drawing/2014/main" xmlns="" id="{24325146-93A6-4ECB-A18D-68667EE6F25D}"/>
              </a:ext>
            </a:extLst>
          </p:cNvPr>
          <p:cNvCxnSpPr>
            <a:cxnSpLocks/>
          </p:cNvCxnSpPr>
          <p:nvPr/>
        </p:nvCxnSpPr>
        <p:spPr>
          <a:xfrm flipV="1">
            <a:off x="6739847" y="3429000"/>
            <a:ext cx="914400" cy="855324"/>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3" name="Connecteur droit avec flèche 12">
            <a:extLst>
              <a:ext uri="{FF2B5EF4-FFF2-40B4-BE49-F238E27FC236}">
                <a16:creationId xmlns:a16="http://schemas.microsoft.com/office/drawing/2014/main" xmlns="" id="{D40D44C4-1A7A-49EF-BBF8-D64015E02D77}"/>
              </a:ext>
            </a:extLst>
          </p:cNvPr>
          <p:cNvCxnSpPr>
            <a:cxnSpLocks/>
          </p:cNvCxnSpPr>
          <p:nvPr/>
        </p:nvCxnSpPr>
        <p:spPr>
          <a:xfrm flipV="1">
            <a:off x="5905928" y="2804845"/>
            <a:ext cx="1553110" cy="516998"/>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1132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29B5BE9F-B637-4E38-BF78-D3C1A2A5B5F9}"/>
              </a:ext>
            </a:extLst>
          </p:cNvPr>
          <p:cNvSpPr>
            <a:spLocks noGrp="1"/>
          </p:cNvSpPr>
          <p:nvPr>
            <p:ph type="title"/>
          </p:nvPr>
        </p:nvSpPr>
        <p:spPr/>
        <p:txBody>
          <a:bodyPr/>
          <a:lstStyle/>
          <a:p>
            <a:r>
              <a:rPr lang="fr-FR" dirty="0"/>
              <a:t>TP1 : MEME generator</a:t>
            </a:r>
          </a:p>
        </p:txBody>
      </p:sp>
      <p:pic>
        <p:nvPicPr>
          <p:cNvPr id="4" name="Espace réservé du contenu 3">
            <a:extLst>
              <a:ext uri="{FF2B5EF4-FFF2-40B4-BE49-F238E27FC236}">
                <a16:creationId xmlns:a16="http://schemas.microsoft.com/office/drawing/2014/main" xmlns="" id="{8428B49E-3A20-4EDD-940B-48981D0FBD94}"/>
              </a:ext>
            </a:extLst>
          </p:cNvPr>
          <p:cNvPicPr>
            <a:picLocks noGrp="1" noChangeAspect="1"/>
          </p:cNvPicPr>
          <p:nvPr>
            <p:ph idx="1"/>
          </p:nvPr>
        </p:nvPicPr>
        <p:blipFill>
          <a:blip r:embed="rId3"/>
          <a:stretch>
            <a:fillRect/>
          </a:stretch>
        </p:blipFill>
        <p:spPr>
          <a:xfrm>
            <a:off x="1397000" y="1143000"/>
            <a:ext cx="9398000" cy="5286375"/>
          </a:xfrm>
          <a:prstGeom prst="rect">
            <a:avLst/>
          </a:prstGeom>
        </p:spPr>
      </p:pic>
    </p:spTree>
    <p:extLst>
      <p:ext uri="{BB962C8B-B14F-4D97-AF65-F5344CB8AC3E}">
        <p14:creationId xmlns:p14="http://schemas.microsoft.com/office/powerpoint/2010/main" val="954497130"/>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marL="514350" indent="-514350"/>
            <a:r>
              <a:rPr lang="fr-FR" dirty="0"/>
              <a:t>SVG</a:t>
            </a:r>
          </a:p>
        </p:txBody>
      </p:sp>
      <p:sp>
        <p:nvSpPr>
          <p:cNvPr id="4" name="Espace réservé du texte 2"/>
          <p:cNvSpPr>
            <a:spLocks noGrp="1"/>
          </p:cNvSpPr>
          <p:nvPr>
            <p:ph type="body" idx="1"/>
          </p:nvPr>
        </p:nvSpPr>
        <p:spPr>
          <a:xfrm>
            <a:off x="2246313" y="357166"/>
            <a:ext cx="7772400" cy="4049735"/>
          </a:xfrm>
        </p:spPr>
        <p:txBody>
          <a:bodyPr>
            <a:normAutofit/>
          </a:bodyPr>
          <a:lstStyle/>
          <a:p>
            <a:pPr marL="400050" indent="-400050">
              <a:buFont typeface="Wingdings" pitchFamily="2" charset="2"/>
              <a:buChar char="q"/>
            </a:pPr>
            <a:r>
              <a:rPr lang="fr-FR" dirty="0"/>
              <a:t>Définition	         </a:t>
            </a:r>
          </a:p>
          <a:p>
            <a:pPr marL="400050" indent="-400050">
              <a:buFont typeface="Wingdings" pitchFamily="2" charset="2"/>
              <a:buChar char="q"/>
            </a:pPr>
            <a:r>
              <a:rPr lang="fr-FR" dirty="0"/>
              <a:t>Structure</a:t>
            </a:r>
          </a:p>
          <a:p>
            <a:pPr marL="400050" indent="-400050">
              <a:buFont typeface="Wingdings" pitchFamily="2" charset="2"/>
              <a:buChar char="q"/>
            </a:pPr>
            <a:r>
              <a:rPr lang="fr-FR" dirty="0"/>
              <a:t>Formes basiques</a:t>
            </a:r>
            <a:endParaRPr lang="fr-FR" sz="1600" i="1" dirty="0"/>
          </a:p>
          <a:p>
            <a:pPr marL="400050" indent="-400050">
              <a:buFont typeface="Wingdings" pitchFamily="2" charset="2"/>
              <a:buChar char="q"/>
            </a:pPr>
            <a:r>
              <a:rPr lang="fr-FR" dirty="0"/>
              <a:t>Formes complexes</a:t>
            </a:r>
          </a:p>
          <a:p>
            <a:pPr marL="400050" indent="-400050">
              <a:buFont typeface="Wingdings" pitchFamily="2" charset="2"/>
              <a:buChar char="q"/>
            </a:pPr>
            <a:r>
              <a:rPr lang="fr-FR" dirty="0"/>
              <a:t>Groupes</a:t>
            </a:r>
          </a:p>
          <a:p>
            <a:pPr marL="400050" indent="-400050">
              <a:buFont typeface="Wingdings" pitchFamily="2" charset="2"/>
              <a:buChar char="q"/>
            </a:pPr>
            <a:r>
              <a:rPr lang="fr-FR" dirty="0"/>
              <a:t>Texte, liens, symboles, images </a:t>
            </a:r>
          </a:p>
          <a:p>
            <a:pPr marL="400050" indent="-400050">
              <a:buFont typeface="Wingdings" pitchFamily="2" charset="2"/>
              <a:buChar char="q"/>
            </a:pPr>
            <a:r>
              <a:rPr lang="fr-FR" dirty="0"/>
              <a:t>Filtres</a:t>
            </a:r>
          </a:p>
          <a:p>
            <a:pPr marL="400050" indent="-400050">
              <a:buFont typeface="Wingdings" pitchFamily="2" charset="2"/>
              <a:buChar char="q"/>
            </a:pPr>
            <a:r>
              <a:rPr lang="fr-FR" dirty="0"/>
              <a:t>Textures</a:t>
            </a:r>
          </a:p>
          <a:p>
            <a:pPr marL="400050" indent="-400050">
              <a:buFont typeface="Wingdings" pitchFamily="2" charset="2"/>
              <a:buChar char="q"/>
            </a:pPr>
            <a:r>
              <a:rPr lang="fr-FR" dirty="0"/>
              <a:t>Animations</a:t>
            </a:r>
          </a:p>
          <a:p>
            <a:pPr marL="400050" indent="-400050">
              <a:buFont typeface="Wingdings" pitchFamily="2" charset="2"/>
              <a:buChar char="q"/>
            </a:pPr>
            <a:r>
              <a:rPr lang="fr-FR" dirty="0"/>
              <a:t>Multi formats	</a:t>
            </a:r>
          </a:p>
          <a:p>
            <a:pPr marL="400050" indent="-400050">
              <a:buFont typeface="Wingdings" pitchFamily="2" charset="2"/>
              <a:buChar char="q"/>
            </a:pPr>
            <a:endParaRPr lang="fr-FR" dirty="0"/>
          </a:p>
        </p:txBody>
      </p:sp>
      <p:sp>
        <p:nvSpPr>
          <p:cNvPr id="6" name="Espace réservé du numéro de diapositive 5"/>
          <p:cNvSpPr>
            <a:spLocks noGrp="1"/>
          </p:cNvSpPr>
          <p:nvPr>
            <p:ph type="sldNum" sz="quarter" idx="12"/>
          </p:nvPr>
        </p:nvSpPr>
        <p:spPr/>
        <p:txBody>
          <a:bodyPr/>
          <a:lstStyle/>
          <a:p>
            <a:fld id="{5A33B5BC-E3F1-4ABE-A1A6-D2608D40EC2E}" type="slidenum">
              <a:rPr lang="fr-FR">
                <a:solidFill>
                  <a:prstClr val="black">
                    <a:tint val="75000"/>
                  </a:prstClr>
                </a:solidFill>
                <a:latin typeface="Calibri"/>
              </a:rPr>
              <a:pPr/>
              <a:t>126</a:t>
            </a:fld>
            <a:endParaRPr lang="fr-FR">
              <a:solidFill>
                <a:prstClr val="black">
                  <a:tint val="75000"/>
                </a:prstClr>
              </a:solidFill>
              <a:latin typeface="Calibri"/>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5" name="AutoShape 2"/>
          <p:cNvSpPr>
            <a:spLocks noGrp="1" noChangeArrowheads="1"/>
          </p:cNvSpPr>
          <p:nvPr>
            <p:ph type="title"/>
          </p:nvPr>
        </p:nvSpPr>
        <p:spPr/>
        <p:txBody>
          <a:bodyPr>
            <a:normAutofit/>
          </a:bodyPr>
          <a:lstStyle/>
          <a:p>
            <a:pPr eaLnBrk="1" hangingPunct="1"/>
            <a:r>
              <a:rPr lang="fr-FR" dirty="0"/>
              <a:t>Définition</a:t>
            </a:r>
          </a:p>
        </p:txBody>
      </p:sp>
      <p:sp>
        <p:nvSpPr>
          <p:cNvPr id="161796" name="Rectangle 3"/>
          <p:cNvSpPr>
            <a:spLocks noGrp="1" noChangeArrowheads="1"/>
          </p:cNvSpPr>
          <p:nvPr>
            <p:ph idx="1"/>
          </p:nvPr>
        </p:nvSpPr>
        <p:spPr/>
        <p:txBody>
          <a:bodyPr>
            <a:normAutofit fontScale="70000" lnSpcReduction="20000"/>
          </a:bodyPr>
          <a:lstStyle/>
          <a:p>
            <a:r>
              <a:rPr lang="fr-FR" dirty="0" err="1"/>
              <a:t>Scalable</a:t>
            </a:r>
            <a:r>
              <a:rPr lang="fr-FR" dirty="0"/>
              <a:t> </a:t>
            </a:r>
            <a:r>
              <a:rPr lang="fr-FR" dirty="0" err="1"/>
              <a:t>Vector</a:t>
            </a:r>
            <a:r>
              <a:rPr lang="fr-FR" dirty="0"/>
              <a:t> </a:t>
            </a:r>
            <a:r>
              <a:rPr lang="fr-FR" dirty="0" err="1"/>
              <a:t>Graphics</a:t>
            </a:r>
            <a:r>
              <a:rPr lang="fr-FR" dirty="0"/>
              <a:t> (SVG)</a:t>
            </a:r>
          </a:p>
          <a:p>
            <a:pPr lvl="1"/>
            <a:r>
              <a:rPr lang="fr-FR" dirty="0"/>
              <a:t> Le SVG, langage de graphiques vectoriels, sert à générer des graphiques dynamiquement, à les animer et à les rendre dynamiques.</a:t>
            </a:r>
          </a:p>
          <a:p>
            <a:pPr lvl="1"/>
            <a:endParaRPr lang="fr-FR" dirty="0"/>
          </a:p>
          <a:p>
            <a:pPr lvl="1"/>
            <a:r>
              <a:rPr lang="fr-FR" dirty="0"/>
              <a:t> C'est un standard du W3C basé sur XML</a:t>
            </a:r>
          </a:p>
          <a:p>
            <a:pPr lvl="1"/>
            <a:endParaRPr lang="fr-FR" dirty="0"/>
          </a:p>
          <a:p>
            <a:pPr lvl="1"/>
            <a:r>
              <a:rPr lang="fr-FR" dirty="0"/>
              <a:t>Utilise les styles CSS pour la mise en forme</a:t>
            </a:r>
          </a:p>
          <a:p>
            <a:pPr lvl="1"/>
            <a:endParaRPr lang="fr-FR" dirty="0"/>
          </a:p>
          <a:p>
            <a:pPr lvl="1"/>
            <a:r>
              <a:rPr lang="fr-FR" dirty="0"/>
              <a:t> Contrairement à JPEG ou PNG, il n'est pas tramé</a:t>
            </a:r>
          </a:p>
          <a:p>
            <a:pPr lvl="1"/>
            <a:endParaRPr lang="fr-FR" dirty="0"/>
          </a:p>
          <a:p>
            <a:pPr lvl="1"/>
            <a:r>
              <a:rPr lang="fr-FR" dirty="0"/>
              <a:t> Son principal concurrent est aujourd'hui Flash</a:t>
            </a:r>
          </a:p>
          <a:p>
            <a:pPr lvl="1"/>
            <a:endParaRPr lang="fr-FR" dirty="0"/>
          </a:p>
          <a:p>
            <a:pPr lvl="1"/>
            <a:r>
              <a:rPr lang="fr-FR" dirty="0"/>
              <a:t> Il fonctionne correctement sur les navigateurs récents (plugin MSIE natif MFF)</a:t>
            </a:r>
          </a:p>
          <a:p>
            <a:pPr lvl="1"/>
            <a:endParaRPr lang="fr-FR" dirty="0"/>
          </a:p>
          <a:p>
            <a:pPr lvl="1"/>
            <a:r>
              <a:rPr lang="fr-FR" dirty="0"/>
              <a:t> Il existe plusieurs normes SVG, la 1.0 et 1.1 sont les plus utilisées avec une préférence pour cette dernière</a:t>
            </a:r>
          </a:p>
        </p:txBody>
      </p:sp>
      <p:sp>
        <p:nvSpPr>
          <p:cNvPr id="6" name="Rectangle 13"/>
          <p:cNvSpPr>
            <a:spLocks noGrp="1" noChangeArrowheads="1"/>
          </p:cNvSpPr>
          <p:nvPr>
            <p:ph type="sldNum" sz="quarter" idx="12"/>
          </p:nvPr>
        </p:nvSpPr>
        <p:spPr>
          <a:noFill/>
        </p:spPr>
        <p:txBody>
          <a:bodyPr>
            <a:normAutofit/>
          </a:bodyPr>
          <a:lstStyle/>
          <a:p>
            <a:fld id="{D0E731D8-F5EB-4F9B-86C1-C3C0F6B5B5FB}" type="slidenum">
              <a:rPr lang="fr-FR">
                <a:solidFill>
                  <a:prstClr val="black">
                    <a:tint val="75000"/>
                  </a:prstClr>
                </a:solidFill>
                <a:latin typeface="Calibri"/>
              </a:rPr>
              <a:pPr/>
              <a:t>127</a:t>
            </a:fld>
            <a:endParaRPr lang="fr-FR">
              <a:solidFill>
                <a:prstClr val="black">
                  <a:tint val="75000"/>
                </a:prstClr>
              </a:solidFill>
              <a:latin typeface="Calibri"/>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9" name="AutoShape 2"/>
          <p:cNvSpPr>
            <a:spLocks noGrp="1" noChangeArrowheads="1"/>
          </p:cNvSpPr>
          <p:nvPr>
            <p:ph type="title"/>
          </p:nvPr>
        </p:nvSpPr>
        <p:spPr/>
        <p:txBody>
          <a:bodyPr>
            <a:normAutofit/>
          </a:bodyPr>
          <a:lstStyle/>
          <a:p>
            <a:r>
              <a:rPr lang="fr-FR" dirty="0"/>
              <a:t>SVG Définition</a:t>
            </a:r>
          </a:p>
        </p:txBody>
      </p:sp>
      <p:sp>
        <p:nvSpPr>
          <p:cNvPr id="162820" name="Rectangle 3"/>
          <p:cNvSpPr>
            <a:spLocks noGrp="1" noChangeArrowheads="1"/>
          </p:cNvSpPr>
          <p:nvPr>
            <p:ph idx="1"/>
          </p:nvPr>
        </p:nvSpPr>
        <p:spPr/>
        <p:txBody>
          <a:bodyPr>
            <a:normAutofit fontScale="85000" lnSpcReduction="20000"/>
          </a:bodyPr>
          <a:lstStyle/>
          <a:p>
            <a:r>
              <a:rPr lang="fr-FR" dirty="0"/>
              <a:t>Avantages de SVG</a:t>
            </a:r>
          </a:p>
          <a:p>
            <a:pPr lvl="1"/>
            <a:r>
              <a:rPr lang="fr-FR" dirty="0"/>
              <a:t> Les graphiques peuvent être liés à d'autres ressources via </a:t>
            </a:r>
            <a:r>
              <a:rPr lang="fr-FR" dirty="0" err="1"/>
              <a:t>xlink</a:t>
            </a:r>
            <a:endParaRPr lang="fr-FR" dirty="0"/>
          </a:p>
          <a:p>
            <a:pPr lvl="1"/>
            <a:endParaRPr lang="fr-FR" dirty="0"/>
          </a:p>
          <a:p>
            <a:pPr lvl="1"/>
            <a:r>
              <a:rPr lang="fr-FR" dirty="0"/>
              <a:t> Les SVG sont animés (avec SMIL)</a:t>
            </a:r>
          </a:p>
          <a:p>
            <a:pPr lvl="1"/>
            <a:endParaRPr lang="fr-FR" dirty="0"/>
          </a:p>
          <a:p>
            <a:pPr lvl="1"/>
            <a:r>
              <a:rPr lang="fr-FR" dirty="0"/>
              <a:t> Et interactifs car scriptable (on peut faire de véritables interfaces)</a:t>
            </a:r>
          </a:p>
          <a:p>
            <a:pPr lvl="1"/>
            <a:endParaRPr lang="fr-FR" dirty="0"/>
          </a:p>
          <a:p>
            <a:pPr lvl="1"/>
            <a:r>
              <a:rPr lang="fr-FR" dirty="0"/>
              <a:t> Les transformations géométriques sont simples (vectoriel) et s'effectuent sans perte : déplacements, agrandissements, fondus, rotations…</a:t>
            </a:r>
          </a:p>
          <a:p>
            <a:pPr lvl="1"/>
            <a:endParaRPr lang="fr-FR" dirty="0"/>
          </a:p>
          <a:p>
            <a:pPr lvl="1"/>
            <a:r>
              <a:rPr lang="fr-FR" dirty="0"/>
              <a:t> A un document SVG on peut appliquer plusieurs feuilles de style pour un rendu totalement différent (routes, courbes de niveau, stations, lacs…)</a:t>
            </a:r>
          </a:p>
          <a:p>
            <a:pPr lvl="1"/>
            <a:endParaRPr lang="fr-FR" dirty="0"/>
          </a:p>
          <a:p>
            <a:pPr lvl="1"/>
            <a:r>
              <a:rPr lang="fr-FR" dirty="0"/>
              <a:t> SVG intègre le DOM (attention pas le </a:t>
            </a:r>
            <a:r>
              <a:rPr lang="fr-FR" dirty="0" err="1"/>
              <a:t>DOMHtml</a:t>
            </a:r>
            <a:r>
              <a:rPr lang="fr-FR" dirty="0"/>
              <a:t> !)</a:t>
            </a:r>
          </a:p>
        </p:txBody>
      </p:sp>
      <p:sp>
        <p:nvSpPr>
          <p:cNvPr id="6" name="Rectangle 13"/>
          <p:cNvSpPr>
            <a:spLocks noGrp="1" noChangeArrowheads="1"/>
          </p:cNvSpPr>
          <p:nvPr>
            <p:ph type="sldNum" sz="quarter" idx="12"/>
          </p:nvPr>
        </p:nvSpPr>
        <p:spPr>
          <a:noFill/>
        </p:spPr>
        <p:txBody>
          <a:bodyPr>
            <a:normAutofit/>
          </a:bodyPr>
          <a:lstStyle/>
          <a:p>
            <a:fld id="{D0E731D8-F5EB-4F9B-86C1-C3C0F6B5B5FB}" type="slidenum">
              <a:rPr lang="fr-FR">
                <a:solidFill>
                  <a:prstClr val="black">
                    <a:tint val="75000"/>
                  </a:prstClr>
                </a:solidFill>
                <a:latin typeface="Calibri"/>
              </a:rPr>
              <a:pPr/>
              <a:t>128</a:t>
            </a:fld>
            <a:endParaRPr lang="fr-FR">
              <a:solidFill>
                <a:prstClr val="black">
                  <a:tint val="75000"/>
                </a:prstClr>
              </a:solidFill>
              <a:latin typeface="Calibri"/>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a:t>SVG Définition</a:t>
            </a:r>
          </a:p>
        </p:txBody>
      </p:sp>
      <p:sp>
        <p:nvSpPr>
          <p:cNvPr id="3" name="Espace réservé du contenu 2"/>
          <p:cNvSpPr>
            <a:spLocks noGrp="1"/>
          </p:cNvSpPr>
          <p:nvPr>
            <p:ph idx="1"/>
          </p:nvPr>
        </p:nvSpPr>
        <p:spPr/>
        <p:txBody>
          <a:bodyPr/>
          <a:lstStyle/>
          <a:p>
            <a:r>
              <a:rPr lang="fr-FR" dirty="0"/>
              <a:t>Inconvénients de SVG</a:t>
            </a:r>
          </a:p>
          <a:p>
            <a:pPr lvl="2"/>
            <a:r>
              <a:rPr lang="fr-FR" dirty="0"/>
              <a:t> Les données XML sont verbeuses, les fichiers SVG sont de grande taille mais avec une compression </a:t>
            </a:r>
            <a:r>
              <a:rPr lang="fr-FR" dirty="0" err="1"/>
              <a:t>Zlib</a:t>
            </a:r>
            <a:r>
              <a:rPr lang="fr-FR" dirty="0"/>
              <a:t>, </a:t>
            </a:r>
          </a:p>
          <a:p>
            <a:pPr lvl="4"/>
            <a:r>
              <a:rPr lang="fr-FR" dirty="0"/>
              <a:t>le format est plus léger que ses concurrents</a:t>
            </a:r>
          </a:p>
          <a:p>
            <a:pPr lvl="4"/>
            <a:r>
              <a:rPr lang="fr-FR" dirty="0"/>
              <a:t>lisible nativement compressé</a:t>
            </a:r>
          </a:p>
          <a:p>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a:solidFill>
                  <a:prstClr val="black">
                    <a:tint val="75000"/>
                  </a:prstClr>
                </a:solidFill>
                <a:latin typeface="Calibri"/>
              </a:rPr>
              <a:pPr/>
              <a:t>129</a:t>
            </a:fld>
            <a:endParaRPr lang="fr-FR">
              <a:solidFill>
                <a:prstClr val="black">
                  <a:tint val="75000"/>
                </a:prstClr>
              </a:solidFill>
              <a:latin typeface="Calibri"/>
            </a:endParaRPr>
          </a:p>
        </p:txBody>
      </p:sp>
      <p:pic>
        <p:nvPicPr>
          <p:cNvPr id="86018" name="Picture 2" descr="RÃ©sultat de recherche d'images pour &quot;zlib logo&quot;"/>
          <p:cNvPicPr>
            <a:picLocks noChangeAspect="1" noChangeArrowheads="1"/>
          </p:cNvPicPr>
          <p:nvPr/>
        </p:nvPicPr>
        <p:blipFill>
          <a:blip r:embed="rId3"/>
          <a:srcRect/>
          <a:stretch>
            <a:fillRect/>
          </a:stretch>
        </p:blipFill>
        <p:spPr bwMode="auto">
          <a:xfrm>
            <a:off x="4167175" y="3786191"/>
            <a:ext cx="3514725" cy="1943101"/>
          </a:xfrm>
          <a:prstGeom prst="rect">
            <a:avLst/>
          </a:prstGeom>
          <a:noFill/>
        </p:spPr>
      </p:pic>
      <p:sp>
        <p:nvSpPr>
          <p:cNvPr id="86020" name="AutoShape 4" descr="RÃ©sultat de recherche d'images pour &quot;svg&quot;"/>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fr-FR">
              <a:solidFill>
                <a:prstClr val="black"/>
              </a:solidFill>
              <a:latin typeface="Calibri"/>
            </a:endParaRPr>
          </a:p>
        </p:txBody>
      </p:sp>
      <p:sp>
        <p:nvSpPr>
          <p:cNvPr id="86022" name="AutoShape 6" descr="RÃ©sultat de recherche d'images pour &quot;svg&quot;"/>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fr-FR">
              <a:solidFill>
                <a:prstClr val="black"/>
              </a:solidFill>
              <a:latin typeface="Calibri"/>
            </a:endParaRPr>
          </a:p>
        </p:txBody>
      </p:sp>
      <p:sp>
        <p:nvSpPr>
          <p:cNvPr id="86024" name="AutoShape 8" descr="data:image/png;base64,iVBORw0KGgoAAAANSUhEUgAAAVoAAACSCAMAAAAzQ/IpAAAA81BMVEX///8AWpwAAADtqSEAWJsAUpgAVZnwqyEAT5cAUZgAVJkATZYnZqJhkLsAS5X0riLfnx97nsPSlh2QqMfAiRundxeIpcUnbaeluNGNrMsAYKD1+ftRgbIASJTZmx7S3+tLNQqQkJDV1dUzJAfJjxzloyC0gBl5eXns8/jq6uq8vLx6VxFvb2/g4OCgoKAkGgXL2ug0NDSvr69eXl6LYxNRUVGkpKRoSg5ROgsTExMXEANBLglXPgyyyNwnJyeDXRJAQEAtIAZjRg0RERGDg4OgchZqk7xAdapWhLNYWFjKysrN2+gcEwOqwNc6KQc+Pj4gICDTh8xaAAAVAklEQVR4nO1da1saSRMVGJgZQEZcBQFxEuOFeIsajYmG7CZr0GjI5v//muUyl76cqu5BcZ9nH8774d3I9FzO1FRXVVdVLy0tsMACCyywwAILLLDAAgsssMACCyywwAILLLDAAgu8PDrHD9vHnf/6Lv536Jy/z0/x9/7BPC7QOx3+UR9ho3/aYw+sA2xwA0IwYBCy1wj7G43RUY1hnz/uGfD2Ni/hw7PKbue0vul0K15xDN+rdNv3rUfyCpvT40T4Te70rZo2oNwlT9/bGDRrFc8vT2+mVmnWh/y7fhJe51V8OX+2k58O2pViKSfCKRdrzfojPn7Dz2locw8/KGnHO8S76G3cFf2yo9yMV96cE7udvzRmR9h/nnNvVD3lUZIn8u+GaMhpRT+4wn23Vf385QE68HHZ8UvoZpySXzKokJlw/DdiNp+/fLpS6LQqPuQ1eiLPAUq0U9OPLDLKttfVj/fB8Y+b3TJ9L7ly9/65yX2LiR3hr6eeetjmiJ2Se3eqDWvaSuEUp55+Xk9jqTPwdL0ho+TVn9c8OiOpfaJO6CxXDMROn0djbaALF6U7x2jZ6ObTdtF8L04x13/SI8t4L3J5/fWdxO3JE058muM+PwF+VRExNI9VaHnaBLPYnXJMvWvxlscDa40nPLKMg5THnxc7K25ha+1Q4PbtzCdu1eweZoRSWZaVR6BsK7reiAHOqOiP3h14WQS8zeeyFX4nLB7uBq5bKLhusHrzdJUwAAqQRqUlju2Bl4Lmpejoon64L5keYdukZUWUWUPPHqnQrgcjXqdwg8Oniu19JmZzjsztHZjH7qlL9cGlfFHFhJ719zNBKfcslkKiaS+CgoDgW/z3DzOdNpvMjlETuQXzWM6hrtXQ5yenKPweQkuWg5PLLrcPJ/vvLy+Pbs9jWex8ihj8KDFbcHevox8u47HbH25HY9/fftg2X6eRmdkRt8I3PETzGPW4aBYT7IleNYs2mKLUzmaEbR8J09OXk8ngh/jfO65EbSH4LmmEt/uCW/Hp1qAlhsCdMsLx0okqBNR6hFnUAb5YUZjmm5Z2ioTyZgZijyUjK/7U49jBV1loR2K7FR+2rcdu8nmW3NDGnNXhpKLSAScotoir8a9hYGHOAnjE1QD0+Es+f3a8tB/9558qtYXgTfTTg2ifpWDijkCMrFBMRQX4YyVCkNAsVkuURx/YcTZwGGNPxhFiJ58/jqn9rlP7Ofrp/AMeS85vdXsbUkElUbd14I9Vsf4Ds1guF//Yy834mnNOyY7ZH5idkcqN/n/d1ag9VA7R8BpfKzSFDbjniaUNiKJTxiYRmMVKiaE2ozoYo1i3YXafYicBI7U0cER3c5ZpQ32cEHzHxDyG1HI8i4WzzKcRnKKFdXtiJAnp2q/mUcgMO+WVGy/Rjh+LLbDyy9C7Z1/CHWd3OZP/0SgvG5k9Fsj4erW+t/f9lUbST81CWNWOuf72fTT287XwJ3A1MAEl9+r5uWo756tRfgHF2PdnP3MRwAROXhDzmp2iV2pX22UPeMkxakaxTa2ur3uFwHXdINg6VHlbU+3aC/WIi90gGI/dFX7RpzK0QjB9Fi836Ie9Tq8XDpd9UmnEc3sDHAHteDThNaMD76nLlGt3rdPxzYSnrSZpKnIx4gkSryB/VYhl0w3WFOJeKd7YlvL7r6107FYSePykPewy8QkWcxvCsb16lzjOj+xJ3qQSgMy0SLx71NdRuxctq36TEoeawSdL7K6rQJDMYEfh7lAW2zfyr78Kws/ubqKHVbFFMavcWGQHyl32NrGJ5lSj38HjemAlrQPskdi5aOBLlB11PhwSUQY62ja9dszCG5m7YF3hdkUkT/1xSxqcKuL36k3i4AG6xzqWlcjdhe4rMIce0eJNJJNY7ZebuvATUUctoC4j0QeaNr2R2eOovVBmuTToqAgj1G5OBZpNmNvYcLq3WwBHs1h5yh2yHcbMoq+818brvGwELPZwb1SnINizp3ZFGZyqYtnfRb4/7Y8vw/cQSQpysrpW53Da0582kLtAxQtDOONRIaEpYlWrCl7BXbGm9ptm9bq/op9kZQvtA2w0jV8EEpVY5iyTEVDQPLJH4RdUo0IDUJXxNkKcvaHqgxFubKnVXkuqEWRvF60X4ol9gj56E1FcBAWwfW0e64ETxIodMVui3QDwkgzKNo51r+pRgs+21AI3+AJSi0wv7s0jsY3NL6uUmEck29N3gxI/uCQc+J4dTtnG0RU11j1WmD/tqP2oyTtFLQoncilFSMpj/sD3rM9jKAUhskaRRqECkxMgr5d1yC4jDvTYluIXkNS+KuhDE4UgJyqAOdmBM3IEZL2W7mjWtDmISQZBi0BcehN0ANl5LI56HWof9ZjbazO1iNmCGztkUvSrA75BfiYACi52GqzSjZgUphYwEHxOCOHKMPcukrCXzo+sEwhqP0JmE19OCn71gNT67EoISN/MRTFo9J5UqUNSH7NRR7YXpzrRyahVowm26blI1gmYWiiz6Qz4t/S1Z4iyRqjrScfF2HoFc5z6CSB9GqtHpCuq3L10fF+7Fz5N6TfiLiVxlaWWYDZh/ki6FIo889T2G39oiJ8GmBuqMQSNvR49nKdWv5U/GuzdJ6ux7zC3sb5F1BLMpn6c7Ixll1oOgDenKH/RyBuO2c9MbXak6bPvdgKkNyNuAbU3UM+mKQr5f+RLQV3LR48YQH9MdqY4M/oFqF0SkggOd4JAd1pXCWpf7arMuqPRe4Kn8SBfKbuFwAGFW+VJEb3KJPL4EtR28iI+X2iiOJVbjVpdG7hbf0rO8aV6KWjXznzjTHxgCmQuJYuFL0FtaiRQCnTCrUqtrg3UpYffmjOAIqRsgQcLlFSXEw9ApmsuvqkXoXbp3MRtsKpRe6Nrgy05Yzx/rF0IxRDs1vMR0PzfFecxNh38Bag9Pjj/8NvE7UjfStR+fwOY/Smf5fL8/EBJ/ULOqUOmGJoQIn9MMDj4lYh5U/tw+ykPAOR2Z0WkcQ0we43O9M9rUXZhvNZiPR+j19ZPJrpHIVjoTqmfL7XbsNSOkFvmX0gbpDhKRZdYZZjVtAXzmBi7gqu+iWafK7Va6qYAGBqgwTCbF2M0wIYfy61t1p8C5Ku2059RCoKf/DpHat/+w5BBOVoks1AbJEiKSaDnmXNqs8mtIakOZdikQj0/areJ6tBZuNVmMA1/RSYPkYcgVypYg49JdHhVPDdq3/42kJFBJ/DaYIof0XWpPEW/CSudDQAuSDkxAQwRi7lRy2uDTHJr0gZT3E6vy+R8eZutMGMJLDuPGWpJ5kWtmFF7/fnq8NsNosOKW4LZV1eHV1LGYxQEozMVnZJf8at3g8ZGaGvpgjUVJymYA7FuMXPcgtpWtWlAVVNkQt7nu72VYByT2foT8GOhE7A2WF9xRyd1V9IgWP739NJ88YDjOKWyX2nfNU5tBBiZV4lgosUbIeXBhlrPMcDXQuFp3udhHEd0g9U3OkU3uyZm9TzbfP7bbnRWN9j9mPw1yvZg04VjlIqef7dhFF42tIUWeAQhs6HWmI6vpUunQrsuhBDdwpoOPT1BoXYHDBLCvkLN6ZfpxR+ZZGDpOUt+7d5glKH8mtiVRSkIQunZnKhNlhqVPHoXwKgQTGPcRONGS5BwvY+4c89gODDLCCiRTszImA+1iT5AK43PjVRlROkenSwFRY7X5Fw1VH/rTX8yLSvOhdok9g0XcZ8dSal0nGybrdrR6d7TOpcJE6BZTAwEzZdauM747EiWf5OVsla2mqJimxRcuIgz0SFcIt38qI1nsa8vQayw+JBWNtQzdkMgK2JRSHa62obSwaVFyblQG9fUfnwRoR0h/koEez1jMWmFWopA81iVokXqSPd/pTZrF4+c3jaJfPppGjzqSNcWR86F2u3/SCFIhQ2DjDWcBLcoqc4fNwxEy73SKf4P01iSpnQm3UUjY1eECkyv6hHpg7CXj5RN8r8wvuKcjx/ybfTb2QqhcZ0OMJLHWfNcIt0cqU3Sld/9Jy5DKnHLbA9DnTJk36ISmzti7ViK+MzZ0b0wOrpm5jI7ugLCTS8DuSWUaIOWhEb+LMH43KlNwzN7UnhmVcdKgYcLxkghHS08o5A7yNl32ULmLZFUh2iQDbj5UCsEFS+SKFWwotfq599tmSJfap30GIdu/MaCwlXyV6JjSm+j2S07ltEwXSV0UOJ3CyXuKSW8c6JWCIXfrI2D1kFQ0KrwR9BzZDRoddKTN7IXnXQ9XY/8GzM7RtioFr1yycwvygZBpeMDi0KHOVErt0Q5vPj+J2x38sZmASdAwfB8/uri+8U38Q986/Zev75ZLVaKBn5B7h1seIA8CaUVotUqQ0mEHbVcU9oEv8wyS8qtBou+lp1evzVolitMrBwUncLUBlS5oyTjW1A73JRgSS3dSjmBhTaw51ZLtaUJfmxVK+SX2NXEFrbmQb18lDBE9loGkNcA+91sG5m1T/EgdIKAs2yr4GE9R5CrPwtKqkNQM8vmR+3SW7JB1wSW2sBObo/QDbDoEZ0m5BDLBKguGUBV03OkdqmjdVEUZTYLsyZuiWZqPIa4xbSnhcVhcrhOm6cMmye1I6VA5tCAzGTmX7xOeD9j9+A+9CX0JHK0iKOjpNbXz5fapaWDI5i6DJhdNaQuE3J7dmvRzpYALHDWWxCgVp/glfyhDJs3tePNmA5OXn8xMrulJNzrRSIat3+9PjnQyxmyAGWDpA3qkiew6pqs5UfPn9oxDszMXqtlIignXz7Np9m730cIUTcIPYecaXiXQusV8iLUbpuZ/akXN5m5/fLkrTdA8jEoRYdtVDXW1Jt5CWrlkrxvh9rag7s1bommleTpuXbBzuFH8Vz2fgIBNEOVZ5rH9OjDS1ArlDR83ikEWp1ulPOtF5J+1MK57mjwnpCV99Qt3zogzUCfx1BSnQq9ccELUCuUP69lLH9+hULlYvnzGXdhG6CiOv35LXSt3n/6BahNuoR/3cLNJqL8WVS0/9lUtP/AXdkCIKwl14pOgOt6JNL0SO8LUJvEwGDUO81Mhq0mdJ0w4TaR26du94bSvov6UcZ5DBRZz5/aJCpONEhJsulxg5QbzG28YCFXQIf3yxruiV0Gp0DB6Jp2lHkeA63R0OrZ81IbL0FeA4akbPpMbX2SZR3JFwu7JQ01NoEW5eKqwYDRPGb0x0BDC1jPx5mLHRClL3LU8s2ohDoFqhkV1AluLOxSMyo0lbM9h2DHJH2zG5RUp7wOPdcxe8ekrHcf5yTszd5CDXAbxKuNUgs12MWDLX4GjhbqTUF2po7HaN4xXp3wOO0E+3xx31wcPtCLFpTammyN/+J6HjmeCGJZ1E4VEyBBQc35TOuDIMqLW3xwQgiVE1dswbSr/Ja3o9a+XSXs4sEk1KMWs7o3hpPqpDEgFw8lMLCdPZGFx/ZUjOv2dYXgfrSlFuzaEEut3FMRRa25FpGoEyjqe9gzBL/Qdws7gZLta4lOoKxyJlsDF1auban9rFMbW19yXgdsdFwjFRzXv1YG7DctjEHChQ5kxDZ7/1qyobX7lIbWScdmcw81umcS7LqMW8by85jjIX0O9zGoUPMSXJPn++bQbdhf0fQZ27AnValyzBZZ3fQNwip0rD9wn4WEWihcqDxaaFYl4xFuisT3H7HfPKBAU2u9eQDsrE50Q8C1JLhzKFmwPqULvjscMFOTbKJjYVIPiExISNZ1JadBW465ksjbVWqe5S0vVuIm7NoWxsS+DKChZofYWRO3mEUWszAGf+V4lb3U1q9winW5tpSp4EBgL+ZH36hFqXvQqp5vdpMXE2ylEVt1DQdVc43hqWV3YRObqpRiZhdxiC5tcFlzHP9RbZAWsUUa2r5EwmXK3060vdCKVsG/R25qEWM93l5IUBZ6AgKVNFCuDQRywwG1zzX1NFwyAv7G6W4tjtcepvNeZ1glMoAd0x440tLYr8O9nbULPW3x2mJTrJ9X6zs736/4TbHwFh5jFL378W5J482S7ioUUXiuX+LnMdJyJt+H41XrwzDsheFw0CZTqy366nFNqSLowZvA3G8Grt/Q7RCcku8VHafIbfFFPg39yrhBtIZ2yp5XypU8Zu8zq7Z6XIbSFDNtQKjOYROYdsnjbf8y9TSUEh+DNpH45Ql+kzzocWvokF3q4ggD2DYzjm2RrZeIFQZTlIoDEx5lkurovvVP2cITFwTp3F5idh5iN3hdl9pv0U8f0Ba8eTqHrjc7tVyompnHyN3MyS3HbKC3nSGA9O2n7SRQDna5iW3XB7VH6xR4O9IxWjNsWD4F18SOsJhzvPVpDqJTQHFKAtua4L7upBGGX/S+TuONtbUdjo+4pKRm9v3XJ/C53td0Uh0bhDWofppZdncMFQcSudNdxxN/Ql3uTRdtJxlz29JMeMRnJ86oEkrcli5LHXIc7+g3ZvuGKhm7x3fOXx9dnv3z/vYk5ibJ/7hS6iITTzdpzfFwsv/j7OzH/ok596Bfm+UzJHZ3jkHOY11+uplpy+TirD13BSSSLE9kqTM2U8b3RvZdl43dQqlGTCal2LnLzi0sac2KdGfotZRbV9hFd7bM5EZWFefUTF8glYxQ1uuhZPTwnpgMytVZe3BLSDXohTtNCXOD3bQ69If5DBBEFQgJI7OkP8avxo/Ry2WT29LzMCtaVj+/r+wG7u6qGLuZOe27kYVbxxhjWoLLxWNwy5oRes0s3PrsdJoFUl3km8+vpNjB7eznHdpXlJfpblQCcHTCIX1jAZ176xftVJafi1m2LvJJuclh084Vcrw7qw8QJ9Wxu/ClaFkaLWadnwXbJLOfnnjmuk37mZJZWU6B5zFmj1EJYdPmK/KrM+99AvFAMHv25DqQU3ob+0RK7m0fBu1iZ9qFT0SjaMolLToztTTncAyjW++fQ+cMcxU6PcMp15r2ve9xPAAk0lHoDbpMqNjxa/XnsQzku9aCBDP6CgD9Ox8+kFPyy/eZNmxA4UrToquMXqPtEZOh127Ngdgxtn/IxO4/WRmkCBtNryhF8x2n7Pub5q7LMlBSXdbO6p3+crtSlOh1ysVKezDzZn4W2H6dBMzfnzwjsROErUGzVqv4Y3iVmndXz8rrCKddX0Mtu7Pf6zfuc92KF91Mt33fOp2TwAo4fjg/2H5uWhOEp8ONEYazPkhvA2DGGb0X9if30s+6n8ECCyywwAILLLCAiH8Bjbgy+kRam4YAAAAASUVORK5CYII="/>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fr-FR">
              <a:solidFill>
                <a:prstClr val="black"/>
              </a:solidFill>
              <a:latin typeface="Calibri"/>
            </a:endParaRPr>
          </a:p>
        </p:txBody>
      </p:sp>
      <p:sp>
        <p:nvSpPr>
          <p:cNvPr id="12" name="Rectangle 11"/>
          <p:cNvSpPr/>
          <p:nvPr/>
        </p:nvSpPr>
        <p:spPr>
          <a:xfrm>
            <a:off x="7964872" y="5857893"/>
            <a:ext cx="2274533" cy="461665"/>
          </a:xfrm>
          <a:prstGeom prst="rect">
            <a:avLst/>
          </a:prstGeom>
        </p:spPr>
        <p:txBody>
          <a:bodyPr wrap="none">
            <a:spAutoFit/>
          </a:bodyPr>
          <a:lstStyle/>
          <a:p>
            <a:r>
              <a:rPr lang="fr-FR" sz="2400" b="1" dirty="0">
                <a:solidFill>
                  <a:prstClr val="black"/>
                </a:solidFill>
                <a:latin typeface="Calibri"/>
              </a:rPr>
              <a:t>https://zlib.net/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Windows </a:t>
            </a:r>
            <a:r>
              <a:rPr lang="fr-FR" b="1"/>
              <a:t>A</a:t>
            </a:r>
            <a:r>
              <a:rPr lang="fr-FR"/>
              <a:t>pache </a:t>
            </a:r>
            <a:r>
              <a:rPr lang="fr-FR" b="1" err="1"/>
              <a:t>M</a:t>
            </a:r>
            <a:r>
              <a:rPr lang="fr-FR" err="1"/>
              <a:t>ysql</a:t>
            </a:r>
            <a:r>
              <a:rPr lang="fr-FR"/>
              <a:t> </a:t>
            </a:r>
            <a:r>
              <a:rPr lang="fr-FR" b="1" err="1"/>
              <a:t>P</a:t>
            </a:r>
            <a:r>
              <a:rPr lang="fr-FR" err="1"/>
              <a:t>hp</a:t>
            </a:r>
            <a:r>
              <a:rPr lang="fr-FR"/>
              <a:t> </a:t>
            </a:r>
          </a:p>
        </p:txBody>
      </p:sp>
      <p:sp>
        <p:nvSpPr>
          <p:cNvPr id="3" name="Espace réservé du texte 2"/>
          <p:cNvSpPr>
            <a:spLocks noGrp="1"/>
          </p:cNvSpPr>
          <p:nvPr>
            <p:ph type="body" idx="1"/>
          </p:nvPr>
        </p:nvSpPr>
        <p:spPr/>
        <p:txBody>
          <a:bodyPr/>
          <a:lstStyle/>
          <a:p>
            <a:pPr algn="r"/>
            <a:r>
              <a:rPr lang="fr-FR"/>
              <a:t>WAMP </a:t>
            </a:r>
          </a:p>
        </p:txBody>
      </p:sp>
      <p:sp>
        <p:nvSpPr>
          <p:cNvPr id="4" name="Espace réservé du contenu 3"/>
          <p:cNvSpPr>
            <a:spLocks noGrp="1"/>
          </p:cNvSpPr>
          <p:nvPr>
            <p:ph sz="half" idx="2"/>
          </p:nvPr>
        </p:nvSpPr>
        <p:spPr/>
        <p:txBody>
          <a:bodyPr/>
          <a:lstStyle/>
          <a:p>
            <a:r>
              <a:rPr lang="fr-FR" dirty="0"/>
              <a:t>Gratuit, pour le </a:t>
            </a:r>
            <a:r>
              <a:rPr lang="fr-FR" dirty="0" err="1"/>
              <a:t>dev</a:t>
            </a:r>
            <a:r>
              <a:rPr lang="fr-FR" dirty="0"/>
              <a:t> rapide à mettre en  œuvre</a:t>
            </a:r>
          </a:p>
          <a:p>
            <a:endParaRPr lang="fr-FR" dirty="0"/>
          </a:p>
          <a:p>
            <a:endParaRPr lang="fr-FR" dirty="0"/>
          </a:p>
          <a:p>
            <a:r>
              <a:rPr lang="fr-FR" dirty="0" err="1"/>
              <a:t>Mdp</a:t>
            </a:r>
            <a:r>
              <a:rPr lang="fr-FR" dirty="0"/>
              <a:t> </a:t>
            </a:r>
            <a:r>
              <a:rPr lang="fr-FR" dirty="0" err="1"/>
              <a:t>root</a:t>
            </a:r>
            <a:r>
              <a:rPr lang="fr-FR" dirty="0"/>
              <a:t> </a:t>
            </a:r>
            <a:r>
              <a:rPr lang="fr-FR" dirty="0" err="1"/>
              <a:t>mysql</a:t>
            </a:r>
            <a:r>
              <a:rPr lang="fr-FR" dirty="0"/>
              <a:t>: «»</a:t>
            </a:r>
          </a:p>
        </p:txBody>
      </p:sp>
      <p:sp>
        <p:nvSpPr>
          <p:cNvPr id="5" name="Espace réservé du texte 4"/>
          <p:cNvSpPr>
            <a:spLocks noGrp="1"/>
          </p:cNvSpPr>
          <p:nvPr>
            <p:ph type="body" sz="quarter" idx="3"/>
          </p:nvPr>
        </p:nvSpPr>
        <p:spPr/>
        <p:txBody>
          <a:bodyPr/>
          <a:lstStyle/>
          <a:p>
            <a:r>
              <a:rPr lang="fr-FR"/>
              <a:t>XAMPP</a:t>
            </a:r>
          </a:p>
        </p:txBody>
      </p:sp>
      <p:sp>
        <p:nvSpPr>
          <p:cNvPr id="6" name="Espace réservé du contenu 5"/>
          <p:cNvSpPr>
            <a:spLocks noGrp="1"/>
          </p:cNvSpPr>
          <p:nvPr>
            <p:ph sz="quarter" idx="4"/>
          </p:nvPr>
        </p:nvSpPr>
        <p:spPr/>
        <p:txBody>
          <a:bodyPr/>
          <a:lstStyle/>
          <a:p>
            <a:r>
              <a:rPr lang="fr-FR" dirty="0"/>
              <a:t>Gratuit, pour le </a:t>
            </a:r>
            <a:r>
              <a:rPr lang="fr-FR" dirty="0" err="1"/>
              <a:t>dev</a:t>
            </a:r>
            <a:r>
              <a:rPr lang="fr-FR" dirty="0"/>
              <a:t> rapide à mettre en  œuvre</a:t>
            </a:r>
          </a:p>
          <a:p>
            <a:r>
              <a:rPr lang="fr-FR" dirty="0"/>
              <a:t>Multiplateformes </a:t>
            </a:r>
            <a:r>
              <a:rPr lang="fr-FR" sz="1200" dirty="0"/>
              <a:t>(linux </a:t>
            </a:r>
            <a:r>
              <a:rPr lang="fr-FR" sz="1200" dirty="0" err="1"/>
              <a:t>osx</a:t>
            </a:r>
            <a:r>
              <a:rPr lang="fr-FR" sz="1200" dirty="0"/>
              <a:t> </a:t>
            </a:r>
            <a:r>
              <a:rPr lang="fr-FR" sz="1200" dirty="0" err="1"/>
              <a:t>win</a:t>
            </a:r>
            <a:r>
              <a:rPr lang="fr-FR" sz="1200" dirty="0"/>
              <a:t>)</a:t>
            </a:r>
            <a:endParaRPr lang="fr-FR" dirty="0"/>
          </a:p>
          <a:p>
            <a:endParaRPr lang="fr-FR" dirty="0"/>
          </a:p>
          <a:p>
            <a:endParaRPr lang="fr-FR" dirty="0"/>
          </a:p>
          <a:p>
            <a:r>
              <a:rPr lang="fr-FR" dirty="0" err="1"/>
              <a:t>Mdp</a:t>
            </a:r>
            <a:r>
              <a:rPr lang="fr-FR" dirty="0"/>
              <a:t> </a:t>
            </a:r>
            <a:r>
              <a:rPr lang="fr-FR" dirty="0" err="1"/>
              <a:t>root</a:t>
            </a:r>
            <a:r>
              <a:rPr lang="fr-FR" dirty="0"/>
              <a:t> </a:t>
            </a:r>
            <a:r>
              <a:rPr lang="fr-FR" dirty="0" err="1"/>
              <a:t>mysql</a:t>
            </a:r>
            <a:r>
              <a:rPr lang="fr-FR" dirty="0"/>
              <a:t>: «»</a:t>
            </a:r>
          </a:p>
          <a:p>
            <a:endParaRPr lang="fr-FR" dirty="0"/>
          </a:p>
        </p:txBody>
      </p:sp>
      <p:pic>
        <p:nvPicPr>
          <p:cNvPr id="5123" name="Picture 3" descr="C:\Users\Alex\Desktop\xampp-screenshot-01.png"/>
          <p:cNvPicPr>
            <a:picLocks noChangeAspect="1" noChangeArrowheads="1"/>
          </p:cNvPicPr>
          <p:nvPr/>
        </p:nvPicPr>
        <p:blipFill>
          <a:blip r:embed="rId3"/>
          <a:srcRect/>
          <a:stretch>
            <a:fillRect/>
          </a:stretch>
        </p:blipFill>
        <p:spPr bwMode="auto">
          <a:xfrm>
            <a:off x="6881818" y="4357694"/>
            <a:ext cx="3143272" cy="1962274"/>
          </a:xfrm>
          <a:prstGeom prst="rect">
            <a:avLst/>
          </a:prstGeom>
          <a:noFill/>
        </p:spPr>
      </p:pic>
      <p:pic>
        <p:nvPicPr>
          <p:cNvPr id="1026" name="Picture 2"/>
          <p:cNvPicPr>
            <a:picLocks noChangeAspect="1" noChangeArrowheads="1"/>
          </p:cNvPicPr>
          <p:nvPr/>
        </p:nvPicPr>
        <p:blipFill>
          <a:blip r:embed="rId4"/>
          <a:srcRect/>
          <a:stretch>
            <a:fillRect/>
          </a:stretch>
        </p:blipFill>
        <p:spPr bwMode="auto">
          <a:xfrm>
            <a:off x="6238876" y="1142985"/>
            <a:ext cx="2214578" cy="542739"/>
          </a:xfrm>
          <a:prstGeom prst="rect">
            <a:avLst/>
          </a:prstGeom>
          <a:noFill/>
          <a:ln w="9525">
            <a:noFill/>
            <a:miter lim="800000"/>
            <a:headEnd/>
            <a:tailEnd/>
          </a:ln>
          <a:effectLst/>
        </p:spPr>
      </p:pic>
      <p:pic>
        <p:nvPicPr>
          <p:cNvPr id="1028" name="Picture 4"/>
          <p:cNvPicPr>
            <a:picLocks noChangeAspect="1" noChangeArrowheads="1"/>
          </p:cNvPicPr>
          <p:nvPr/>
        </p:nvPicPr>
        <p:blipFill>
          <a:blip r:embed="rId5"/>
          <a:srcRect/>
          <a:stretch>
            <a:fillRect/>
          </a:stretch>
        </p:blipFill>
        <p:spPr bwMode="auto">
          <a:xfrm>
            <a:off x="3595672" y="1142985"/>
            <a:ext cx="2357453" cy="558351"/>
          </a:xfrm>
          <a:prstGeom prst="rect">
            <a:avLst/>
          </a:prstGeom>
          <a:noFill/>
          <a:ln w="9525">
            <a:noFill/>
            <a:miter lim="800000"/>
            <a:headEnd/>
            <a:tailEnd/>
          </a:ln>
          <a:effectLst/>
        </p:spPr>
      </p:pic>
      <p:pic>
        <p:nvPicPr>
          <p:cNvPr id="1029" name="Picture 5"/>
          <p:cNvPicPr>
            <a:picLocks noChangeAspect="1" noChangeArrowheads="1"/>
          </p:cNvPicPr>
          <p:nvPr/>
        </p:nvPicPr>
        <p:blipFill>
          <a:blip r:embed="rId6"/>
          <a:srcRect/>
          <a:stretch>
            <a:fillRect/>
          </a:stretch>
        </p:blipFill>
        <p:spPr bwMode="auto">
          <a:xfrm>
            <a:off x="2166911" y="2727324"/>
            <a:ext cx="3262413" cy="630239"/>
          </a:xfrm>
          <a:prstGeom prst="rect">
            <a:avLst/>
          </a:prstGeom>
          <a:noFill/>
          <a:ln w="9525">
            <a:noFill/>
            <a:miter lim="800000"/>
            <a:headEnd/>
            <a:tailEnd/>
          </a:ln>
          <a:effectLst/>
        </p:spPr>
      </p:pic>
      <p:pic>
        <p:nvPicPr>
          <p:cNvPr id="19" name="Picture 5"/>
          <p:cNvPicPr>
            <a:picLocks noChangeAspect="1" noChangeArrowheads="1"/>
          </p:cNvPicPr>
          <p:nvPr/>
        </p:nvPicPr>
        <p:blipFill>
          <a:blip r:embed="rId6"/>
          <a:srcRect/>
          <a:stretch>
            <a:fillRect/>
          </a:stretch>
        </p:blipFill>
        <p:spPr bwMode="auto">
          <a:xfrm>
            <a:off x="6619802" y="3155952"/>
            <a:ext cx="3262413" cy="630239"/>
          </a:xfrm>
          <a:prstGeom prst="rect">
            <a:avLst/>
          </a:prstGeom>
          <a:noFill/>
          <a:ln w="9525">
            <a:noFill/>
            <a:miter lim="800000"/>
            <a:headEnd/>
            <a:tailEnd/>
          </a:ln>
          <a:effectLst/>
        </p:spPr>
      </p:pic>
      <p:pic>
        <p:nvPicPr>
          <p:cNvPr id="1030" name="Picture 6"/>
          <p:cNvPicPr>
            <a:picLocks noChangeAspect="1" noChangeArrowheads="1"/>
          </p:cNvPicPr>
          <p:nvPr/>
        </p:nvPicPr>
        <p:blipFill>
          <a:blip r:embed="rId7"/>
          <a:srcRect/>
          <a:stretch>
            <a:fillRect/>
          </a:stretch>
        </p:blipFill>
        <p:spPr bwMode="auto">
          <a:xfrm>
            <a:off x="5024431" y="3429001"/>
            <a:ext cx="812625" cy="430213"/>
          </a:xfrm>
          <a:prstGeom prst="rect">
            <a:avLst/>
          </a:prstGeom>
          <a:noFill/>
          <a:ln w="9525">
            <a:noFill/>
            <a:miter lim="800000"/>
            <a:headEnd/>
            <a:tailEnd/>
          </a:ln>
          <a:effectLst/>
        </p:spPr>
      </p:pic>
      <p:pic>
        <p:nvPicPr>
          <p:cNvPr id="21" name="Picture 6"/>
          <p:cNvPicPr>
            <a:picLocks noChangeAspect="1" noChangeArrowheads="1"/>
          </p:cNvPicPr>
          <p:nvPr/>
        </p:nvPicPr>
        <p:blipFill>
          <a:blip r:embed="rId7"/>
          <a:srcRect/>
          <a:stretch>
            <a:fillRect/>
          </a:stretch>
        </p:blipFill>
        <p:spPr bwMode="auto">
          <a:xfrm>
            <a:off x="9596463" y="3786191"/>
            <a:ext cx="812625" cy="430213"/>
          </a:xfrm>
          <a:prstGeom prst="rect">
            <a:avLst/>
          </a:prstGeom>
          <a:noFill/>
          <a:ln w="9525">
            <a:noFill/>
            <a:miter lim="800000"/>
            <a:headEnd/>
            <a:tailEnd/>
          </a:ln>
          <a:effectLst/>
        </p:spPr>
      </p:pic>
      <p:pic>
        <p:nvPicPr>
          <p:cNvPr id="1031" name="Picture 7"/>
          <p:cNvPicPr>
            <a:picLocks noChangeAspect="1" noChangeArrowheads="1"/>
          </p:cNvPicPr>
          <p:nvPr/>
        </p:nvPicPr>
        <p:blipFill>
          <a:blip r:embed="rId8"/>
          <a:srcRect/>
          <a:stretch>
            <a:fillRect/>
          </a:stretch>
        </p:blipFill>
        <p:spPr bwMode="auto">
          <a:xfrm>
            <a:off x="4116306" y="4214819"/>
            <a:ext cx="1693943" cy="2214559"/>
          </a:xfrm>
          <a:prstGeom prst="rect">
            <a:avLst/>
          </a:prstGeom>
          <a:noFill/>
          <a:ln w="9525">
            <a:noFill/>
            <a:miter lim="800000"/>
            <a:headEnd/>
            <a:tailEnd/>
          </a:ln>
          <a:effectLst/>
        </p:spPr>
      </p:pic>
      <p:pic>
        <p:nvPicPr>
          <p:cNvPr id="5122" name="Picture 2" descr="C:\Users\Alex\Desktop\illustration-contrib.png"/>
          <p:cNvPicPr>
            <a:picLocks noChangeAspect="1" noChangeArrowheads="1"/>
          </p:cNvPicPr>
          <p:nvPr/>
        </p:nvPicPr>
        <p:blipFill>
          <a:blip r:embed="rId9"/>
          <a:srcRect/>
          <a:stretch>
            <a:fillRect/>
          </a:stretch>
        </p:blipFill>
        <p:spPr bwMode="auto">
          <a:xfrm>
            <a:off x="1952596" y="4429132"/>
            <a:ext cx="2662234" cy="1986500"/>
          </a:xfrm>
          <a:prstGeom prst="rect">
            <a:avLst/>
          </a:prstGeom>
          <a:noFill/>
        </p:spPr>
      </p:pic>
      <p:sp>
        <p:nvSpPr>
          <p:cNvPr id="12" name="Rectangle 11">
            <a:extLst>
              <a:ext uri="{FF2B5EF4-FFF2-40B4-BE49-F238E27FC236}">
                <a16:creationId xmlns:a16="http://schemas.microsoft.com/office/drawing/2014/main" xmlns="" id="{F0080845-9793-4505-9EA5-C54058F1B9D0}"/>
              </a:ext>
            </a:extLst>
          </p:cNvPr>
          <p:cNvSpPr/>
          <p:nvPr/>
        </p:nvSpPr>
        <p:spPr>
          <a:xfrm>
            <a:off x="2059806" y="2727324"/>
            <a:ext cx="1241659" cy="77311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3" name="AutoShape 2"/>
          <p:cNvSpPr>
            <a:spLocks noGrp="1" noChangeArrowheads="1"/>
          </p:cNvSpPr>
          <p:nvPr>
            <p:ph type="title"/>
          </p:nvPr>
        </p:nvSpPr>
        <p:spPr/>
        <p:txBody>
          <a:bodyPr>
            <a:normAutofit/>
          </a:bodyPr>
          <a:lstStyle/>
          <a:p>
            <a:r>
              <a:rPr lang="fr-FR" dirty="0"/>
              <a:t>Structure SVG</a:t>
            </a:r>
          </a:p>
        </p:txBody>
      </p:sp>
      <p:sp>
        <p:nvSpPr>
          <p:cNvPr id="163844" name="Rectangle 3"/>
          <p:cNvSpPr>
            <a:spLocks noGrp="1" noChangeArrowheads="1"/>
          </p:cNvSpPr>
          <p:nvPr>
            <p:ph idx="1"/>
          </p:nvPr>
        </p:nvSpPr>
        <p:spPr/>
        <p:txBody>
          <a:bodyPr>
            <a:normAutofit lnSpcReduction="10000"/>
          </a:bodyPr>
          <a:lstStyle/>
          <a:p>
            <a:r>
              <a:rPr lang="fr-FR" dirty="0"/>
              <a:t>Structure SVG</a:t>
            </a:r>
          </a:p>
          <a:p>
            <a:pPr lvl="1"/>
            <a:r>
              <a:rPr lang="fr-FR" dirty="0"/>
              <a:t> Le fichier porte l'extension ".</a:t>
            </a:r>
            <a:r>
              <a:rPr lang="fr-FR" dirty="0" err="1"/>
              <a:t>svg</a:t>
            </a:r>
            <a:r>
              <a:rPr lang="fr-FR" dirty="0"/>
              <a:t>" et sa DTD est :</a:t>
            </a:r>
          </a:p>
          <a:p>
            <a:pPr lvl="2"/>
            <a:endParaRPr lang="fr-FR" b="1" i="1" dirty="0">
              <a:solidFill>
                <a:srgbClr val="C00000"/>
              </a:solidFill>
            </a:endParaRPr>
          </a:p>
          <a:p>
            <a:pPr lvl="2">
              <a:buNone/>
            </a:pPr>
            <a:endParaRPr lang="fr-FR" b="1" i="1" dirty="0">
              <a:solidFill>
                <a:srgbClr val="C00000"/>
              </a:solidFill>
            </a:endParaRPr>
          </a:p>
          <a:p>
            <a:pPr lvl="1"/>
            <a:r>
              <a:rPr lang="fr-FR" sz="2200" dirty="0"/>
              <a:t> La racine des documents SVG est </a:t>
            </a:r>
            <a:r>
              <a:rPr lang="fr-FR" sz="2200" b="1" i="1" dirty="0">
                <a:solidFill>
                  <a:srgbClr val="C00000"/>
                </a:solidFill>
              </a:rPr>
              <a:t>&lt;</a:t>
            </a:r>
            <a:r>
              <a:rPr lang="fr-FR" sz="2200" b="1" i="1" dirty="0" err="1">
                <a:solidFill>
                  <a:srgbClr val="C00000"/>
                </a:solidFill>
              </a:rPr>
              <a:t>svg</a:t>
            </a:r>
            <a:r>
              <a:rPr lang="fr-FR" sz="2200" b="1" i="1" dirty="0">
                <a:solidFill>
                  <a:srgbClr val="C00000"/>
                </a:solidFill>
              </a:rPr>
              <a:t>&gt;</a:t>
            </a:r>
          </a:p>
          <a:p>
            <a:pPr lvl="2"/>
            <a:r>
              <a:rPr lang="fr-FR" sz="2200" dirty="0"/>
              <a:t> Le </a:t>
            </a:r>
            <a:r>
              <a:rPr lang="fr-FR" sz="2200" dirty="0" err="1"/>
              <a:t>xmlns</a:t>
            </a:r>
            <a:r>
              <a:rPr lang="fr-FR" sz="2200" dirty="0"/>
              <a:t> est obligatoire</a:t>
            </a:r>
            <a:r>
              <a:rPr lang="fr-FR" sz="2200" b="1" i="1" dirty="0">
                <a:solidFill>
                  <a:srgbClr val="C00000"/>
                </a:solidFill>
              </a:rPr>
              <a:t>: </a:t>
            </a:r>
            <a:r>
              <a:rPr lang="fr-FR" sz="1700" b="1" i="1" dirty="0">
                <a:solidFill>
                  <a:srgbClr val="C00000"/>
                </a:solidFill>
              </a:rPr>
              <a:t>http://www.w3.org/2000/svg</a:t>
            </a:r>
            <a:endParaRPr lang="fr-FR" sz="2200" b="1" i="1" dirty="0">
              <a:solidFill>
                <a:srgbClr val="C00000"/>
              </a:solidFill>
            </a:endParaRPr>
          </a:p>
          <a:p>
            <a:pPr lvl="2"/>
            <a:r>
              <a:rPr lang="fr-FR" sz="1900" b="1" i="1" dirty="0" err="1">
                <a:solidFill>
                  <a:srgbClr val="C00000"/>
                </a:solidFill>
              </a:rPr>
              <a:t>viewBox</a:t>
            </a:r>
            <a:r>
              <a:rPr lang="fr-FR" sz="1900" b="1" i="1" dirty="0">
                <a:solidFill>
                  <a:srgbClr val="C00000"/>
                </a:solidFill>
              </a:rPr>
              <a:t> </a:t>
            </a:r>
            <a:r>
              <a:rPr lang="fr-FR" sz="2200" dirty="0"/>
              <a:t>définit la fenêtre de contenu</a:t>
            </a:r>
          </a:p>
          <a:p>
            <a:pPr lvl="2"/>
            <a:r>
              <a:rPr lang="fr-FR" sz="2200" b="1" i="1" dirty="0" err="1">
                <a:solidFill>
                  <a:srgbClr val="C00000"/>
                </a:solidFill>
              </a:rPr>
              <a:t>width</a:t>
            </a:r>
            <a:r>
              <a:rPr lang="fr-FR" sz="2200" dirty="0"/>
              <a:t> et </a:t>
            </a:r>
            <a:r>
              <a:rPr lang="fr-FR" sz="2200" b="1" i="1" dirty="0" err="1">
                <a:solidFill>
                  <a:srgbClr val="C00000"/>
                </a:solidFill>
              </a:rPr>
              <a:t>height</a:t>
            </a:r>
            <a:r>
              <a:rPr lang="fr-FR" sz="2200" dirty="0"/>
              <a:t> définissent la taille du SVG dans la page</a:t>
            </a:r>
          </a:p>
          <a:p>
            <a:pPr lvl="2"/>
            <a:endParaRPr lang="fr-FR" dirty="0"/>
          </a:p>
          <a:p>
            <a:pPr lvl="2"/>
            <a:endParaRPr lang="fr-FR" sz="2000" dirty="0"/>
          </a:p>
          <a:p>
            <a:pPr lvl="2"/>
            <a:endParaRPr lang="fr-FR" sz="2000" dirty="0"/>
          </a:p>
          <a:p>
            <a:pPr lvl="2"/>
            <a:r>
              <a:rPr lang="fr-FR" sz="2000" dirty="0"/>
              <a:t> </a:t>
            </a:r>
            <a:r>
              <a:rPr lang="fr-FR" sz="1800" dirty="0"/>
              <a:t>Certains navigateurs nécessitent de préciser la version="1.1"</a:t>
            </a:r>
          </a:p>
          <a:p>
            <a:pPr lvl="2"/>
            <a:r>
              <a:rPr lang="fr-FR" sz="1800" dirty="0"/>
              <a:t> La section &lt;</a:t>
            </a:r>
            <a:r>
              <a:rPr lang="fr-FR" sz="1800" dirty="0" err="1"/>
              <a:t>defs</a:t>
            </a:r>
            <a:r>
              <a:rPr lang="fr-FR" sz="1800" dirty="0"/>
              <a:t>&gt; sert aux définitions (variables, effets, symboles…)</a:t>
            </a:r>
          </a:p>
        </p:txBody>
      </p:sp>
      <p:sp>
        <p:nvSpPr>
          <p:cNvPr id="6" name="Rectangle 13"/>
          <p:cNvSpPr>
            <a:spLocks noGrp="1" noChangeArrowheads="1"/>
          </p:cNvSpPr>
          <p:nvPr>
            <p:ph type="sldNum" sz="quarter" idx="12"/>
          </p:nvPr>
        </p:nvSpPr>
        <p:spPr>
          <a:noFill/>
        </p:spPr>
        <p:txBody>
          <a:bodyPr>
            <a:normAutofit/>
          </a:bodyPr>
          <a:lstStyle/>
          <a:p>
            <a:fld id="{D0E731D8-F5EB-4F9B-86C1-C3C0F6B5B5FB}" type="slidenum">
              <a:rPr lang="fr-FR">
                <a:solidFill>
                  <a:prstClr val="black">
                    <a:tint val="75000"/>
                  </a:prstClr>
                </a:solidFill>
                <a:latin typeface="Calibri"/>
              </a:rPr>
              <a:pPr/>
              <a:t>130</a:t>
            </a:fld>
            <a:endParaRPr lang="fr-FR">
              <a:solidFill>
                <a:prstClr val="black">
                  <a:tint val="75000"/>
                </a:prstClr>
              </a:solidFill>
              <a:latin typeface="Calibri"/>
            </a:endParaRPr>
          </a:p>
        </p:txBody>
      </p:sp>
      <p:sp>
        <p:nvSpPr>
          <p:cNvPr id="5" name="Rectangle 4"/>
          <p:cNvSpPr/>
          <p:nvPr/>
        </p:nvSpPr>
        <p:spPr>
          <a:xfrm>
            <a:off x="2351584" y="2143117"/>
            <a:ext cx="7200800" cy="646331"/>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r>
              <a:rPr lang="fr-FR" b="1" i="1" dirty="0">
                <a:solidFill>
                  <a:prstClr val="black"/>
                </a:solidFill>
                <a:latin typeface="Calibri"/>
              </a:rPr>
              <a:t>&lt;!DOCTYPE </a:t>
            </a:r>
            <a:r>
              <a:rPr lang="fr-FR" b="1" i="1" dirty="0" err="1">
                <a:solidFill>
                  <a:prstClr val="black"/>
                </a:solidFill>
                <a:latin typeface="Calibri"/>
              </a:rPr>
              <a:t>svg</a:t>
            </a:r>
            <a:r>
              <a:rPr lang="fr-FR" b="1" i="1" dirty="0">
                <a:solidFill>
                  <a:prstClr val="black"/>
                </a:solidFill>
                <a:latin typeface="Calibri"/>
              </a:rPr>
              <a:t> PUBLIC "-//W3C//DTD SVG 1.1//EN" "</a:t>
            </a:r>
            <a:r>
              <a:rPr lang="fr-FR" sz="1600" b="1" i="1" dirty="0">
                <a:solidFill>
                  <a:prstClr val="black"/>
                </a:solidFill>
                <a:latin typeface="Calibri"/>
              </a:rPr>
              <a:t>http://www.w3.org/Graphics/SVG/1.1/DTD/svg11.dtd</a:t>
            </a:r>
            <a:r>
              <a:rPr lang="fr-FR" b="1" i="1" dirty="0">
                <a:solidFill>
                  <a:prstClr val="black"/>
                </a:solidFill>
                <a:latin typeface="Calibri"/>
              </a:rPr>
              <a:t>"&gt;</a:t>
            </a:r>
            <a:endParaRPr lang="fr-FR" dirty="0">
              <a:solidFill>
                <a:prstClr val="black"/>
              </a:solidFill>
              <a:latin typeface="Calibri"/>
            </a:endParaRPr>
          </a:p>
        </p:txBody>
      </p:sp>
      <p:sp>
        <p:nvSpPr>
          <p:cNvPr id="7" name="Rectangle 6"/>
          <p:cNvSpPr/>
          <p:nvPr/>
        </p:nvSpPr>
        <p:spPr>
          <a:xfrm>
            <a:off x="2423592" y="4643447"/>
            <a:ext cx="7200800" cy="646331"/>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r>
              <a:rPr lang="en-US" b="1" dirty="0">
                <a:solidFill>
                  <a:prstClr val="black"/>
                </a:solidFill>
                <a:latin typeface="Calibri"/>
              </a:rPr>
              <a:t>&lt;</a:t>
            </a:r>
            <a:r>
              <a:rPr lang="en-US" b="1" dirty="0" err="1">
                <a:solidFill>
                  <a:prstClr val="black"/>
                </a:solidFill>
                <a:latin typeface="Calibri"/>
              </a:rPr>
              <a:t>svg</a:t>
            </a:r>
            <a:r>
              <a:rPr lang="en-US" dirty="0">
                <a:solidFill>
                  <a:prstClr val="black"/>
                </a:solidFill>
                <a:latin typeface="Calibri"/>
              </a:rPr>
              <a:t> </a:t>
            </a:r>
            <a:r>
              <a:rPr lang="en-US" b="1" dirty="0" err="1">
                <a:solidFill>
                  <a:prstClr val="black"/>
                </a:solidFill>
                <a:latin typeface="Calibri"/>
              </a:rPr>
              <a:t>xmlns</a:t>
            </a:r>
            <a:r>
              <a:rPr lang="en-US" dirty="0">
                <a:solidFill>
                  <a:prstClr val="black"/>
                </a:solidFill>
                <a:latin typeface="Calibri"/>
              </a:rPr>
              <a:t>="</a:t>
            </a:r>
            <a:r>
              <a:rPr lang="en-US" sz="1600" dirty="0">
                <a:solidFill>
                  <a:prstClr val="black"/>
                </a:solidFill>
                <a:latin typeface="Calibri"/>
              </a:rPr>
              <a:t>http://www.w3.org/2000/svg</a:t>
            </a:r>
            <a:r>
              <a:rPr lang="en-US" dirty="0">
                <a:solidFill>
                  <a:prstClr val="black"/>
                </a:solidFill>
                <a:latin typeface="Calibri"/>
              </a:rPr>
              <a:t>" </a:t>
            </a:r>
            <a:r>
              <a:rPr lang="en-US" b="1" dirty="0">
                <a:solidFill>
                  <a:prstClr val="black"/>
                </a:solidFill>
                <a:latin typeface="Calibri"/>
              </a:rPr>
              <a:t>width</a:t>
            </a:r>
            <a:r>
              <a:rPr lang="en-US" dirty="0">
                <a:solidFill>
                  <a:prstClr val="black"/>
                </a:solidFill>
                <a:latin typeface="Calibri"/>
              </a:rPr>
              <a:t>="100%" </a:t>
            </a:r>
            <a:r>
              <a:rPr lang="en-US" b="1" dirty="0">
                <a:solidFill>
                  <a:prstClr val="black"/>
                </a:solidFill>
                <a:latin typeface="Calibri"/>
              </a:rPr>
              <a:t>height</a:t>
            </a:r>
            <a:r>
              <a:rPr lang="en-US" dirty="0">
                <a:solidFill>
                  <a:prstClr val="black"/>
                </a:solidFill>
                <a:latin typeface="Calibri"/>
              </a:rPr>
              <a:t>="100%" </a:t>
            </a:r>
            <a:r>
              <a:rPr lang="en-US" b="1" dirty="0" err="1">
                <a:solidFill>
                  <a:prstClr val="black"/>
                </a:solidFill>
                <a:latin typeface="Calibri"/>
              </a:rPr>
              <a:t>viewBox</a:t>
            </a:r>
            <a:r>
              <a:rPr lang="en-US" dirty="0">
                <a:solidFill>
                  <a:prstClr val="black"/>
                </a:solidFill>
                <a:latin typeface="Calibri"/>
              </a:rPr>
              <a:t>="0 0 500 500"&gt;</a:t>
            </a:r>
            <a:endParaRPr lang="fr-FR" dirty="0">
              <a:solidFill>
                <a:prstClr val="black"/>
              </a:solidFill>
              <a:latin typeface="Calibri"/>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svg</a:t>
            </a:r>
            <a:r>
              <a:rPr lang="fr-FR" dirty="0"/>
              <a:t> &amp; </a:t>
            </a:r>
            <a:r>
              <a:rPr lang="fr-FR" dirty="0" err="1"/>
              <a:t>css</a:t>
            </a:r>
            <a:endParaRPr lang="fr-FR" dirty="0"/>
          </a:p>
        </p:txBody>
      </p:sp>
      <p:sp>
        <p:nvSpPr>
          <p:cNvPr id="3" name="Espace réservé du contenu 2"/>
          <p:cNvSpPr>
            <a:spLocks noGrp="1"/>
          </p:cNvSpPr>
          <p:nvPr>
            <p:ph idx="1"/>
          </p:nvPr>
        </p:nvSpPr>
        <p:spPr/>
        <p:txBody>
          <a:bodyPr>
            <a:normAutofit fontScale="92500" lnSpcReduction="20000"/>
          </a:bodyPr>
          <a:lstStyle/>
          <a:p>
            <a:endParaRPr lang="fr-FR" dirty="0"/>
          </a:p>
          <a:p>
            <a:r>
              <a:rPr lang="fr-FR" dirty="0"/>
              <a:t>La balise &lt;style type="</a:t>
            </a:r>
            <a:r>
              <a:rPr lang="fr-FR" dirty="0" err="1"/>
              <a:t>text</a:t>
            </a:r>
            <a:r>
              <a:rPr lang="fr-FR" dirty="0"/>
              <a:t>/</a:t>
            </a:r>
            <a:r>
              <a:rPr lang="fr-FR" dirty="0" err="1"/>
              <a:t>css</a:t>
            </a:r>
            <a:r>
              <a:rPr lang="fr-FR" dirty="0"/>
              <a:t>"&gt;</a:t>
            </a:r>
          </a:p>
          <a:p>
            <a:endParaRPr lang="fr-FR" dirty="0"/>
          </a:p>
          <a:p>
            <a:r>
              <a:rPr lang="fr-FR" dirty="0"/>
              <a:t>capacité @media</a:t>
            </a:r>
          </a:p>
          <a:p>
            <a:endParaRPr lang="fr-FR" dirty="0"/>
          </a:p>
          <a:p>
            <a:r>
              <a:rPr lang="fr-FR" dirty="0"/>
              <a:t>sélection CSS classique ½ &amp; 3</a:t>
            </a:r>
            <a:r>
              <a:rPr lang="fr-FR" sz="1800" dirty="0"/>
              <a:t>*si navigateur compatible</a:t>
            </a:r>
            <a:endParaRPr lang="fr-FR" dirty="0"/>
          </a:p>
          <a:p>
            <a:pPr lvl="4"/>
            <a:r>
              <a:rPr lang="fr-FR" dirty="0"/>
              <a:t>#</a:t>
            </a:r>
            <a:r>
              <a:rPr lang="fr-FR" dirty="0" err="1"/>
              <a:t>premierGroup</a:t>
            </a:r>
            <a:r>
              <a:rPr lang="fr-FR" dirty="0"/>
              <a:t> </a:t>
            </a:r>
            <a:r>
              <a:rPr lang="fr-FR" dirty="0" err="1"/>
              <a:t>rect</a:t>
            </a:r>
            <a:r>
              <a:rPr lang="fr-FR" dirty="0"/>
              <a:t>{  …  }</a:t>
            </a:r>
          </a:p>
          <a:p>
            <a:endParaRPr lang="fr-FR" dirty="0"/>
          </a:p>
          <a:p>
            <a:r>
              <a:rPr lang="fr-FR" dirty="0"/>
              <a:t>propriétés </a:t>
            </a:r>
            <a:r>
              <a:rPr lang="fr-FR" dirty="0" err="1"/>
              <a:t>css</a:t>
            </a:r>
            <a:r>
              <a:rPr lang="fr-FR" dirty="0"/>
              <a:t> pour déclarer un attribut </a:t>
            </a:r>
            <a:r>
              <a:rPr lang="fr-FR" dirty="0" err="1"/>
              <a:t>svg</a:t>
            </a:r>
            <a:endParaRPr lang="fr-FR" dirty="0"/>
          </a:p>
          <a:p>
            <a:pPr lvl="2"/>
            <a:r>
              <a:rPr lang="fr-FR" dirty="0"/>
              <a:t>avec le même nom que l'attribut </a:t>
            </a:r>
            <a:r>
              <a:rPr lang="fr-FR" dirty="0" err="1"/>
              <a:t>svg</a:t>
            </a:r>
            <a:endParaRPr lang="fr-FR" dirty="0"/>
          </a:p>
          <a:p>
            <a:pPr lvl="3"/>
            <a:r>
              <a:rPr lang="fr-FR" dirty="0"/>
              <a:t>exemple :</a:t>
            </a:r>
          </a:p>
          <a:p>
            <a:pPr lvl="4"/>
            <a:r>
              <a:rPr lang="fr-FR" dirty="0"/>
              <a:t>en </a:t>
            </a:r>
            <a:r>
              <a:rPr lang="fr-FR" dirty="0" err="1"/>
              <a:t>css</a:t>
            </a:r>
            <a:r>
              <a:rPr lang="fr-FR" dirty="0"/>
              <a:t> :		</a:t>
            </a:r>
            <a:r>
              <a:rPr lang="fr-FR" dirty="0" err="1"/>
              <a:t>fill</a:t>
            </a:r>
            <a:r>
              <a:rPr lang="fr-FR" dirty="0"/>
              <a:t>  : </a:t>
            </a:r>
            <a:r>
              <a:rPr lang="fr-FR" dirty="0" err="1"/>
              <a:t>red</a:t>
            </a:r>
            <a:r>
              <a:rPr lang="fr-FR" dirty="0"/>
              <a:t>;</a:t>
            </a:r>
          </a:p>
          <a:p>
            <a:pPr lvl="4"/>
            <a:r>
              <a:rPr lang="fr-FR" dirty="0"/>
              <a:t>en attribut </a:t>
            </a:r>
            <a:r>
              <a:rPr lang="fr-FR" dirty="0" err="1"/>
              <a:t>svg</a:t>
            </a:r>
            <a:r>
              <a:rPr lang="fr-FR" dirty="0"/>
              <a:t> : 		</a:t>
            </a:r>
            <a:r>
              <a:rPr lang="fr-FR" dirty="0" err="1"/>
              <a:t>fill</a:t>
            </a:r>
            <a:r>
              <a:rPr lang="fr-FR" dirty="0"/>
              <a:t>="</a:t>
            </a:r>
            <a:r>
              <a:rPr lang="fr-FR" dirty="0" err="1"/>
              <a:t>red</a:t>
            </a:r>
            <a:r>
              <a:rPr lang="fr-FR" dirty="0"/>
              <a:t>"</a:t>
            </a:r>
          </a:p>
        </p:txBody>
      </p:sp>
      <p:sp>
        <p:nvSpPr>
          <p:cNvPr id="4" name="Espace réservé du numéro de diapositive 3"/>
          <p:cNvSpPr>
            <a:spLocks noGrp="1"/>
          </p:cNvSpPr>
          <p:nvPr>
            <p:ph type="sldNum" sz="quarter" idx="12"/>
          </p:nvPr>
        </p:nvSpPr>
        <p:spPr/>
        <p:txBody>
          <a:bodyPr/>
          <a:lstStyle/>
          <a:p>
            <a:fld id="{5A33B5BC-E3F1-4ABE-A1A6-D2608D40EC2E}" type="slidenum">
              <a:rPr lang="fr-FR">
                <a:solidFill>
                  <a:prstClr val="black">
                    <a:tint val="75000"/>
                  </a:prstClr>
                </a:solidFill>
                <a:latin typeface="Calibri"/>
              </a:rPr>
              <a:pPr/>
              <a:t>131</a:t>
            </a:fld>
            <a:endParaRPr lang="fr-FR">
              <a:solidFill>
                <a:prstClr val="black">
                  <a:tint val="75000"/>
                </a:prstClr>
              </a:solidFill>
              <a:latin typeface="Calibri"/>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a:t>SVG &amp; Système de coordonnées</a:t>
            </a:r>
          </a:p>
        </p:txBody>
      </p:sp>
      <p:sp>
        <p:nvSpPr>
          <p:cNvPr id="16" name="Espace réservé du contenu 15"/>
          <p:cNvSpPr>
            <a:spLocks noGrp="1"/>
          </p:cNvSpPr>
          <p:nvPr>
            <p:ph idx="1"/>
          </p:nvPr>
        </p:nvSpPr>
        <p:spPr/>
        <p:txBody>
          <a:bodyPr>
            <a:normAutofit fontScale="92500" lnSpcReduction="20000"/>
          </a:bodyPr>
          <a:lstStyle/>
          <a:p>
            <a:r>
              <a:rPr lang="fr-FR" dirty="0"/>
              <a:t>Point de référence et </a:t>
            </a:r>
            <a:r>
              <a:rPr lang="fr-FR" dirty="0" err="1"/>
              <a:t>viewBox</a:t>
            </a:r>
            <a:endParaRPr lang="fr-FR" dirty="0"/>
          </a:p>
          <a:p>
            <a:pPr>
              <a:buNone/>
            </a:pPr>
            <a:endParaRPr lang="fr-FR" dirty="0"/>
          </a:p>
          <a:p>
            <a:r>
              <a:rPr lang="fr-FR" dirty="0"/>
              <a:t>‘0’ références est le coins supérieur gauche</a:t>
            </a:r>
          </a:p>
          <a:p>
            <a:endParaRPr lang="fr-FR" dirty="0"/>
          </a:p>
          <a:p>
            <a:r>
              <a:rPr lang="fr-FR" dirty="0"/>
              <a:t>Pas de d’unité = ordre de grandeur</a:t>
            </a:r>
          </a:p>
          <a:p>
            <a:endParaRPr lang="fr-FR" dirty="0"/>
          </a:p>
          <a:p>
            <a:r>
              <a:rPr lang="fr-FR" dirty="0" err="1"/>
              <a:t>viewBox</a:t>
            </a:r>
            <a:r>
              <a:rPr lang="fr-FR" dirty="0"/>
              <a:t> permet d’afficher sur des positions négatives</a:t>
            </a:r>
          </a:p>
          <a:p>
            <a:endParaRPr lang="fr-FR" dirty="0"/>
          </a:p>
          <a:p>
            <a:r>
              <a:rPr lang="fr-FR" b="1" dirty="0" err="1"/>
              <a:t>viewBox</a:t>
            </a:r>
            <a:r>
              <a:rPr lang="fr-FR" dirty="0"/>
              <a:t>="</a:t>
            </a:r>
            <a:r>
              <a:rPr lang="fr-FR" i="1" dirty="0" err="1"/>
              <a:t>Ax</a:t>
            </a:r>
            <a:r>
              <a:rPr lang="fr-FR" i="1" dirty="0"/>
              <a:t> Ay </a:t>
            </a:r>
            <a:r>
              <a:rPr lang="fr-FR" i="1" dirty="0" err="1"/>
              <a:t>width</a:t>
            </a:r>
            <a:r>
              <a:rPr lang="fr-FR" i="1" dirty="0"/>
              <a:t> </a:t>
            </a:r>
            <a:r>
              <a:rPr lang="fr-FR" i="1" dirty="0" err="1"/>
              <a:t>height</a:t>
            </a:r>
            <a:r>
              <a:rPr lang="fr-FR" dirty="0"/>
              <a:t>"</a:t>
            </a:r>
          </a:p>
          <a:p>
            <a:endParaRPr lang="fr-FR" dirty="0"/>
          </a:p>
          <a:p>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a:solidFill>
                  <a:prstClr val="black">
                    <a:tint val="75000"/>
                  </a:prstClr>
                </a:solidFill>
                <a:latin typeface="Calibri"/>
              </a:rPr>
              <a:pPr/>
              <a:t>132</a:t>
            </a:fld>
            <a:endParaRPr lang="fr-FR">
              <a:solidFill>
                <a:prstClr val="black">
                  <a:tint val="75000"/>
                </a:prstClr>
              </a:solidFill>
              <a:latin typeface="Calibri"/>
            </a:endParaRPr>
          </a:p>
        </p:txBody>
      </p:sp>
      <p:grpSp>
        <p:nvGrpSpPr>
          <p:cNvPr id="18" name="Groupe 17"/>
          <p:cNvGrpSpPr/>
          <p:nvPr/>
        </p:nvGrpSpPr>
        <p:grpSpPr>
          <a:xfrm rot="170310">
            <a:off x="7850473" y="2103031"/>
            <a:ext cx="3223433" cy="2651938"/>
            <a:chOff x="251520" y="2708920"/>
            <a:chExt cx="4152095" cy="3437756"/>
          </a:xfrm>
        </p:grpSpPr>
        <p:pic>
          <p:nvPicPr>
            <p:cNvPr id="291844" name="Picture 4"/>
            <p:cNvPicPr>
              <a:picLocks noChangeAspect="1" noChangeArrowheads="1"/>
            </p:cNvPicPr>
            <p:nvPr/>
          </p:nvPicPr>
          <p:blipFill>
            <a:blip r:embed="rId3" cstate="print"/>
            <a:srcRect/>
            <a:stretch>
              <a:fillRect/>
            </a:stretch>
          </p:blipFill>
          <p:spPr bwMode="auto">
            <a:xfrm>
              <a:off x="251520" y="2708920"/>
              <a:ext cx="4152095" cy="3437756"/>
            </a:xfrm>
            <a:prstGeom prst="rect">
              <a:avLst/>
            </a:prstGeom>
            <a:noFill/>
            <a:ln w="9525">
              <a:noFill/>
              <a:miter lim="800000"/>
              <a:headEnd/>
              <a:tailEnd/>
            </a:ln>
          </p:spPr>
        </p:pic>
        <p:sp>
          <p:nvSpPr>
            <p:cNvPr id="10" name="Ellipse 9"/>
            <p:cNvSpPr/>
            <p:nvPr/>
          </p:nvSpPr>
          <p:spPr>
            <a:xfrm>
              <a:off x="323529" y="3027281"/>
              <a:ext cx="216024" cy="364674"/>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square" rtlCol="0" anchor="ctr">
              <a:spAutoFit/>
            </a:bodyPr>
            <a:lstStyle/>
            <a:p>
              <a:pPr algn="ctr"/>
              <a:r>
                <a:rPr lang="fr-FR" sz="700" b="1" i="1" dirty="0">
                  <a:solidFill>
                    <a:prstClr val="white"/>
                  </a:solidFill>
                  <a:latin typeface="Calibri"/>
                </a:rPr>
                <a:t>A</a:t>
              </a:r>
            </a:p>
          </p:txBody>
        </p:sp>
      </p:gr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contenu 6"/>
          <p:cNvSpPr>
            <a:spLocks noGrp="1"/>
          </p:cNvSpPr>
          <p:nvPr>
            <p:ph sz="half" idx="2"/>
          </p:nvPr>
        </p:nvSpPr>
        <p:spPr>
          <a:xfrm>
            <a:off x="1738282" y="2786058"/>
            <a:ext cx="8643998" cy="3643338"/>
          </a:xfrm>
        </p:spPr>
        <p:txBody>
          <a:bodyPr>
            <a:normAutofit/>
          </a:bodyPr>
          <a:lstStyle/>
          <a:p>
            <a:pPr>
              <a:buNone/>
            </a:pPr>
            <a:r>
              <a:rPr lang="fr-FR" dirty="0"/>
              <a:t> </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a:solidFill>
                  <a:prstClr val="black">
                    <a:tint val="75000"/>
                  </a:prstClr>
                </a:solidFill>
                <a:latin typeface="Calibri"/>
              </a:rPr>
              <a:pPr/>
              <a:t>133</a:t>
            </a:fld>
            <a:endParaRPr lang="fr-FR">
              <a:solidFill>
                <a:prstClr val="black">
                  <a:tint val="75000"/>
                </a:prstClr>
              </a:solidFill>
              <a:latin typeface="Calibri"/>
            </a:endParaRPr>
          </a:p>
        </p:txBody>
      </p:sp>
      <p:sp>
        <p:nvSpPr>
          <p:cNvPr id="22" name="Espace réservé du contenu 21"/>
          <p:cNvSpPr>
            <a:spLocks noGrp="1"/>
          </p:cNvSpPr>
          <p:nvPr>
            <p:ph sz="half" idx="14"/>
          </p:nvPr>
        </p:nvSpPr>
        <p:spPr>
          <a:xfrm>
            <a:off x="1738282" y="1500174"/>
            <a:ext cx="8786874" cy="1214446"/>
          </a:xfrm>
        </p:spPr>
        <p:txBody>
          <a:bodyPr>
            <a:normAutofit fontScale="85000" lnSpcReduction="20000"/>
          </a:bodyPr>
          <a:lstStyle/>
          <a:p>
            <a:r>
              <a:rPr lang="fr-FR" dirty="0"/>
              <a:t>Le dessin </a:t>
            </a:r>
            <a:r>
              <a:rPr lang="fr-FR" dirty="0" err="1"/>
              <a:t>svg</a:t>
            </a:r>
            <a:r>
              <a:rPr lang="fr-FR" dirty="0"/>
              <a:t> est assimilable à un jeu de gommettes avec des formes et des tailles variées permettant une fois assemblées de créer des formes complexe</a:t>
            </a:r>
          </a:p>
          <a:p>
            <a:endParaRPr lang="fr-FR" dirty="0"/>
          </a:p>
          <a:p>
            <a:r>
              <a:rPr lang="fr-FR" dirty="0"/>
              <a:t> Les formes de base sont les suivantes : </a:t>
            </a:r>
          </a:p>
          <a:p>
            <a:endParaRPr lang="fr-FR" dirty="0"/>
          </a:p>
        </p:txBody>
      </p:sp>
      <p:pic>
        <p:nvPicPr>
          <p:cNvPr id="290819" name="Picture 3"/>
          <p:cNvPicPr>
            <a:picLocks noChangeAspect="1" noChangeArrowheads="1"/>
          </p:cNvPicPr>
          <p:nvPr/>
        </p:nvPicPr>
        <p:blipFill>
          <a:blip r:embed="rId3" cstate="print"/>
          <a:srcRect/>
          <a:stretch>
            <a:fillRect/>
          </a:stretch>
        </p:blipFill>
        <p:spPr bwMode="auto">
          <a:xfrm>
            <a:off x="4943872" y="3216397"/>
            <a:ext cx="895350" cy="866775"/>
          </a:xfrm>
          <a:prstGeom prst="rect">
            <a:avLst/>
          </a:prstGeom>
          <a:noFill/>
          <a:ln w="9525">
            <a:noFill/>
            <a:miter lim="800000"/>
            <a:headEnd/>
            <a:tailEnd/>
          </a:ln>
        </p:spPr>
      </p:pic>
      <p:sp>
        <p:nvSpPr>
          <p:cNvPr id="9" name="Rectangle 8"/>
          <p:cNvSpPr/>
          <p:nvPr/>
        </p:nvSpPr>
        <p:spPr>
          <a:xfrm>
            <a:off x="2207568" y="3000373"/>
            <a:ext cx="2520280" cy="1323439"/>
          </a:xfrm>
          <a:prstGeom prst="rect">
            <a:avLst/>
          </a:prstGeom>
          <a:ln w="57150">
            <a:solidFill>
              <a:schemeClr val="bg1"/>
            </a:solidFill>
          </a:ln>
        </p:spPr>
        <p:style>
          <a:lnRef idx="0">
            <a:scrgbClr r="0" g="0" b="0"/>
          </a:lnRef>
          <a:fillRef idx="1002">
            <a:schemeClr val="lt2"/>
          </a:fillRef>
          <a:effectRef idx="0">
            <a:scrgbClr r="0" g="0" b="0"/>
          </a:effectRef>
          <a:fontRef idx="major"/>
        </p:style>
        <p:txBody>
          <a:bodyPr wrap="square">
            <a:spAutoFit/>
          </a:bodyPr>
          <a:lstStyle/>
          <a:p>
            <a:r>
              <a:rPr lang="en-US" sz="1600" dirty="0">
                <a:solidFill>
                  <a:prstClr val="black"/>
                </a:solidFill>
                <a:latin typeface="Calibri"/>
              </a:rPr>
              <a:t>&lt;</a:t>
            </a:r>
            <a:r>
              <a:rPr lang="en-US" sz="1600" b="1" dirty="0">
                <a:solidFill>
                  <a:prstClr val="black"/>
                </a:solidFill>
                <a:latin typeface="Calibri"/>
              </a:rPr>
              <a:t>circle</a:t>
            </a:r>
            <a:r>
              <a:rPr lang="en-US" sz="1600" dirty="0">
                <a:solidFill>
                  <a:prstClr val="black"/>
                </a:solidFill>
                <a:latin typeface="Calibri"/>
              </a:rPr>
              <a:t> </a:t>
            </a:r>
            <a:r>
              <a:rPr lang="en-US" sz="1600" b="1" dirty="0">
                <a:solidFill>
                  <a:prstClr val="black"/>
                </a:solidFill>
                <a:latin typeface="Calibri"/>
              </a:rPr>
              <a:t>r</a:t>
            </a:r>
            <a:r>
              <a:rPr lang="en-US" sz="1600" dirty="0">
                <a:solidFill>
                  <a:prstClr val="black"/>
                </a:solidFill>
                <a:latin typeface="Calibri"/>
              </a:rPr>
              <a:t>="100" </a:t>
            </a:r>
          </a:p>
          <a:p>
            <a:r>
              <a:rPr lang="en-US" sz="1600" b="1" dirty="0">
                <a:solidFill>
                  <a:prstClr val="black"/>
                </a:solidFill>
                <a:latin typeface="Calibri"/>
              </a:rPr>
              <a:t>       fill</a:t>
            </a:r>
            <a:r>
              <a:rPr lang="en-US" sz="1600" dirty="0">
                <a:solidFill>
                  <a:prstClr val="black"/>
                </a:solidFill>
                <a:latin typeface="Calibri"/>
              </a:rPr>
              <a:t>="</a:t>
            </a:r>
            <a:r>
              <a:rPr lang="en-US" sz="1600" dirty="0" err="1">
                <a:solidFill>
                  <a:prstClr val="black"/>
                </a:solidFill>
                <a:latin typeface="Calibri"/>
              </a:rPr>
              <a:t>url</a:t>
            </a:r>
            <a:r>
              <a:rPr lang="en-US" sz="1600" dirty="0">
                <a:solidFill>
                  <a:prstClr val="black"/>
                </a:solidFill>
                <a:latin typeface="Calibri"/>
              </a:rPr>
              <a:t>(#MyGradient2)"</a:t>
            </a:r>
          </a:p>
          <a:p>
            <a:r>
              <a:rPr lang="en-US" sz="1600" b="1" dirty="0">
                <a:solidFill>
                  <a:prstClr val="black"/>
                </a:solidFill>
                <a:latin typeface="Calibri"/>
              </a:rPr>
              <a:t>       stroke</a:t>
            </a:r>
            <a:r>
              <a:rPr lang="en-US" sz="1600" dirty="0">
                <a:solidFill>
                  <a:prstClr val="black"/>
                </a:solidFill>
                <a:latin typeface="Calibri"/>
              </a:rPr>
              <a:t>="black" </a:t>
            </a:r>
          </a:p>
          <a:p>
            <a:r>
              <a:rPr lang="en-US" sz="1600" b="1" dirty="0">
                <a:solidFill>
                  <a:prstClr val="black"/>
                </a:solidFill>
                <a:latin typeface="Calibri"/>
              </a:rPr>
              <a:t>       stroke-width</a:t>
            </a:r>
            <a:r>
              <a:rPr lang="en-US" sz="1600" dirty="0">
                <a:solidFill>
                  <a:prstClr val="black"/>
                </a:solidFill>
                <a:latin typeface="Calibri"/>
              </a:rPr>
              <a:t>="5" </a:t>
            </a:r>
          </a:p>
          <a:p>
            <a:r>
              <a:rPr lang="en-US" sz="1600" b="1" dirty="0">
                <a:solidFill>
                  <a:prstClr val="black"/>
                </a:solidFill>
                <a:latin typeface="Calibri"/>
              </a:rPr>
              <a:t>       </a:t>
            </a:r>
            <a:r>
              <a:rPr lang="en-US" sz="1600" b="1" dirty="0" err="1">
                <a:solidFill>
                  <a:prstClr val="black"/>
                </a:solidFill>
                <a:latin typeface="Calibri"/>
              </a:rPr>
              <a:t>cx</a:t>
            </a:r>
            <a:r>
              <a:rPr lang="en-US" sz="1600" dirty="0">
                <a:solidFill>
                  <a:prstClr val="black"/>
                </a:solidFill>
                <a:latin typeface="Calibri"/>
              </a:rPr>
              <a:t>="150" </a:t>
            </a:r>
            <a:r>
              <a:rPr lang="en-US" sz="1600" b="1" dirty="0">
                <a:solidFill>
                  <a:prstClr val="black"/>
                </a:solidFill>
                <a:latin typeface="Calibri"/>
              </a:rPr>
              <a:t>cy</a:t>
            </a:r>
            <a:r>
              <a:rPr lang="en-US" sz="1600" dirty="0">
                <a:solidFill>
                  <a:prstClr val="black"/>
                </a:solidFill>
                <a:latin typeface="Calibri"/>
              </a:rPr>
              <a:t>="150"/&gt;</a:t>
            </a:r>
            <a:endParaRPr lang="fr-FR" sz="1600" dirty="0">
              <a:solidFill>
                <a:prstClr val="black"/>
              </a:solidFill>
              <a:latin typeface="Calibri"/>
            </a:endParaRPr>
          </a:p>
        </p:txBody>
      </p:sp>
      <p:pic>
        <p:nvPicPr>
          <p:cNvPr id="290820" name="Picture 4"/>
          <p:cNvPicPr>
            <a:picLocks noChangeAspect="1" noChangeArrowheads="1"/>
          </p:cNvPicPr>
          <p:nvPr/>
        </p:nvPicPr>
        <p:blipFill>
          <a:blip r:embed="rId4" cstate="print"/>
          <a:srcRect/>
          <a:stretch>
            <a:fillRect/>
          </a:stretch>
        </p:blipFill>
        <p:spPr bwMode="auto">
          <a:xfrm>
            <a:off x="6240016" y="3072380"/>
            <a:ext cx="876300" cy="1200150"/>
          </a:xfrm>
          <a:prstGeom prst="rect">
            <a:avLst/>
          </a:prstGeom>
          <a:noFill/>
          <a:ln w="9525">
            <a:noFill/>
            <a:miter lim="800000"/>
            <a:headEnd/>
            <a:tailEnd/>
          </a:ln>
        </p:spPr>
      </p:pic>
      <p:sp>
        <p:nvSpPr>
          <p:cNvPr id="11" name="Rectangle 10"/>
          <p:cNvSpPr/>
          <p:nvPr/>
        </p:nvSpPr>
        <p:spPr>
          <a:xfrm>
            <a:off x="7320136" y="3072380"/>
            <a:ext cx="2736304" cy="1077218"/>
          </a:xfrm>
          <a:prstGeom prst="rect">
            <a:avLst/>
          </a:prstGeom>
          <a:ln w="57150">
            <a:solidFill>
              <a:schemeClr val="bg1"/>
            </a:solidFill>
          </a:ln>
        </p:spPr>
        <p:style>
          <a:lnRef idx="0">
            <a:scrgbClr r="0" g="0" b="0"/>
          </a:lnRef>
          <a:fillRef idx="1002">
            <a:schemeClr val="lt2"/>
          </a:fillRef>
          <a:effectRef idx="0">
            <a:scrgbClr r="0" g="0" b="0"/>
          </a:effectRef>
          <a:fontRef idx="major"/>
        </p:style>
        <p:txBody>
          <a:bodyPr wrap="square">
            <a:spAutoFit/>
          </a:bodyPr>
          <a:lstStyle/>
          <a:p>
            <a:r>
              <a:rPr lang="en-US" sz="1600" dirty="0">
                <a:solidFill>
                  <a:prstClr val="black"/>
                </a:solidFill>
                <a:latin typeface="Calibri"/>
              </a:rPr>
              <a:t>&lt;</a:t>
            </a:r>
            <a:r>
              <a:rPr lang="en-US" sz="1600" b="1" dirty="0">
                <a:solidFill>
                  <a:prstClr val="black"/>
                </a:solidFill>
                <a:latin typeface="Calibri"/>
              </a:rPr>
              <a:t>ellipse</a:t>
            </a:r>
            <a:r>
              <a:rPr lang="en-US" sz="1600" dirty="0">
                <a:solidFill>
                  <a:prstClr val="black"/>
                </a:solidFill>
                <a:latin typeface="Calibri"/>
              </a:rPr>
              <a:t> </a:t>
            </a:r>
            <a:r>
              <a:rPr lang="en-US" sz="1600" b="1" dirty="0" err="1">
                <a:solidFill>
                  <a:prstClr val="black"/>
                </a:solidFill>
                <a:latin typeface="Calibri"/>
              </a:rPr>
              <a:t>rx</a:t>
            </a:r>
            <a:r>
              <a:rPr lang="en-US" sz="1600" dirty="0">
                <a:solidFill>
                  <a:prstClr val="black"/>
                </a:solidFill>
                <a:latin typeface="Calibri"/>
              </a:rPr>
              <a:t>="100" </a:t>
            </a:r>
            <a:r>
              <a:rPr lang="en-US" sz="1600" b="1" dirty="0" err="1">
                <a:solidFill>
                  <a:prstClr val="black"/>
                </a:solidFill>
                <a:latin typeface="Calibri"/>
              </a:rPr>
              <a:t>ry</a:t>
            </a:r>
            <a:r>
              <a:rPr lang="en-US" sz="1600" dirty="0">
                <a:solidFill>
                  <a:prstClr val="black"/>
                </a:solidFill>
                <a:latin typeface="Calibri"/>
              </a:rPr>
              <a:t>="150"     </a:t>
            </a:r>
          </a:p>
          <a:p>
            <a:r>
              <a:rPr lang="en-US" sz="1600" b="1" dirty="0">
                <a:solidFill>
                  <a:prstClr val="black"/>
                </a:solidFill>
                <a:latin typeface="Calibri"/>
              </a:rPr>
              <a:t>           fill</a:t>
            </a:r>
            <a:r>
              <a:rPr lang="en-US" sz="1600" dirty="0">
                <a:solidFill>
                  <a:prstClr val="black"/>
                </a:solidFill>
                <a:latin typeface="Calibri"/>
              </a:rPr>
              <a:t>="</a:t>
            </a:r>
            <a:r>
              <a:rPr lang="en-US" sz="1600" dirty="0" err="1">
                <a:solidFill>
                  <a:prstClr val="black"/>
                </a:solidFill>
                <a:latin typeface="Calibri"/>
              </a:rPr>
              <a:t>url</a:t>
            </a:r>
            <a:r>
              <a:rPr lang="en-US" sz="1600" dirty="0">
                <a:solidFill>
                  <a:prstClr val="black"/>
                </a:solidFill>
                <a:latin typeface="Calibri"/>
              </a:rPr>
              <a:t>(#MyGradient2)" </a:t>
            </a:r>
          </a:p>
          <a:p>
            <a:r>
              <a:rPr lang="en-US" sz="1600" b="1" dirty="0">
                <a:solidFill>
                  <a:prstClr val="black"/>
                </a:solidFill>
                <a:latin typeface="Calibri"/>
              </a:rPr>
              <a:t>           stroke</a:t>
            </a:r>
            <a:r>
              <a:rPr lang="en-US" sz="1600" dirty="0">
                <a:solidFill>
                  <a:prstClr val="black"/>
                </a:solidFill>
                <a:latin typeface="Calibri"/>
              </a:rPr>
              <a:t>="black"</a:t>
            </a:r>
          </a:p>
          <a:p>
            <a:r>
              <a:rPr lang="en-US" sz="1600" b="1" dirty="0">
                <a:solidFill>
                  <a:prstClr val="black"/>
                </a:solidFill>
                <a:latin typeface="Calibri"/>
              </a:rPr>
              <a:t>           </a:t>
            </a:r>
            <a:r>
              <a:rPr lang="en-US" sz="1600" b="1" dirty="0" err="1">
                <a:solidFill>
                  <a:prstClr val="black"/>
                </a:solidFill>
                <a:latin typeface="Calibri"/>
              </a:rPr>
              <a:t>cx</a:t>
            </a:r>
            <a:r>
              <a:rPr lang="en-US" sz="1600" dirty="0">
                <a:solidFill>
                  <a:prstClr val="black"/>
                </a:solidFill>
                <a:latin typeface="Calibri"/>
              </a:rPr>
              <a:t>="150" </a:t>
            </a:r>
            <a:r>
              <a:rPr lang="en-US" sz="1600" b="1" dirty="0">
                <a:solidFill>
                  <a:prstClr val="black"/>
                </a:solidFill>
                <a:latin typeface="Calibri"/>
              </a:rPr>
              <a:t>cy</a:t>
            </a:r>
            <a:r>
              <a:rPr lang="en-US" sz="1600" dirty="0">
                <a:solidFill>
                  <a:prstClr val="black"/>
                </a:solidFill>
                <a:latin typeface="Calibri"/>
              </a:rPr>
              <a:t>="200"/&gt;</a:t>
            </a:r>
            <a:endParaRPr lang="fr-FR" sz="1600" dirty="0">
              <a:solidFill>
                <a:prstClr val="black"/>
              </a:solidFill>
              <a:latin typeface="Calibri"/>
            </a:endParaRPr>
          </a:p>
        </p:txBody>
      </p:sp>
      <p:pic>
        <p:nvPicPr>
          <p:cNvPr id="290821" name="Picture 5"/>
          <p:cNvPicPr>
            <a:picLocks noChangeAspect="1" noChangeArrowheads="1"/>
          </p:cNvPicPr>
          <p:nvPr/>
        </p:nvPicPr>
        <p:blipFill>
          <a:blip r:embed="rId5" cstate="print"/>
          <a:srcRect/>
          <a:stretch>
            <a:fillRect/>
          </a:stretch>
        </p:blipFill>
        <p:spPr bwMode="auto">
          <a:xfrm>
            <a:off x="4943872" y="5160613"/>
            <a:ext cx="609600" cy="790575"/>
          </a:xfrm>
          <a:prstGeom prst="rect">
            <a:avLst/>
          </a:prstGeom>
          <a:noFill/>
          <a:ln w="9525">
            <a:noFill/>
            <a:miter lim="800000"/>
            <a:headEnd/>
            <a:tailEnd/>
          </a:ln>
        </p:spPr>
      </p:pic>
      <p:sp>
        <p:nvSpPr>
          <p:cNvPr id="13" name="Rectangle 12"/>
          <p:cNvSpPr/>
          <p:nvPr/>
        </p:nvSpPr>
        <p:spPr>
          <a:xfrm>
            <a:off x="1952596" y="4882841"/>
            <a:ext cx="2775252" cy="1323439"/>
          </a:xfrm>
          <a:prstGeom prst="rect">
            <a:avLst/>
          </a:prstGeom>
          <a:ln w="57150">
            <a:solidFill>
              <a:schemeClr val="bg1"/>
            </a:solidFill>
          </a:ln>
        </p:spPr>
        <p:style>
          <a:lnRef idx="0">
            <a:scrgbClr r="0" g="0" b="0"/>
          </a:lnRef>
          <a:fillRef idx="1002">
            <a:schemeClr val="lt2"/>
          </a:fillRef>
          <a:effectRef idx="0">
            <a:scrgbClr r="0" g="0" b="0"/>
          </a:effectRef>
          <a:fontRef idx="major"/>
        </p:style>
        <p:txBody>
          <a:bodyPr wrap="square">
            <a:spAutoFit/>
          </a:bodyPr>
          <a:lstStyle/>
          <a:p>
            <a:r>
              <a:rPr lang="en-US" sz="1600" dirty="0">
                <a:solidFill>
                  <a:prstClr val="black"/>
                </a:solidFill>
                <a:latin typeface="Calibri"/>
              </a:rPr>
              <a:t>&lt;</a:t>
            </a:r>
            <a:r>
              <a:rPr lang="en-US" sz="1600" b="1" dirty="0" err="1">
                <a:solidFill>
                  <a:prstClr val="black"/>
                </a:solidFill>
                <a:latin typeface="Calibri"/>
              </a:rPr>
              <a:t>rect</a:t>
            </a:r>
            <a:r>
              <a:rPr lang="en-US" sz="1600" b="1" dirty="0">
                <a:solidFill>
                  <a:prstClr val="black"/>
                </a:solidFill>
                <a:latin typeface="Calibri"/>
              </a:rPr>
              <a:t> </a:t>
            </a:r>
          </a:p>
          <a:p>
            <a:r>
              <a:rPr lang="en-US" sz="1600" b="1" dirty="0">
                <a:solidFill>
                  <a:prstClr val="black"/>
                </a:solidFill>
                <a:latin typeface="Calibri"/>
              </a:rPr>
              <a:t>     width</a:t>
            </a:r>
            <a:r>
              <a:rPr lang="en-US" sz="1600" dirty="0">
                <a:solidFill>
                  <a:prstClr val="black"/>
                </a:solidFill>
                <a:latin typeface="Calibri"/>
              </a:rPr>
              <a:t>="150" </a:t>
            </a:r>
            <a:r>
              <a:rPr lang="en-US" sz="1600" b="1" dirty="0">
                <a:solidFill>
                  <a:prstClr val="black"/>
                </a:solidFill>
                <a:latin typeface="Calibri"/>
              </a:rPr>
              <a:t>height</a:t>
            </a:r>
            <a:r>
              <a:rPr lang="en-US" sz="1600" dirty="0">
                <a:solidFill>
                  <a:prstClr val="black"/>
                </a:solidFill>
                <a:latin typeface="Calibri"/>
              </a:rPr>
              <a:t>="200" </a:t>
            </a:r>
          </a:p>
          <a:p>
            <a:r>
              <a:rPr lang="en-US" sz="1600" b="1" dirty="0">
                <a:solidFill>
                  <a:prstClr val="black"/>
                </a:solidFill>
                <a:latin typeface="Calibri"/>
              </a:rPr>
              <a:t>     fill</a:t>
            </a:r>
            <a:r>
              <a:rPr lang="en-US" sz="1600" dirty="0">
                <a:solidFill>
                  <a:prstClr val="black"/>
                </a:solidFill>
                <a:latin typeface="Calibri"/>
              </a:rPr>
              <a:t>="</a:t>
            </a:r>
            <a:r>
              <a:rPr lang="en-US" sz="1600" dirty="0" err="1">
                <a:solidFill>
                  <a:prstClr val="black"/>
                </a:solidFill>
                <a:latin typeface="Calibri"/>
              </a:rPr>
              <a:t>url</a:t>
            </a:r>
            <a:r>
              <a:rPr lang="en-US" sz="1600" dirty="0">
                <a:solidFill>
                  <a:prstClr val="black"/>
                </a:solidFill>
                <a:latin typeface="Calibri"/>
              </a:rPr>
              <a:t>(#</a:t>
            </a:r>
            <a:r>
              <a:rPr lang="en-US" sz="1600" dirty="0" err="1">
                <a:solidFill>
                  <a:prstClr val="black"/>
                </a:solidFill>
                <a:latin typeface="Calibri"/>
              </a:rPr>
              <a:t>MyGradient</a:t>
            </a:r>
            <a:r>
              <a:rPr lang="en-US" sz="1600" dirty="0">
                <a:solidFill>
                  <a:prstClr val="black"/>
                </a:solidFill>
                <a:latin typeface="Calibri"/>
              </a:rPr>
              <a:t>)" </a:t>
            </a:r>
          </a:p>
          <a:p>
            <a:r>
              <a:rPr lang="en-US" sz="1600" b="1" dirty="0">
                <a:solidFill>
                  <a:prstClr val="black"/>
                </a:solidFill>
                <a:latin typeface="Calibri"/>
              </a:rPr>
              <a:t>     stroke</a:t>
            </a:r>
            <a:r>
              <a:rPr lang="en-US" sz="1600" dirty="0">
                <a:solidFill>
                  <a:prstClr val="black"/>
                </a:solidFill>
                <a:latin typeface="Calibri"/>
              </a:rPr>
              <a:t>="BLACK" </a:t>
            </a:r>
          </a:p>
          <a:p>
            <a:r>
              <a:rPr lang="en-US" sz="1600" b="1" dirty="0">
                <a:solidFill>
                  <a:prstClr val="black"/>
                </a:solidFill>
                <a:latin typeface="Calibri"/>
              </a:rPr>
              <a:t>     x</a:t>
            </a:r>
            <a:r>
              <a:rPr lang="en-US" sz="1600" dirty="0">
                <a:solidFill>
                  <a:prstClr val="black"/>
                </a:solidFill>
                <a:latin typeface="Calibri"/>
              </a:rPr>
              <a:t>="100" </a:t>
            </a:r>
            <a:r>
              <a:rPr lang="en-US" sz="1600" b="1" dirty="0">
                <a:solidFill>
                  <a:prstClr val="black"/>
                </a:solidFill>
                <a:latin typeface="Calibri"/>
              </a:rPr>
              <a:t>y</a:t>
            </a:r>
            <a:r>
              <a:rPr lang="en-US" sz="1600" dirty="0">
                <a:solidFill>
                  <a:prstClr val="black"/>
                </a:solidFill>
                <a:latin typeface="Calibri"/>
              </a:rPr>
              <a:t>="100"/&gt;</a:t>
            </a:r>
            <a:endParaRPr lang="fr-FR" sz="1600" dirty="0">
              <a:solidFill>
                <a:prstClr val="black"/>
              </a:solidFill>
              <a:latin typeface="Calibri"/>
            </a:endParaRPr>
          </a:p>
        </p:txBody>
      </p:sp>
      <p:sp>
        <p:nvSpPr>
          <p:cNvPr id="14" name="Rectangle 13"/>
          <p:cNvSpPr/>
          <p:nvPr/>
        </p:nvSpPr>
        <p:spPr>
          <a:xfrm>
            <a:off x="7392144" y="5091506"/>
            <a:ext cx="2880320" cy="1077218"/>
          </a:xfrm>
          <a:prstGeom prst="rect">
            <a:avLst/>
          </a:prstGeom>
          <a:ln w="57150">
            <a:solidFill>
              <a:schemeClr val="bg1"/>
            </a:solidFill>
          </a:ln>
        </p:spPr>
        <p:style>
          <a:lnRef idx="0">
            <a:scrgbClr r="0" g="0" b="0"/>
          </a:lnRef>
          <a:fillRef idx="1002">
            <a:schemeClr val="lt2"/>
          </a:fillRef>
          <a:effectRef idx="0">
            <a:scrgbClr r="0" g="0" b="0"/>
          </a:effectRef>
          <a:fontRef idx="major"/>
        </p:style>
        <p:txBody>
          <a:bodyPr wrap="square">
            <a:spAutoFit/>
          </a:bodyPr>
          <a:lstStyle/>
          <a:p>
            <a:r>
              <a:rPr lang="en-US" sz="1600" dirty="0">
                <a:solidFill>
                  <a:prstClr val="black"/>
                </a:solidFill>
                <a:latin typeface="Calibri"/>
              </a:rPr>
              <a:t>&lt;</a:t>
            </a:r>
            <a:r>
              <a:rPr lang="en-US" sz="1600" b="1" dirty="0">
                <a:solidFill>
                  <a:prstClr val="black"/>
                </a:solidFill>
                <a:latin typeface="Calibri"/>
              </a:rPr>
              <a:t>line</a:t>
            </a:r>
            <a:r>
              <a:rPr lang="en-US" sz="1600" dirty="0">
                <a:solidFill>
                  <a:prstClr val="black"/>
                </a:solidFill>
                <a:latin typeface="Calibri"/>
              </a:rPr>
              <a:t> </a:t>
            </a:r>
            <a:r>
              <a:rPr lang="en-US" sz="1600" b="1" dirty="0">
                <a:solidFill>
                  <a:prstClr val="black"/>
                </a:solidFill>
                <a:latin typeface="Calibri"/>
              </a:rPr>
              <a:t>x1</a:t>
            </a:r>
            <a:r>
              <a:rPr lang="en-US" sz="1600" dirty="0">
                <a:solidFill>
                  <a:prstClr val="black"/>
                </a:solidFill>
                <a:latin typeface="Calibri"/>
              </a:rPr>
              <a:t>="150" </a:t>
            </a:r>
            <a:r>
              <a:rPr lang="en-US" sz="1600" b="1" dirty="0">
                <a:solidFill>
                  <a:prstClr val="black"/>
                </a:solidFill>
                <a:latin typeface="Calibri"/>
              </a:rPr>
              <a:t>y1</a:t>
            </a:r>
            <a:r>
              <a:rPr lang="en-US" sz="1600" dirty="0">
                <a:solidFill>
                  <a:prstClr val="black"/>
                </a:solidFill>
                <a:latin typeface="Calibri"/>
              </a:rPr>
              <a:t>="50" </a:t>
            </a:r>
          </a:p>
          <a:p>
            <a:r>
              <a:rPr lang="en-US" sz="1600" b="1" dirty="0">
                <a:solidFill>
                  <a:prstClr val="black"/>
                </a:solidFill>
                <a:latin typeface="Calibri"/>
              </a:rPr>
              <a:t>         y2</a:t>
            </a:r>
            <a:r>
              <a:rPr lang="en-US" sz="1600" dirty="0">
                <a:solidFill>
                  <a:prstClr val="black"/>
                </a:solidFill>
                <a:latin typeface="Calibri"/>
              </a:rPr>
              <a:t>="200" </a:t>
            </a:r>
            <a:r>
              <a:rPr lang="en-US" sz="1600" b="1" dirty="0">
                <a:solidFill>
                  <a:prstClr val="black"/>
                </a:solidFill>
                <a:latin typeface="Calibri"/>
              </a:rPr>
              <a:t>x2</a:t>
            </a:r>
            <a:r>
              <a:rPr lang="en-US" sz="1600" dirty="0">
                <a:solidFill>
                  <a:prstClr val="black"/>
                </a:solidFill>
                <a:latin typeface="Calibri"/>
              </a:rPr>
              <a:t>="50" </a:t>
            </a:r>
          </a:p>
          <a:p>
            <a:r>
              <a:rPr lang="en-US" sz="1600" b="1" dirty="0">
                <a:solidFill>
                  <a:prstClr val="black"/>
                </a:solidFill>
                <a:latin typeface="Calibri"/>
              </a:rPr>
              <a:t>        stroke</a:t>
            </a:r>
            <a:r>
              <a:rPr lang="en-US" sz="1600" dirty="0">
                <a:solidFill>
                  <a:prstClr val="black"/>
                </a:solidFill>
                <a:latin typeface="Calibri"/>
              </a:rPr>
              <a:t>="</a:t>
            </a:r>
            <a:r>
              <a:rPr lang="en-US" sz="1600" dirty="0" err="1">
                <a:solidFill>
                  <a:prstClr val="black"/>
                </a:solidFill>
                <a:latin typeface="Calibri"/>
              </a:rPr>
              <a:t>url</a:t>
            </a:r>
            <a:r>
              <a:rPr lang="en-US" sz="1600" dirty="0">
                <a:solidFill>
                  <a:prstClr val="black"/>
                </a:solidFill>
                <a:latin typeface="Calibri"/>
              </a:rPr>
              <a:t>(#</a:t>
            </a:r>
            <a:r>
              <a:rPr lang="en-US" sz="1600" dirty="0" err="1">
                <a:solidFill>
                  <a:prstClr val="black"/>
                </a:solidFill>
                <a:latin typeface="Calibri"/>
              </a:rPr>
              <a:t>MyGradient</a:t>
            </a:r>
            <a:r>
              <a:rPr lang="en-US" sz="1600" dirty="0">
                <a:solidFill>
                  <a:prstClr val="black"/>
                </a:solidFill>
                <a:latin typeface="Calibri"/>
              </a:rPr>
              <a:t>)" </a:t>
            </a:r>
          </a:p>
          <a:p>
            <a:r>
              <a:rPr lang="en-US" sz="1600" b="1" dirty="0">
                <a:solidFill>
                  <a:prstClr val="black"/>
                </a:solidFill>
                <a:latin typeface="Calibri"/>
              </a:rPr>
              <a:t>        stroke-width</a:t>
            </a:r>
            <a:r>
              <a:rPr lang="en-US" sz="1600" dirty="0">
                <a:solidFill>
                  <a:prstClr val="black"/>
                </a:solidFill>
                <a:latin typeface="Calibri"/>
              </a:rPr>
              <a:t>="10" /&gt;</a:t>
            </a:r>
            <a:endParaRPr lang="fr-FR" sz="1600" dirty="0">
              <a:solidFill>
                <a:prstClr val="black"/>
              </a:solidFill>
              <a:latin typeface="Calibri"/>
            </a:endParaRPr>
          </a:p>
        </p:txBody>
      </p:sp>
      <p:pic>
        <p:nvPicPr>
          <p:cNvPr id="290826" name="Picture 10"/>
          <p:cNvPicPr>
            <a:picLocks noChangeAspect="1" noChangeArrowheads="1"/>
          </p:cNvPicPr>
          <p:nvPr/>
        </p:nvPicPr>
        <p:blipFill>
          <a:blip r:embed="rId6" cstate="print"/>
          <a:srcRect/>
          <a:stretch>
            <a:fillRect/>
          </a:stretch>
        </p:blipFill>
        <p:spPr bwMode="auto">
          <a:xfrm>
            <a:off x="6168008" y="5088604"/>
            <a:ext cx="864096" cy="991586"/>
          </a:xfrm>
          <a:prstGeom prst="rect">
            <a:avLst/>
          </a:prstGeom>
          <a:noFill/>
          <a:ln w="9525">
            <a:noFill/>
            <a:miter lim="800000"/>
            <a:headEnd/>
            <a:tailEnd/>
          </a:ln>
        </p:spPr>
      </p:pic>
      <p:sp>
        <p:nvSpPr>
          <p:cNvPr id="15" name="Titre 1"/>
          <p:cNvSpPr txBox="1">
            <a:spLocks/>
          </p:cNvSpPr>
          <p:nvPr/>
        </p:nvSpPr>
        <p:spPr>
          <a:xfrm>
            <a:off x="1981200" y="290498"/>
            <a:ext cx="8229600" cy="1066800"/>
          </a:xfrm>
          <a:prstGeom prst="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vert="horz" lIns="91440" tIns="45720" rIns="91440" bIns="45720" rtlCol="0" anchor="ctr">
            <a:normAutofit/>
          </a:bodyPr>
          <a:lstStyle/>
          <a:p>
            <a:pPr algn="ctr">
              <a:spcBef>
                <a:spcPct val="0"/>
              </a:spcBef>
              <a:defRPr/>
            </a:pPr>
            <a:r>
              <a:rPr lang="fr-FR" sz="3200" dirty="0">
                <a:solidFill>
                  <a:prstClr val="white"/>
                </a:solidFill>
                <a:latin typeface="Calibri"/>
              </a:rPr>
              <a:t>Formes basiques SVG</a:t>
            </a: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a:t>Formes complexes SVG</a:t>
            </a:r>
          </a:p>
        </p:txBody>
      </p:sp>
      <p:sp>
        <p:nvSpPr>
          <p:cNvPr id="3" name="Espace réservé du contenu 2"/>
          <p:cNvSpPr>
            <a:spLocks noGrp="1"/>
          </p:cNvSpPr>
          <p:nvPr>
            <p:ph sz="half" idx="1"/>
          </p:nvPr>
        </p:nvSpPr>
        <p:spPr>
          <a:xfrm>
            <a:off x="1697360" y="2143116"/>
            <a:ext cx="8756358" cy="4442836"/>
          </a:xfrm>
        </p:spPr>
        <p:txBody>
          <a:bodyPr>
            <a:normAutofit/>
          </a:bodyPr>
          <a:lstStyle/>
          <a:p>
            <a:pPr lvl="1"/>
            <a:r>
              <a:rPr lang="fr-FR" b="1" dirty="0"/>
              <a:t>Le polygone / </a:t>
            </a:r>
            <a:r>
              <a:rPr lang="fr-FR" b="1" dirty="0" err="1"/>
              <a:t>polylines</a:t>
            </a:r>
            <a:r>
              <a:rPr lang="fr-FR" b="1" dirty="0"/>
              <a:t> : </a:t>
            </a:r>
            <a:r>
              <a:rPr lang="fr-FR" dirty="0"/>
              <a:t>forme pleine coordonnées infini </a:t>
            </a:r>
          </a:p>
          <a:p>
            <a:pPr lvl="1"/>
            <a:endParaRPr lang="fr-FR" b="1" dirty="0"/>
          </a:p>
          <a:p>
            <a:pPr lvl="2">
              <a:buFont typeface="Wingdings" pitchFamily="2" charset="2"/>
              <a:buNone/>
            </a:pPr>
            <a:endParaRPr lang="fr-FR" b="1" i="1" dirty="0">
              <a:solidFill>
                <a:srgbClr val="C00000"/>
              </a:solidFill>
            </a:endParaRPr>
          </a:p>
          <a:p>
            <a:pPr lvl="1"/>
            <a:endParaRPr lang="fr-FR" dirty="0"/>
          </a:p>
          <a:p>
            <a:endParaRPr lang="fr-FR" dirty="0"/>
          </a:p>
          <a:p>
            <a:endParaRPr lang="fr-FR" dirty="0"/>
          </a:p>
          <a:p>
            <a:pPr lvl="1"/>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a:solidFill>
                  <a:prstClr val="black">
                    <a:tint val="75000"/>
                  </a:prstClr>
                </a:solidFill>
                <a:latin typeface="Calibri"/>
              </a:rPr>
              <a:pPr/>
              <a:t>134</a:t>
            </a:fld>
            <a:endParaRPr lang="fr-FR">
              <a:solidFill>
                <a:prstClr val="black">
                  <a:tint val="75000"/>
                </a:prstClr>
              </a:solidFill>
              <a:latin typeface="Calibri"/>
            </a:endParaRPr>
          </a:p>
        </p:txBody>
      </p:sp>
      <p:sp>
        <p:nvSpPr>
          <p:cNvPr id="6" name="Espace réservé du contenu 5"/>
          <p:cNvSpPr>
            <a:spLocks noGrp="1"/>
          </p:cNvSpPr>
          <p:nvPr>
            <p:ph sz="half" idx="13"/>
          </p:nvPr>
        </p:nvSpPr>
        <p:spPr>
          <a:xfrm>
            <a:off x="1991544" y="1556792"/>
            <a:ext cx="8280920" cy="504056"/>
          </a:xfrm>
        </p:spPr>
        <p:txBody>
          <a:bodyPr>
            <a:normAutofit fontScale="85000" lnSpcReduction="10000"/>
          </a:bodyPr>
          <a:lstStyle/>
          <a:p>
            <a:r>
              <a:rPr lang="fr-FR" dirty="0"/>
              <a:t>Il existe aussi des balises pour des formes non définies ou pour des besoins particuliers:</a:t>
            </a:r>
          </a:p>
          <a:p>
            <a:endParaRPr lang="fr-FR" dirty="0"/>
          </a:p>
        </p:txBody>
      </p:sp>
      <p:pic>
        <p:nvPicPr>
          <p:cNvPr id="51201" name="Picture 1"/>
          <p:cNvPicPr>
            <a:picLocks noChangeAspect="1" noChangeArrowheads="1"/>
          </p:cNvPicPr>
          <p:nvPr/>
        </p:nvPicPr>
        <p:blipFill>
          <a:blip r:embed="rId3" cstate="print"/>
          <a:srcRect/>
          <a:stretch>
            <a:fillRect/>
          </a:stretch>
        </p:blipFill>
        <p:spPr bwMode="auto">
          <a:xfrm>
            <a:off x="5015881" y="2840860"/>
            <a:ext cx="1059557" cy="1164205"/>
          </a:xfrm>
          <a:prstGeom prst="rect">
            <a:avLst/>
          </a:prstGeom>
          <a:noFill/>
          <a:ln w="9525">
            <a:noFill/>
            <a:miter lim="800000"/>
            <a:headEnd/>
            <a:tailEnd/>
          </a:ln>
        </p:spPr>
      </p:pic>
      <p:sp>
        <p:nvSpPr>
          <p:cNvPr id="9" name="Espace réservé du contenu 2"/>
          <p:cNvSpPr txBox="1">
            <a:spLocks/>
          </p:cNvSpPr>
          <p:nvPr/>
        </p:nvSpPr>
        <p:spPr>
          <a:xfrm>
            <a:off x="1841376" y="4121632"/>
            <a:ext cx="8503096" cy="2736368"/>
          </a:xfrm>
          <a:prstGeom prst="rect">
            <a:avLst/>
          </a:prstGeom>
        </p:spPr>
        <p:txBody>
          <a:bodyPr vert="horz">
            <a:normAutofit/>
          </a:bodyPr>
          <a:lstStyle/>
          <a:p>
            <a:pPr marL="923544" lvl="2" indent="-219456">
              <a:spcBef>
                <a:spcPts val="300"/>
              </a:spcBef>
              <a:buClr>
                <a:srgbClr val="4F81BD"/>
              </a:buClr>
              <a:buFont typeface="Wingdings 2"/>
              <a:buChar char=""/>
              <a:defRPr/>
            </a:pPr>
            <a:endParaRPr lang="fr-FR" dirty="0">
              <a:solidFill>
                <a:srgbClr val="4F81BD"/>
              </a:solidFill>
              <a:latin typeface="Calibri"/>
            </a:endParaRPr>
          </a:p>
          <a:p>
            <a:pPr marL="658368" lvl="1" indent="-246888">
              <a:spcBef>
                <a:spcPts val="300"/>
              </a:spcBef>
              <a:buClr>
                <a:srgbClr val="C0504D"/>
              </a:buClr>
              <a:buFont typeface="Georgia"/>
              <a:buChar char="▫"/>
            </a:pPr>
            <a:r>
              <a:rPr lang="fr-FR" sz="1600" b="1" dirty="0">
                <a:solidFill>
                  <a:srgbClr val="C0504D"/>
                </a:solidFill>
                <a:latin typeface="Calibri"/>
              </a:rPr>
              <a:t> Le </a:t>
            </a:r>
            <a:r>
              <a:rPr lang="fr-FR" sz="1600" b="1" dirty="0" err="1">
                <a:solidFill>
                  <a:srgbClr val="C0504D"/>
                </a:solidFill>
                <a:latin typeface="Calibri"/>
              </a:rPr>
              <a:t>path</a:t>
            </a:r>
            <a:r>
              <a:rPr lang="fr-FR" sz="1600" b="1" dirty="0">
                <a:solidFill>
                  <a:srgbClr val="C0504D"/>
                </a:solidFill>
                <a:latin typeface="Calibri"/>
              </a:rPr>
              <a:t> est un chemin vectoriel aussi appelé trajet ou simplement vecteur. Il permet d'indiquer des mouvements ou des courbures de texte par exemple.</a:t>
            </a:r>
          </a:p>
        </p:txBody>
      </p:sp>
      <p:sp>
        <p:nvSpPr>
          <p:cNvPr id="10" name="Rectangle 9"/>
          <p:cNvSpPr/>
          <p:nvPr/>
        </p:nvSpPr>
        <p:spPr>
          <a:xfrm>
            <a:off x="1991544" y="2753634"/>
            <a:ext cx="3096344" cy="1323439"/>
          </a:xfrm>
          <a:prstGeom prst="rect">
            <a:avLst/>
          </a:prstGeom>
        </p:spPr>
        <p:style>
          <a:lnRef idx="0">
            <a:scrgbClr r="0" g="0" b="0"/>
          </a:lnRef>
          <a:fillRef idx="1003">
            <a:schemeClr val="lt2"/>
          </a:fillRef>
          <a:effectRef idx="0">
            <a:scrgbClr r="0" g="0" b="0"/>
          </a:effectRef>
          <a:fontRef idx="major"/>
        </p:style>
        <p:txBody>
          <a:bodyPr wrap="square">
            <a:spAutoFit/>
          </a:bodyPr>
          <a:lstStyle/>
          <a:p>
            <a:r>
              <a:rPr lang="en-US" sz="1600" dirty="0">
                <a:solidFill>
                  <a:prstClr val="black"/>
                </a:solidFill>
                <a:latin typeface="Calibri"/>
              </a:rPr>
              <a:t>&lt;</a:t>
            </a:r>
            <a:r>
              <a:rPr lang="en-US" sz="1600" b="1" dirty="0">
                <a:solidFill>
                  <a:prstClr val="black"/>
                </a:solidFill>
                <a:latin typeface="Calibri"/>
              </a:rPr>
              <a:t>polygon</a:t>
            </a:r>
            <a:r>
              <a:rPr lang="en-US" sz="1600" dirty="0">
                <a:solidFill>
                  <a:prstClr val="black"/>
                </a:solidFill>
                <a:latin typeface="Calibri"/>
              </a:rPr>
              <a:t> </a:t>
            </a:r>
            <a:r>
              <a:rPr lang="en-US" sz="1600" b="1" dirty="0">
                <a:solidFill>
                  <a:prstClr val="black"/>
                </a:solidFill>
                <a:latin typeface="Calibri"/>
              </a:rPr>
              <a:t>points</a:t>
            </a:r>
            <a:r>
              <a:rPr lang="en-US" sz="1600" dirty="0">
                <a:solidFill>
                  <a:prstClr val="black"/>
                </a:solidFill>
                <a:latin typeface="Calibri"/>
              </a:rPr>
              <a:t>="170,110 140,120 240,230 190,230" </a:t>
            </a:r>
            <a:r>
              <a:rPr lang="en-US" sz="1600" b="1" dirty="0">
                <a:solidFill>
                  <a:prstClr val="black"/>
                </a:solidFill>
                <a:latin typeface="Calibri"/>
              </a:rPr>
              <a:t>fill</a:t>
            </a:r>
            <a:r>
              <a:rPr lang="en-US" sz="1600" dirty="0">
                <a:solidFill>
                  <a:prstClr val="black"/>
                </a:solidFill>
                <a:latin typeface="Calibri"/>
              </a:rPr>
              <a:t>="</a:t>
            </a:r>
            <a:r>
              <a:rPr lang="en-US" sz="1600" dirty="0" err="1">
                <a:solidFill>
                  <a:prstClr val="black"/>
                </a:solidFill>
                <a:latin typeface="Calibri"/>
              </a:rPr>
              <a:t>url</a:t>
            </a:r>
            <a:r>
              <a:rPr lang="en-US" sz="1600" dirty="0">
                <a:solidFill>
                  <a:prstClr val="black"/>
                </a:solidFill>
                <a:latin typeface="Calibri"/>
              </a:rPr>
              <a:t>(#</a:t>
            </a:r>
            <a:r>
              <a:rPr lang="en-US" sz="1600" dirty="0" err="1">
                <a:solidFill>
                  <a:prstClr val="black"/>
                </a:solidFill>
                <a:latin typeface="Calibri"/>
              </a:rPr>
              <a:t>MyGradient</a:t>
            </a:r>
            <a:r>
              <a:rPr lang="en-US" sz="1600" dirty="0">
                <a:solidFill>
                  <a:prstClr val="black"/>
                </a:solidFill>
                <a:latin typeface="Calibri"/>
              </a:rPr>
              <a:t>)" </a:t>
            </a:r>
            <a:r>
              <a:rPr lang="en-US" sz="1600" b="1" dirty="0">
                <a:solidFill>
                  <a:prstClr val="black"/>
                </a:solidFill>
                <a:latin typeface="Calibri"/>
              </a:rPr>
              <a:t>stroke</a:t>
            </a:r>
            <a:r>
              <a:rPr lang="en-US" sz="1600" dirty="0">
                <a:solidFill>
                  <a:prstClr val="black"/>
                </a:solidFill>
                <a:latin typeface="Calibri"/>
              </a:rPr>
              <a:t>="black" </a:t>
            </a:r>
          </a:p>
          <a:p>
            <a:r>
              <a:rPr lang="en-US" sz="1600" b="1" dirty="0">
                <a:solidFill>
                  <a:prstClr val="black"/>
                </a:solidFill>
                <a:latin typeface="Calibri"/>
              </a:rPr>
              <a:t>stroke-width</a:t>
            </a:r>
            <a:r>
              <a:rPr lang="en-US" sz="1600" dirty="0">
                <a:solidFill>
                  <a:prstClr val="black"/>
                </a:solidFill>
                <a:latin typeface="Calibri"/>
              </a:rPr>
              <a:t>="1"/&gt;</a:t>
            </a:r>
          </a:p>
        </p:txBody>
      </p:sp>
      <p:pic>
        <p:nvPicPr>
          <p:cNvPr id="51202" name="Picture 2"/>
          <p:cNvPicPr>
            <a:picLocks noChangeAspect="1" noChangeArrowheads="1"/>
          </p:cNvPicPr>
          <p:nvPr/>
        </p:nvPicPr>
        <p:blipFill>
          <a:blip r:embed="rId4" cstate="print"/>
          <a:srcRect/>
          <a:stretch>
            <a:fillRect/>
          </a:stretch>
        </p:blipFill>
        <p:spPr bwMode="auto">
          <a:xfrm>
            <a:off x="6120756" y="2869308"/>
            <a:ext cx="954909" cy="1059557"/>
          </a:xfrm>
          <a:prstGeom prst="rect">
            <a:avLst/>
          </a:prstGeom>
          <a:noFill/>
          <a:ln w="9525">
            <a:noFill/>
            <a:miter lim="800000"/>
            <a:headEnd/>
            <a:tailEnd/>
          </a:ln>
        </p:spPr>
      </p:pic>
      <p:sp>
        <p:nvSpPr>
          <p:cNvPr id="12" name="Rectangle 11"/>
          <p:cNvSpPr/>
          <p:nvPr/>
        </p:nvSpPr>
        <p:spPr>
          <a:xfrm>
            <a:off x="7248128" y="2780929"/>
            <a:ext cx="3096344" cy="1323439"/>
          </a:xfrm>
          <a:prstGeom prst="rect">
            <a:avLst/>
          </a:prstGeom>
        </p:spPr>
        <p:style>
          <a:lnRef idx="0">
            <a:scrgbClr r="0" g="0" b="0"/>
          </a:lnRef>
          <a:fillRef idx="1003">
            <a:schemeClr val="lt2"/>
          </a:fillRef>
          <a:effectRef idx="0">
            <a:scrgbClr r="0" g="0" b="0"/>
          </a:effectRef>
          <a:fontRef idx="major"/>
        </p:style>
        <p:txBody>
          <a:bodyPr wrap="square">
            <a:spAutoFit/>
          </a:bodyPr>
          <a:lstStyle/>
          <a:p>
            <a:r>
              <a:rPr lang="en-US" sz="1600" dirty="0">
                <a:solidFill>
                  <a:prstClr val="black"/>
                </a:solidFill>
                <a:latin typeface="Calibri"/>
              </a:rPr>
              <a:t>&lt;</a:t>
            </a:r>
            <a:r>
              <a:rPr lang="en-US" sz="1600" b="1" dirty="0" err="1">
                <a:solidFill>
                  <a:prstClr val="black"/>
                </a:solidFill>
                <a:latin typeface="Calibri"/>
              </a:rPr>
              <a:t>polyline</a:t>
            </a:r>
            <a:r>
              <a:rPr lang="en-US" sz="1600" dirty="0">
                <a:solidFill>
                  <a:prstClr val="black"/>
                </a:solidFill>
                <a:latin typeface="Calibri"/>
              </a:rPr>
              <a:t> </a:t>
            </a:r>
            <a:r>
              <a:rPr lang="en-US" sz="1600" b="1" dirty="0">
                <a:solidFill>
                  <a:prstClr val="black"/>
                </a:solidFill>
                <a:latin typeface="Calibri"/>
              </a:rPr>
              <a:t>points</a:t>
            </a:r>
            <a:r>
              <a:rPr lang="en-US" sz="1600" dirty="0">
                <a:solidFill>
                  <a:prstClr val="black"/>
                </a:solidFill>
                <a:latin typeface="Calibri"/>
              </a:rPr>
              <a:t>="170,110 140,120 240,230 190,230" </a:t>
            </a:r>
            <a:r>
              <a:rPr lang="en-US" sz="1600" b="1" dirty="0">
                <a:solidFill>
                  <a:prstClr val="black"/>
                </a:solidFill>
                <a:latin typeface="Calibri"/>
              </a:rPr>
              <a:t>fill</a:t>
            </a:r>
            <a:r>
              <a:rPr lang="en-US" sz="1600" dirty="0">
                <a:solidFill>
                  <a:prstClr val="black"/>
                </a:solidFill>
                <a:latin typeface="Calibri"/>
              </a:rPr>
              <a:t>="</a:t>
            </a:r>
            <a:r>
              <a:rPr lang="en-US" sz="1600" dirty="0" err="1">
                <a:solidFill>
                  <a:prstClr val="black"/>
                </a:solidFill>
                <a:latin typeface="Calibri"/>
              </a:rPr>
              <a:t>url</a:t>
            </a:r>
            <a:r>
              <a:rPr lang="en-US" sz="1600" dirty="0">
                <a:solidFill>
                  <a:prstClr val="black"/>
                </a:solidFill>
                <a:latin typeface="Calibri"/>
              </a:rPr>
              <a:t>(#</a:t>
            </a:r>
            <a:r>
              <a:rPr lang="en-US" sz="1600" dirty="0" err="1">
                <a:solidFill>
                  <a:prstClr val="black"/>
                </a:solidFill>
                <a:latin typeface="Calibri"/>
              </a:rPr>
              <a:t>MyGradient</a:t>
            </a:r>
            <a:r>
              <a:rPr lang="en-US" sz="1600" dirty="0">
                <a:solidFill>
                  <a:prstClr val="black"/>
                </a:solidFill>
                <a:latin typeface="Calibri"/>
              </a:rPr>
              <a:t>)" </a:t>
            </a:r>
            <a:r>
              <a:rPr lang="en-US" sz="1600" b="1" dirty="0">
                <a:solidFill>
                  <a:prstClr val="black"/>
                </a:solidFill>
                <a:latin typeface="Calibri"/>
              </a:rPr>
              <a:t>stroke</a:t>
            </a:r>
            <a:r>
              <a:rPr lang="en-US" sz="1600" dirty="0">
                <a:solidFill>
                  <a:prstClr val="black"/>
                </a:solidFill>
                <a:latin typeface="Calibri"/>
              </a:rPr>
              <a:t>="black" </a:t>
            </a:r>
          </a:p>
          <a:p>
            <a:r>
              <a:rPr lang="en-US" sz="1600" b="1" dirty="0">
                <a:solidFill>
                  <a:prstClr val="black"/>
                </a:solidFill>
                <a:latin typeface="Calibri"/>
              </a:rPr>
              <a:t>stroke-width</a:t>
            </a:r>
            <a:r>
              <a:rPr lang="en-US" sz="1600" dirty="0">
                <a:solidFill>
                  <a:prstClr val="black"/>
                </a:solidFill>
                <a:latin typeface="Calibri"/>
              </a:rPr>
              <a:t>="1"/&gt;</a:t>
            </a:r>
          </a:p>
        </p:txBody>
      </p:sp>
      <p:sp>
        <p:nvSpPr>
          <p:cNvPr id="13" name="Rectangle 12"/>
          <p:cNvSpPr/>
          <p:nvPr/>
        </p:nvSpPr>
        <p:spPr>
          <a:xfrm>
            <a:off x="5735960" y="5448126"/>
            <a:ext cx="3672408" cy="1077218"/>
          </a:xfrm>
          <a:prstGeom prst="rect">
            <a:avLst/>
          </a:prstGeom>
        </p:spPr>
        <p:style>
          <a:lnRef idx="0">
            <a:scrgbClr r="0" g="0" b="0"/>
          </a:lnRef>
          <a:fillRef idx="1003">
            <a:schemeClr val="lt2"/>
          </a:fillRef>
          <a:effectRef idx="0">
            <a:scrgbClr r="0" g="0" b="0"/>
          </a:effectRef>
          <a:fontRef idx="major"/>
        </p:style>
        <p:txBody>
          <a:bodyPr wrap="square">
            <a:spAutoFit/>
          </a:bodyPr>
          <a:lstStyle/>
          <a:p>
            <a:r>
              <a:rPr lang="en-US" sz="1600" dirty="0">
                <a:solidFill>
                  <a:prstClr val="black"/>
                </a:solidFill>
                <a:latin typeface="Calibri"/>
              </a:rPr>
              <a:t> &lt;</a:t>
            </a:r>
            <a:r>
              <a:rPr lang="en-US" sz="1600" b="1" dirty="0">
                <a:solidFill>
                  <a:prstClr val="black"/>
                </a:solidFill>
                <a:latin typeface="Calibri"/>
              </a:rPr>
              <a:t>path</a:t>
            </a:r>
            <a:r>
              <a:rPr lang="en-US" sz="1600" dirty="0">
                <a:solidFill>
                  <a:prstClr val="black"/>
                </a:solidFill>
                <a:latin typeface="Calibri"/>
              </a:rPr>
              <a:t> </a:t>
            </a:r>
          </a:p>
          <a:p>
            <a:r>
              <a:rPr lang="en-US" sz="1600" b="1" dirty="0">
                <a:solidFill>
                  <a:prstClr val="black"/>
                </a:solidFill>
                <a:latin typeface="Calibri"/>
              </a:rPr>
              <a:t>d</a:t>
            </a:r>
            <a:r>
              <a:rPr lang="en-US" sz="1600" dirty="0">
                <a:solidFill>
                  <a:prstClr val="black"/>
                </a:solidFill>
                <a:latin typeface="Calibri"/>
              </a:rPr>
              <a:t>="M 100 350 q 0 -500 300 0" </a:t>
            </a:r>
            <a:r>
              <a:rPr lang="en-US" sz="1600" b="1" dirty="0">
                <a:solidFill>
                  <a:prstClr val="black"/>
                </a:solidFill>
                <a:latin typeface="Calibri"/>
              </a:rPr>
              <a:t>stroke</a:t>
            </a:r>
            <a:r>
              <a:rPr lang="en-US" sz="1600" dirty="0">
                <a:solidFill>
                  <a:prstClr val="black"/>
                </a:solidFill>
                <a:latin typeface="Calibri"/>
              </a:rPr>
              <a:t>="blue“ </a:t>
            </a:r>
            <a:r>
              <a:rPr lang="en-US" sz="1600" b="1" dirty="0">
                <a:solidFill>
                  <a:prstClr val="black"/>
                </a:solidFill>
                <a:latin typeface="Calibri"/>
              </a:rPr>
              <a:t>stroke-width</a:t>
            </a:r>
            <a:r>
              <a:rPr lang="en-US" sz="1600" dirty="0">
                <a:solidFill>
                  <a:prstClr val="black"/>
                </a:solidFill>
                <a:latin typeface="Calibri"/>
              </a:rPr>
              <a:t>="5" </a:t>
            </a:r>
          </a:p>
          <a:p>
            <a:r>
              <a:rPr lang="en-US" sz="1600" b="1" dirty="0">
                <a:solidFill>
                  <a:prstClr val="black"/>
                </a:solidFill>
                <a:latin typeface="Calibri"/>
              </a:rPr>
              <a:t>fill</a:t>
            </a:r>
            <a:r>
              <a:rPr lang="en-US" sz="1600" dirty="0">
                <a:solidFill>
                  <a:prstClr val="black"/>
                </a:solidFill>
                <a:latin typeface="Calibri"/>
              </a:rPr>
              <a:t>="none" /&gt;</a:t>
            </a:r>
          </a:p>
        </p:txBody>
      </p:sp>
      <p:pic>
        <p:nvPicPr>
          <p:cNvPr id="51203" name="Picture 3"/>
          <p:cNvPicPr>
            <a:picLocks noChangeAspect="1" noChangeArrowheads="1"/>
          </p:cNvPicPr>
          <p:nvPr/>
        </p:nvPicPr>
        <p:blipFill>
          <a:blip r:embed="rId5" cstate="print"/>
          <a:srcRect/>
          <a:stretch>
            <a:fillRect/>
          </a:stretch>
        </p:blipFill>
        <p:spPr bwMode="auto">
          <a:xfrm>
            <a:off x="3143673" y="5031762"/>
            <a:ext cx="1897385" cy="1469072"/>
          </a:xfrm>
          <a:prstGeom prst="rect">
            <a:avLst/>
          </a:prstGeom>
          <a:noFill/>
          <a:ln w="9525">
            <a:noFill/>
            <a:miter lim="800000"/>
            <a:headEnd/>
            <a:tailEnd/>
          </a:ln>
        </p:spPr>
      </p:pic>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7" name="AutoShape 2"/>
          <p:cNvSpPr>
            <a:spLocks noGrp="1" noChangeArrowheads="1"/>
          </p:cNvSpPr>
          <p:nvPr>
            <p:ph type="title"/>
          </p:nvPr>
        </p:nvSpPr>
        <p:spPr>
          <a:xfrm>
            <a:off x="1981200" y="404664"/>
            <a:ext cx="8229600" cy="1066800"/>
          </a:xfrm>
        </p:spPr>
        <p:txBody>
          <a:bodyPr>
            <a:normAutofit/>
          </a:bodyPr>
          <a:lstStyle/>
          <a:p>
            <a:r>
              <a:rPr lang="fr-FR" dirty="0"/>
              <a:t>Remplissage et traits</a:t>
            </a:r>
          </a:p>
        </p:txBody>
      </p:sp>
      <p:sp>
        <p:nvSpPr>
          <p:cNvPr id="164868" name="Rectangle 3"/>
          <p:cNvSpPr>
            <a:spLocks noGrp="1" noChangeArrowheads="1"/>
          </p:cNvSpPr>
          <p:nvPr>
            <p:ph sz="half" idx="1"/>
          </p:nvPr>
        </p:nvSpPr>
        <p:spPr>
          <a:xfrm>
            <a:off x="1981200" y="1556793"/>
            <a:ext cx="4038600" cy="5218595"/>
          </a:xfrm>
        </p:spPr>
        <p:txBody>
          <a:bodyPr>
            <a:normAutofit fontScale="85000" lnSpcReduction="20000"/>
          </a:bodyPr>
          <a:lstStyle/>
          <a:p>
            <a:r>
              <a:rPr lang="fr-FR" dirty="0"/>
              <a:t>Remplissage </a:t>
            </a:r>
            <a:r>
              <a:rPr lang="fr-FR" b="1" i="1" dirty="0" err="1"/>
              <a:t>fill</a:t>
            </a:r>
            <a:endParaRPr lang="fr-FR" b="1" i="1" dirty="0"/>
          </a:p>
          <a:p>
            <a:pPr lvl="1"/>
            <a:r>
              <a:rPr lang="fr-FR" b="1" i="1" dirty="0"/>
              <a:t>Couleur </a:t>
            </a:r>
            <a:r>
              <a:rPr lang="fr-FR" b="1" i="1" dirty="0" err="1"/>
              <a:t>css</a:t>
            </a:r>
            <a:endParaRPr lang="fr-FR" b="1" i="1" dirty="0"/>
          </a:p>
          <a:p>
            <a:pPr lvl="2"/>
            <a:endParaRPr lang="fr-FR" b="1" i="1" dirty="0"/>
          </a:p>
          <a:p>
            <a:pPr lvl="1"/>
            <a:endParaRPr lang="fr-FR" b="1" i="1" dirty="0"/>
          </a:p>
          <a:p>
            <a:pPr lvl="1"/>
            <a:endParaRPr lang="fr-FR" b="1" i="1" dirty="0"/>
          </a:p>
          <a:p>
            <a:pPr lvl="1"/>
            <a:endParaRPr lang="fr-FR" b="1" i="1" dirty="0"/>
          </a:p>
          <a:p>
            <a:pPr lvl="1"/>
            <a:r>
              <a:rPr lang="fr-FR" b="1" i="1" dirty="0"/>
              <a:t>Gradient </a:t>
            </a:r>
            <a:r>
              <a:rPr lang="fr-FR" b="1" i="1" dirty="0" err="1"/>
              <a:t>svg</a:t>
            </a:r>
            <a:endParaRPr lang="fr-FR" b="1" i="1" dirty="0"/>
          </a:p>
          <a:p>
            <a:pPr lvl="1"/>
            <a:endParaRPr lang="fr-FR" b="1" i="1" dirty="0"/>
          </a:p>
          <a:p>
            <a:pPr lvl="1">
              <a:buNone/>
            </a:pPr>
            <a:endParaRPr lang="fr-FR" b="1" i="1" dirty="0"/>
          </a:p>
          <a:p>
            <a:pPr lvl="1"/>
            <a:endParaRPr lang="fr-FR" b="1" i="1" dirty="0"/>
          </a:p>
          <a:p>
            <a:pPr lvl="1"/>
            <a:endParaRPr lang="fr-FR" b="1" i="1" dirty="0"/>
          </a:p>
          <a:p>
            <a:pPr lvl="1"/>
            <a:r>
              <a:rPr lang="fr-FR" b="1" i="1" dirty="0"/>
              <a:t>Opacité</a:t>
            </a:r>
          </a:p>
        </p:txBody>
      </p:sp>
      <p:sp>
        <p:nvSpPr>
          <p:cNvPr id="5" name="Espace réservé du contenu 4"/>
          <p:cNvSpPr>
            <a:spLocks noGrp="1"/>
          </p:cNvSpPr>
          <p:nvPr>
            <p:ph sz="half" idx="2"/>
          </p:nvPr>
        </p:nvSpPr>
        <p:spPr>
          <a:xfrm>
            <a:off x="6172200" y="1628801"/>
            <a:ext cx="4038600" cy="5146587"/>
          </a:xfrm>
        </p:spPr>
        <p:txBody>
          <a:bodyPr>
            <a:normAutofit fontScale="85000" lnSpcReduction="20000"/>
          </a:bodyPr>
          <a:lstStyle/>
          <a:p>
            <a:r>
              <a:rPr lang="fr-FR" dirty="0"/>
              <a:t>Bordures </a:t>
            </a:r>
            <a:r>
              <a:rPr lang="fr-FR" b="1" i="1" dirty="0"/>
              <a:t>stroke</a:t>
            </a:r>
          </a:p>
          <a:p>
            <a:pPr lvl="1"/>
            <a:r>
              <a:rPr lang="fr-FR" b="1" i="1" dirty="0"/>
              <a:t>Couleur</a:t>
            </a:r>
          </a:p>
          <a:p>
            <a:pPr lvl="2">
              <a:buNone/>
            </a:pPr>
            <a:endParaRPr lang="fr-FR" b="1" i="1" dirty="0"/>
          </a:p>
          <a:p>
            <a:pPr lvl="2">
              <a:buNone/>
            </a:pPr>
            <a:endParaRPr lang="fr-FR" b="1" i="1" dirty="0"/>
          </a:p>
          <a:p>
            <a:pPr lvl="2">
              <a:buNone/>
            </a:pPr>
            <a:endParaRPr lang="fr-FR" b="1" i="1" dirty="0"/>
          </a:p>
          <a:p>
            <a:pPr lvl="1"/>
            <a:r>
              <a:rPr lang="fr-FR" b="1" i="1" dirty="0"/>
              <a:t>Forme</a:t>
            </a:r>
          </a:p>
          <a:p>
            <a:pPr lvl="1"/>
            <a:endParaRPr lang="fr-FR" b="1" i="1" dirty="0"/>
          </a:p>
          <a:p>
            <a:pPr lvl="1"/>
            <a:endParaRPr lang="fr-FR" b="1" i="1" dirty="0"/>
          </a:p>
          <a:p>
            <a:pPr lvl="1"/>
            <a:endParaRPr lang="fr-FR" b="1" i="1" dirty="0"/>
          </a:p>
          <a:p>
            <a:pPr lvl="1"/>
            <a:endParaRPr lang="fr-FR" b="1" i="1" dirty="0"/>
          </a:p>
          <a:p>
            <a:pPr lvl="1"/>
            <a:r>
              <a:rPr lang="fr-FR" b="1" i="1" dirty="0"/>
              <a:t>Opacité</a:t>
            </a:r>
          </a:p>
          <a:p>
            <a:pPr lvl="1"/>
            <a:endParaRPr lang="fr-FR" b="1" i="1" dirty="0"/>
          </a:p>
          <a:p>
            <a:pPr lvl="1"/>
            <a:endParaRPr lang="fr-FR" b="1" i="1" dirty="0"/>
          </a:p>
          <a:p>
            <a:pPr lvl="1"/>
            <a:endParaRPr lang="fr-FR" b="1" i="1" dirty="0"/>
          </a:p>
          <a:p>
            <a:pPr lvl="1"/>
            <a:r>
              <a:rPr lang="fr-FR" b="1" i="1" dirty="0"/>
              <a:t>Epaisseur</a:t>
            </a:r>
          </a:p>
          <a:p>
            <a:pPr lvl="1">
              <a:buNone/>
            </a:pPr>
            <a:r>
              <a:rPr lang="fr-FR" b="1" i="1" dirty="0"/>
              <a:t> </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a:solidFill>
                  <a:prstClr val="black">
                    <a:tint val="75000"/>
                  </a:prstClr>
                </a:solidFill>
                <a:latin typeface="Calibri"/>
              </a:rPr>
              <a:pPr/>
              <a:t>135</a:t>
            </a:fld>
            <a:endParaRPr lang="fr-FR">
              <a:solidFill>
                <a:prstClr val="black">
                  <a:tint val="75000"/>
                </a:prstClr>
              </a:solidFill>
              <a:latin typeface="Calibri"/>
            </a:endParaRPr>
          </a:p>
        </p:txBody>
      </p:sp>
      <p:sp>
        <p:nvSpPr>
          <p:cNvPr id="7" name="Rectangle 6"/>
          <p:cNvSpPr/>
          <p:nvPr/>
        </p:nvSpPr>
        <p:spPr>
          <a:xfrm>
            <a:off x="3143672" y="2276872"/>
            <a:ext cx="1763496" cy="369332"/>
          </a:xfrm>
          <a:prstGeom prst="rect">
            <a:avLst/>
          </a:prstGeom>
        </p:spPr>
        <p:txBody>
          <a:bodyPr wrap="none">
            <a:spAutoFit/>
          </a:bodyPr>
          <a:lstStyle/>
          <a:p>
            <a:r>
              <a:rPr lang="fr-FR" b="1" dirty="0" err="1">
                <a:solidFill>
                  <a:srgbClr val="FF0000"/>
                </a:solidFill>
                <a:latin typeface="Calibri"/>
              </a:rPr>
              <a:t>fill</a:t>
            </a:r>
            <a:r>
              <a:rPr lang="fr-FR" dirty="0">
                <a:solidFill>
                  <a:prstClr val="black"/>
                </a:solidFill>
                <a:latin typeface="Calibri"/>
              </a:rPr>
              <a:t>="LIGHTBLUE"</a:t>
            </a:r>
          </a:p>
        </p:txBody>
      </p:sp>
      <p:sp>
        <p:nvSpPr>
          <p:cNvPr id="8" name="Rectangle 7"/>
          <p:cNvSpPr/>
          <p:nvPr/>
        </p:nvSpPr>
        <p:spPr>
          <a:xfrm>
            <a:off x="2855641" y="3717032"/>
            <a:ext cx="2306593" cy="369332"/>
          </a:xfrm>
          <a:prstGeom prst="rect">
            <a:avLst/>
          </a:prstGeom>
        </p:spPr>
        <p:txBody>
          <a:bodyPr wrap="none">
            <a:spAutoFit/>
          </a:bodyPr>
          <a:lstStyle/>
          <a:p>
            <a:r>
              <a:rPr lang="fr-FR" dirty="0">
                <a:solidFill>
                  <a:prstClr val="black"/>
                </a:solidFill>
                <a:latin typeface="Calibri"/>
              </a:rPr>
              <a:t> </a:t>
            </a:r>
            <a:r>
              <a:rPr lang="fr-FR" b="1" dirty="0" err="1">
                <a:solidFill>
                  <a:srgbClr val="FF0000"/>
                </a:solidFill>
                <a:latin typeface="Calibri"/>
              </a:rPr>
              <a:t>fill</a:t>
            </a:r>
            <a:r>
              <a:rPr lang="fr-FR" dirty="0">
                <a:solidFill>
                  <a:prstClr val="black"/>
                </a:solidFill>
                <a:latin typeface="Calibri"/>
              </a:rPr>
              <a:t>="url(#</a:t>
            </a:r>
            <a:r>
              <a:rPr lang="fr-FR" dirty="0" err="1">
                <a:solidFill>
                  <a:prstClr val="black"/>
                </a:solidFill>
                <a:latin typeface="Calibri"/>
              </a:rPr>
              <a:t>gradientId</a:t>
            </a:r>
            <a:r>
              <a:rPr lang="fr-FR" dirty="0">
                <a:solidFill>
                  <a:prstClr val="black"/>
                </a:solidFill>
                <a:latin typeface="Calibri"/>
              </a:rPr>
              <a:t>)" </a:t>
            </a:r>
          </a:p>
        </p:txBody>
      </p:sp>
      <p:pic>
        <p:nvPicPr>
          <p:cNvPr id="289794" name="Picture 2"/>
          <p:cNvPicPr>
            <a:picLocks noChangeAspect="1" noChangeArrowheads="1"/>
          </p:cNvPicPr>
          <p:nvPr/>
        </p:nvPicPr>
        <p:blipFill>
          <a:blip r:embed="rId3" cstate="print"/>
          <a:srcRect/>
          <a:stretch>
            <a:fillRect/>
          </a:stretch>
        </p:blipFill>
        <p:spPr bwMode="auto">
          <a:xfrm>
            <a:off x="3143672" y="4149081"/>
            <a:ext cx="2247900" cy="665609"/>
          </a:xfrm>
          <a:prstGeom prst="rect">
            <a:avLst/>
          </a:prstGeom>
          <a:noFill/>
          <a:ln w="9525">
            <a:noFill/>
            <a:miter lim="800000"/>
            <a:headEnd/>
            <a:tailEnd/>
          </a:ln>
        </p:spPr>
      </p:pic>
      <p:pic>
        <p:nvPicPr>
          <p:cNvPr id="289796" name="Picture 4"/>
          <p:cNvPicPr>
            <a:picLocks noChangeAspect="1" noChangeArrowheads="1"/>
          </p:cNvPicPr>
          <p:nvPr/>
        </p:nvPicPr>
        <p:blipFill>
          <a:blip r:embed="rId4" cstate="print"/>
          <a:srcRect/>
          <a:stretch>
            <a:fillRect/>
          </a:stretch>
        </p:blipFill>
        <p:spPr bwMode="auto">
          <a:xfrm>
            <a:off x="3143672" y="2636912"/>
            <a:ext cx="2228850" cy="656084"/>
          </a:xfrm>
          <a:prstGeom prst="rect">
            <a:avLst/>
          </a:prstGeom>
          <a:noFill/>
          <a:ln w="9525">
            <a:noFill/>
            <a:miter lim="800000"/>
            <a:headEnd/>
            <a:tailEnd/>
          </a:ln>
        </p:spPr>
      </p:pic>
      <p:graphicFrame>
        <p:nvGraphicFramePr>
          <p:cNvPr id="15" name="Tableau 14"/>
          <p:cNvGraphicFramePr>
            <a:graphicFrameLocks noGrp="1"/>
          </p:cNvGraphicFramePr>
          <p:nvPr/>
        </p:nvGraphicFramePr>
        <p:xfrm>
          <a:off x="2135560" y="5445224"/>
          <a:ext cx="3888432" cy="706388"/>
        </p:xfrm>
        <a:graphic>
          <a:graphicData uri="http://schemas.openxmlformats.org/drawingml/2006/table">
            <a:tbl>
              <a:tblPr firstRow="1" bandRow="1">
                <a:tableStyleId>{2D5ABB26-0587-4C30-8999-92F81FD0307C}</a:tableStyleId>
              </a:tblPr>
              <a:tblGrid>
                <a:gridCol w="1296144">
                  <a:extLst>
                    <a:ext uri="{9D8B030D-6E8A-4147-A177-3AD203B41FA5}">
                      <a16:colId xmlns:a16="http://schemas.microsoft.com/office/drawing/2014/main" xmlns="" val="20000"/>
                    </a:ext>
                  </a:extLst>
                </a:gridCol>
                <a:gridCol w="1296144">
                  <a:extLst>
                    <a:ext uri="{9D8B030D-6E8A-4147-A177-3AD203B41FA5}">
                      <a16:colId xmlns:a16="http://schemas.microsoft.com/office/drawing/2014/main" xmlns="" val="20001"/>
                    </a:ext>
                  </a:extLst>
                </a:gridCol>
                <a:gridCol w="1296144">
                  <a:extLst>
                    <a:ext uri="{9D8B030D-6E8A-4147-A177-3AD203B41FA5}">
                      <a16:colId xmlns:a16="http://schemas.microsoft.com/office/drawing/2014/main" xmlns="" val="20002"/>
                    </a:ext>
                  </a:extLst>
                </a:gridCol>
              </a:tblGrid>
              <a:tr h="706388">
                <a:tc>
                  <a:txBody>
                    <a:bodyPr/>
                    <a:lstStyle/>
                    <a:p>
                      <a:pPr algn="ctr"/>
                      <a:r>
                        <a:rPr lang="fr-FR" dirty="0"/>
                        <a:t>0.1</a:t>
                      </a:r>
                    </a:p>
                  </a:txBody>
                  <a:tcPr/>
                </a:tc>
                <a:tc>
                  <a:txBody>
                    <a:bodyPr/>
                    <a:lstStyle/>
                    <a:p>
                      <a:pPr algn="ctr"/>
                      <a:r>
                        <a:rPr lang="fr-FR" dirty="0"/>
                        <a:t>0.7</a:t>
                      </a:r>
                    </a:p>
                  </a:txBody>
                  <a:tcPr/>
                </a:tc>
                <a:tc>
                  <a:txBody>
                    <a:bodyPr/>
                    <a:lstStyle/>
                    <a:p>
                      <a:pPr algn="ctr"/>
                      <a:r>
                        <a:rPr lang="fr-FR" dirty="0"/>
                        <a:t>1</a:t>
                      </a:r>
                    </a:p>
                  </a:txBody>
                  <a:tcPr/>
                </a:tc>
                <a:extLst>
                  <a:ext uri="{0D108BD9-81ED-4DB2-BD59-A6C34878D82A}">
                    <a16:rowId xmlns:a16="http://schemas.microsoft.com/office/drawing/2014/main" xmlns="" val="10000"/>
                  </a:ext>
                </a:extLst>
              </a:tr>
            </a:tbl>
          </a:graphicData>
        </a:graphic>
      </p:graphicFrame>
      <p:grpSp>
        <p:nvGrpSpPr>
          <p:cNvPr id="18" name="Groupe 17"/>
          <p:cNvGrpSpPr/>
          <p:nvPr/>
        </p:nvGrpSpPr>
        <p:grpSpPr>
          <a:xfrm>
            <a:off x="2172072" y="5877272"/>
            <a:ext cx="3848150" cy="864096"/>
            <a:chOff x="360040" y="5877272"/>
            <a:chExt cx="3848150" cy="864096"/>
          </a:xfrm>
        </p:grpSpPr>
        <p:pic>
          <p:nvPicPr>
            <p:cNvPr id="289798" name="Picture 6"/>
            <p:cNvPicPr>
              <a:picLocks noChangeAspect="1" noChangeArrowheads="1"/>
            </p:cNvPicPr>
            <p:nvPr/>
          </p:nvPicPr>
          <p:blipFill>
            <a:blip r:embed="rId5" cstate="print"/>
            <a:srcRect/>
            <a:stretch>
              <a:fillRect/>
            </a:stretch>
          </p:blipFill>
          <p:spPr bwMode="auto">
            <a:xfrm>
              <a:off x="1691680" y="5877272"/>
              <a:ext cx="1224136" cy="864096"/>
            </a:xfrm>
            <a:prstGeom prst="rect">
              <a:avLst/>
            </a:prstGeom>
            <a:noFill/>
            <a:ln w="9525">
              <a:noFill/>
              <a:miter lim="800000"/>
              <a:headEnd/>
              <a:tailEnd/>
            </a:ln>
          </p:spPr>
        </p:pic>
        <p:pic>
          <p:nvPicPr>
            <p:cNvPr id="289799" name="Picture 7"/>
            <p:cNvPicPr>
              <a:picLocks noChangeAspect="1" noChangeArrowheads="1"/>
            </p:cNvPicPr>
            <p:nvPr/>
          </p:nvPicPr>
          <p:blipFill>
            <a:blip r:embed="rId6" cstate="print"/>
            <a:srcRect/>
            <a:stretch>
              <a:fillRect/>
            </a:stretch>
          </p:blipFill>
          <p:spPr bwMode="auto">
            <a:xfrm>
              <a:off x="3059832" y="5877272"/>
              <a:ext cx="1148358" cy="864096"/>
            </a:xfrm>
            <a:prstGeom prst="rect">
              <a:avLst/>
            </a:prstGeom>
            <a:noFill/>
            <a:ln w="9525">
              <a:noFill/>
              <a:miter lim="800000"/>
              <a:headEnd/>
              <a:tailEnd/>
            </a:ln>
          </p:spPr>
        </p:pic>
        <p:pic>
          <p:nvPicPr>
            <p:cNvPr id="17" name="Picture 8"/>
            <p:cNvPicPr>
              <a:picLocks noChangeAspect="1" noChangeArrowheads="1"/>
            </p:cNvPicPr>
            <p:nvPr/>
          </p:nvPicPr>
          <p:blipFill>
            <a:blip r:embed="rId7" cstate="print"/>
            <a:srcRect/>
            <a:stretch>
              <a:fillRect/>
            </a:stretch>
          </p:blipFill>
          <p:spPr bwMode="auto">
            <a:xfrm>
              <a:off x="360040" y="5877272"/>
              <a:ext cx="1187624" cy="836712"/>
            </a:xfrm>
            <a:prstGeom prst="rect">
              <a:avLst/>
            </a:prstGeom>
            <a:noFill/>
            <a:ln w="9525">
              <a:noFill/>
              <a:miter lim="800000"/>
              <a:headEnd/>
              <a:tailEnd/>
            </a:ln>
          </p:spPr>
        </p:pic>
      </p:grpSp>
      <p:sp>
        <p:nvSpPr>
          <p:cNvPr id="19" name="Rectangle 18"/>
          <p:cNvSpPr/>
          <p:nvPr/>
        </p:nvSpPr>
        <p:spPr>
          <a:xfrm>
            <a:off x="8184232" y="2195572"/>
            <a:ext cx="2016224" cy="369332"/>
          </a:xfrm>
          <a:prstGeom prst="rect">
            <a:avLst/>
          </a:prstGeom>
        </p:spPr>
        <p:txBody>
          <a:bodyPr wrap="square">
            <a:spAutoFit/>
          </a:bodyPr>
          <a:lstStyle/>
          <a:p>
            <a:r>
              <a:rPr lang="fr-FR" b="1" dirty="0">
                <a:solidFill>
                  <a:srgbClr val="FF0000"/>
                </a:solidFill>
                <a:latin typeface="Calibri"/>
              </a:rPr>
              <a:t>stroke</a:t>
            </a:r>
            <a:r>
              <a:rPr lang="fr-FR" dirty="0">
                <a:solidFill>
                  <a:prstClr val="black"/>
                </a:solidFill>
                <a:latin typeface="Calibri"/>
              </a:rPr>
              <a:t>="</a:t>
            </a:r>
            <a:r>
              <a:rPr lang="fr-FR" sz="1400" dirty="0">
                <a:solidFill>
                  <a:prstClr val="black"/>
                </a:solidFill>
                <a:latin typeface="Calibri"/>
              </a:rPr>
              <a:t>#</a:t>
            </a:r>
            <a:r>
              <a:rPr lang="fr-FR" sz="1400" dirty="0">
                <a:solidFill>
                  <a:srgbClr val="FF0000"/>
                </a:solidFill>
                <a:latin typeface="Calibri"/>
              </a:rPr>
              <a:t>2E</a:t>
            </a:r>
            <a:r>
              <a:rPr lang="fr-FR" sz="1400" dirty="0">
                <a:solidFill>
                  <a:srgbClr val="00B050"/>
                </a:solidFill>
                <a:latin typeface="Calibri"/>
              </a:rPr>
              <a:t>8B</a:t>
            </a:r>
            <a:r>
              <a:rPr lang="fr-FR" sz="1400" dirty="0">
                <a:solidFill>
                  <a:srgbClr val="00B0F0"/>
                </a:solidFill>
                <a:latin typeface="Calibri"/>
              </a:rPr>
              <a:t>57</a:t>
            </a:r>
            <a:r>
              <a:rPr lang="fr-FR" dirty="0">
                <a:solidFill>
                  <a:prstClr val="black"/>
                </a:solidFill>
                <a:latin typeface="Calibri"/>
              </a:rPr>
              <a:t>"</a:t>
            </a:r>
          </a:p>
        </p:txBody>
      </p:sp>
      <p:pic>
        <p:nvPicPr>
          <p:cNvPr id="289805" name="Picture 13"/>
          <p:cNvPicPr>
            <a:picLocks noChangeAspect="1" noChangeArrowheads="1"/>
          </p:cNvPicPr>
          <p:nvPr/>
        </p:nvPicPr>
        <p:blipFill>
          <a:blip r:embed="rId8" cstate="print"/>
          <a:srcRect/>
          <a:stretch>
            <a:fillRect/>
          </a:stretch>
        </p:blipFill>
        <p:spPr bwMode="auto">
          <a:xfrm>
            <a:off x="8640266" y="2564905"/>
            <a:ext cx="1200150" cy="485775"/>
          </a:xfrm>
          <a:prstGeom prst="rect">
            <a:avLst/>
          </a:prstGeom>
          <a:noFill/>
          <a:ln w="9525">
            <a:noFill/>
            <a:miter lim="800000"/>
            <a:headEnd/>
            <a:tailEnd/>
          </a:ln>
        </p:spPr>
      </p:pic>
      <p:pic>
        <p:nvPicPr>
          <p:cNvPr id="289806" name="Picture 14"/>
          <p:cNvPicPr>
            <a:picLocks noChangeAspect="1" noChangeArrowheads="1"/>
          </p:cNvPicPr>
          <p:nvPr/>
        </p:nvPicPr>
        <p:blipFill>
          <a:blip r:embed="rId9" cstate="print"/>
          <a:srcRect/>
          <a:stretch>
            <a:fillRect/>
          </a:stretch>
        </p:blipFill>
        <p:spPr bwMode="auto">
          <a:xfrm>
            <a:off x="6580610" y="2564905"/>
            <a:ext cx="1171575" cy="466725"/>
          </a:xfrm>
          <a:prstGeom prst="rect">
            <a:avLst/>
          </a:prstGeom>
          <a:noFill/>
          <a:ln w="9525">
            <a:noFill/>
            <a:miter lim="800000"/>
            <a:headEnd/>
            <a:tailEnd/>
          </a:ln>
        </p:spPr>
      </p:pic>
      <p:sp>
        <p:nvSpPr>
          <p:cNvPr id="26" name="Rectangle 25"/>
          <p:cNvSpPr/>
          <p:nvPr/>
        </p:nvSpPr>
        <p:spPr>
          <a:xfrm>
            <a:off x="6096000" y="2204864"/>
            <a:ext cx="2016224" cy="369332"/>
          </a:xfrm>
          <a:prstGeom prst="rect">
            <a:avLst/>
          </a:prstGeom>
        </p:spPr>
        <p:txBody>
          <a:bodyPr wrap="square">
            <a:spAutoFit/>
          </a:bodyPr>
          <a:lstStyle/>
          <a:p>
            <a:r>
              <a:rPr lang="fr-FR" b="1" dirty="0">
                <a:solidFill>
                  <a:srgbClr val="FF0000"/>
                </a:solidFill>
                <a:latin typeface="Calibri"/>
              </a:rPr>
              <a:t>stroke</a:t>
            </a:r>
            <a:r>
              <a:rPr lang="fr-FR" dirty="0">
                <a:solidFill>
                  <a:prstClr val="black"/>
                </a:solidFill>
                <a:latin typeface="Calibri"/>
              </a:rPr>
              <a:t>="</a:t>
            </a:r>
            <a:r>
              <a:rPr lang="fr-FR" sz="1400" dirty="0">
                <a:solidFill>
                  <a:prstClr val="black"/>
                </a:solidFill>
                <a:latin typeface="Calibri"/>
              </a:rPr>
              <a:t>BLACK</a:t>
            </a:r>
            <a:r>
              <a:rPr lang="fr-FR" dirty="0">
                <a:solidFill>
                  <a:prstClr val="black"/>
                </a:solidFill>
                <a:latin typeface="Calibri"/>
              </a:rPr>
              <a:t>"</a:t>
            </a:r>
          </a:p>
        </p:txBody>
      </p:sp>
      <p:sp>
        <p:nvSpPr>
          <p:cNvPr id="27" name="Rectangle 26"/>
          <p:cNvSpPr/>
          <p:nvPr/>
        </p:nvSpPr>
        <p:spPr>
          <a:xfrm>
            <a:off x="6744073" y="3356992"/>
            <a:ext cx="2645019" cy="369332"/>
          </a:xfrm>
          <a:prstGeom prst="rect">
            <a:avLst/>
          </a:prstGeom>
        </p:spPr>
        <p:txBody>
          <a:bodyPr wrap="none">
            <a:spAutoFit/>
          </a:bodyPr>
          <a:lstStyle/>
          <a:p>
            <a:r>
              <a:rPr lang="fr-FR" b="1" dirty="0">
                <a:solidFill>
                  <a:prstClr val="black"/>
                </a:solidFill>
                <a:latin typeface="Calibri"/>
              </a:rPr>
              <a:t> </a:t>
            </a:r>
            <a:r>
              <a:rPr lang="fr-FR" b="1" dirty="0">
                <a:solidFill>
                  <a:srgbClr val="FF0000"/>
                </a:solidFill>
                <a:latin typeface="Calibri"/>
              </a:rPr>
              <a:t>stroke-</a:t>
            </a:r>
            <a:r>
              <a:rPr lang="fr-FR" b="1" dirty="0" err="1">
                <a:solidFill>
                  <a:srgbClr val="FF0000"/>
                </a:solidFill>
                <a:latin typeface="Calibri"/>
              </a:rPr>
              <a:t>dasharray</a:t>
            </a:r>
            <a:r>
              <a:rPr lang="fr-FR" dirty="0">
                <a:solidFill>
                  <a:prstClr val="black"/>
                </a:solidFill>
                <a:latin typeface="Calibri"/>
              </a:rPr>
              <a:t>="value"</a:t>
            </a:r>
          </a:p>
        </p:txBody>
      </p:sp>
      <p:sp>
        <p:nvSpPr>
          <p:cNvPr id="28" name="Rectangle 27"/>
          <p:cNvSpPr/>
          <p:nvPr/>
        </p:nvSpPr>
        <p:spPr>
          <a:xfrm>
            <a:off x="8688288" y="3707740"/>
            <a:ext cx="1362874" cy="369332"/>
          </a:xfrm>
          <a:prstGeom prst="rect">
            <a:avLst/>
          </a:prstGeom>
        </p:spPr>
        <p:txBody>
          <a:bodyPr wrap="none">
            <a:spAutoFit/>
          </a:bodyPr>
          <a:lstStyle/>
          <a:p>
            <a:r>
              <a:rPr lang="fr-FR" dirty="0">
                <a:solidFill>
                  <a:prstClr val="black"/>
                </a:solidFill>
                <a:latin typeface="Calibri"/>
              </a:rPr>
              <a:t>"30,5,10,20"</a:t>
            </a:r>
          </a:p>
        </p:txBody>
      </p:sp>
      <p:pic>
        <p:nvPicPr>
          <p:cNvPr id="289807" name="Picture 15"/>
          <p:cNvPicPr>
            <a:picLocks noChangeAspect="1" noChangeArrowheads="1"/>
          </p:cNvPicPr>
          <p:nvPr/>
        </p:nvPicPr>
        <p:blipFill>
          <a:blip r:embed="rId10" cstate="print"/>
          <a:srcRect/>
          <a:stretch>
            <a:fillRect/>
          </a:stretch>
        </p:blipFill>
        <p:spPr bwMode="auto">
          <a:xfrm>
            <a:off x="8832305" y="4076304"/>
            <a:ext cx="1209675" cy="504825"/>
          </a:xfrm>
          <a:prstGeom prst="rect">
            <a:avLst/>
          </a:prstGeom>
          <a:noFill/>
          <a:ln w="9525">
            <a:noFill/>
            <a:miter lim="800000"/>
            <a:headEnd/>
            <a:tailEnd/>
          </a:ln>
        </p:spPr>
      </p:pic>
      <p:pic>
        <p:nvPicPr>
          <p:cNvPr id="289809" name="Picture 17"/>
          <p:cNvPicPr>
            <a:picLocks noChangeAspect="1" noChangeArrowheads="1"/>
          </p:cNvPicPr>
          <p:nvPr/>
        </p:nvPicPr>
        <p:blipFill>
          <a:blip r:embed="rId11" cstate="print"/>
          <a:srcRect/>
          <a:stretch>
            <a:fillRect/>
          </a:stretch>
        </p:blipFill>
        <p:spPr bwMode="auto">
          <a:xfrm>
            <a:off x="6672064" y="4077072"/>
            <a:ext cx="1200150" cy="476250"/>
          </a:xfrm>
          <a:prstGeom prst="rect">
            <a:avLst/>
          </a:prstGeom>
          <a:noFill/>
          <a:ln w="9525">
            <a:noFill/>
            <a:miter lim="800000"/>
            <a:headEnd/>
            <a:tailEnd/>
          </a:ln>
        </p:spPr>
      </p:pic>
      <p:sp>
        <p:nvSpPr>
          <p:cNvPr id="32" name="Rectangle 31"/>
          <p:cNvSpPr/>
          <p:nvPr/>
        </p:nvSpPr>
        <p:spPr>
          <a:xfrm>
            <a:off x="6816081" y="3717032"/>
            <a:ext cx="896399" cy="369332"/>
          </a:xfrm>
          <a:prstGeom prst="rect">
            <a:avLst/>
          </a:prstGeom>
        </p:spPr>
        <p:txBody>
          <a:bodyPr wrap="none">
            <a:spAutoFit/>
          </a:bodyPr>
          <a:lstStyle/>
          <a:p>
            <a:r>
              <a:rPr lang="fr-FR" dirty="0">
                <a:solidFill>
                  <a:prstClr val="black"/>
                </a:solidFill>
                <a:latin typeface="Calibri"/>
              </a:rPr>
              <a:t>"40,10"</a:t>
            </a:r>
          </a:p>
        </p:txBody>
      </p:sp>
      <p:sp>
        <p:nvSpPr>
          <p:cNvPr id="33" name="Rectangle 32"/>
          <p:cNvSpPr/>
          <p:nvPr/>
        </p:nvSpPr>
        <p:spPr>
          <a:xfrm>
            <a:off x="6896472" y="6093296"/>
            <a:ext cx="2256708" cy="369332"/>
          </a:xfrm>
          <a:prstGeom prst="rect">
            <a:avLst/>
          </a:prstGeom>
        </p:spPr>
        <p:txBody>
          <a:bodyPr wrap="none">
            <a:spAutoFit/>
          </a:bodyPr>
          <a:lstStyle/>
          <a:p>
            <a:r>
              <a:rPr lang="fr-FR" b="1" dirty="0">
                <a:solidFill>
                  <a:prstClr val="black"/>
                </a:solidFill>
                <a:latin typeface="Calibri"/>
              </a:rPr>
              <a:t> </a:t>
            </a:r>
            <a:r>
              <a:rPr lang="fr-FR" b="1" dirty="0">
                <a:solidFill>
                  <a:srgbClr val="FF0000"/>
                </a:solidFill>
                <a:latin typeface="Calibri"/>
              </a:rPr>
              <a:t>stroke-</a:t>
            </a:r>
            <a:r>
              <a:rPr lang="fr-FR" b="1" dirty="0" err="1">
                <a:solidFill>
                  <a:srgbClr val="FF0000"/>
                </a:solidFill>
                <a:latin typeface="Calibri"/>
              </a:rPr>
              <a:t>width</a:t>
            </a:r>
            <a:r>
              <a:rPr lang="fr-FR" dirty="0">
                <a:solidFill>
                  <a:prstClr val="black"/>
                </a:solidFill>
                <a:latin typeface="Calibri"/>
              </a:rPr>
              <a:t>="value"</a:t>
            </a:r>
          </a:p>
        </p:txBody>
      </p:sp>
      <p:pic>
        <p:nvPicPr>
          <p:cNvPr id="289810" name="Picture 18"/>
          <p:cNvPicPr>
            <a:picLocks noChangeAspect="1" noChangeArrowheads="1"/>
          </p:cNvPicPr>
          <p:nvPr/>
        </p:nvPicPr>
        <p:blipFill>
          <a:blip r:embed="rId12" cstate="print"/>
          <a:srcRect/>
          <a:stretch>
            <a:fillRect/>
          </a:stretch>
        </p:blipFill>
        <p:spPr bwMode="auto">
          <a:xfrm>
            <a:off x="6964660" y="5229201"/>
            <a:ext cx="715516" cy="381317"/>
          </a:xfrm>
          <a:prstGeom prst="rect">
            <a:avLst/>
          </a:prstGeom>
          <a:noFill/>
          <a:ln w="9525">
            <a:noFill/>
            <a:miter lim="800000"/>
            <a:headEnd/>
            <a:tailEnd/>
          </a:ln>
        </p:spPr>
      </p:pic>
      <p:pic>
        <p:nvPicPr>
          <p:cNvPr id="289811" name="Picture 19"/>
          <p:cNvPicPr>
            <a:picLocks noChangeAspect="1" noChangeArrowheads="1"/>
          </p:cNvPicPr>
          <p:nvPr/>
        </p:nvPicPr>
        <p:blipFill>
          <a:blip r:embed="rId13" cstate="print"/>
          <a:srcRect/>
          <a:stretch>
            <a:fillRect/>
          </a:stretch>
        </p:blipFill>
        <p:spPr bwMode="auto">
          <a:xfrm>
            <a:off x="9048329" y="5157192"/>
            <a:ext cx="720079" cy="448816"/>
          </a:xfrm>
          <a:prstGeom prst="rect">
            <a:avLst/>
          </a:prstGeom>
          <a:noFill/>
          <a:ln w="9525">
            <a:noFill/>
            <a:miter lim="800000"/>
            <a:headEnd/>
            <a:tailEnd/>
          </a:ln>
        </p:spPr>
      </p:pic>
      <p:sp>
        <p:nvSpPr>
          <p:cNvPr id="37" name="Rectangle 36"/>
          <p:cNvSpPr/>
          <p:nvPr/>
        </p:nvSpPr>
        <p:spPr>
          <a:xfrm>
            <a:off x="6896472" y="4869160"/>
            <a:ext cx="2404184" cy="369332"/>
          </a:xfrm>
          <a:prstGeom prst="rect">
            <a:avLst/>
          </a:prstGeom>
        </p:spPr>
        <p:txBody>
          <a:bodyPr wrap="none">
            <a:spAutoFit/>
          </a:bodyPr>
          <a:lstStyle/>
          <a:p>
            <a:r>
              <a:rPr lang="fr-FR" b="1" dirty="0">
                <a:solidFill>
                  <a:prstClr val="black"/>
                </a:solidFill>
                <a:latin typeface="Calibri"/>
              </a:rPr>
              <a:t> </a:t>
            </a:r>
            <a:r>
              <a:rPr lang="fr-FR" b="1" dirty="0">
                <a:solidFill>
                  <a:srgbClr val="FF0000"/>
                </a:solidFill>
                <a:latin typeface="Calibri"/>
              </a:rPr>
              <a:t>stroke-</a:t>
            </a:r>
            <a:r>
              <a:rPr lang="fr-FR" b="1" dirty="0" err="1">
                <a:solidFill>
                  <a:srgbClr val="FF0000"/>
                </a:solidFill>
                <a:latin typeface="Calibri"/>
              </a:rPr>
              <a:t>opacity</a:t>
            </a:r>
            <a:r>
              <a:rPr lang="fr-FR" dirty="0">
                <a:solidFill>
                  <a:prstClr val="black"/>
                </a:solidFill>
                <a:latin typeface="Calibri"/>
              </a:rPr>
              <a:t>="value"</a:t>
            </a:r>
          </a:p>
        </p:txBody>
      </p:sp>
      <p:sp>
        <p:nvSpPr>
          <p:cNvPr id="38" name="Rectangle 37"/>
          <p:cNvSpPr/>
          <p:nvPr/>
        </p:nvSpPr>
        <p:spPr>
          <a:xfrm>
            <a:off x="2927648" y="5147900"/>
            <a:ext cx="1795492" cy="369332"/>
          </a:xfrm>
          <a:prstGeom prst="rect">
            <a:avLst/>
          </a:prstGeom>
        </p:spPr>
        <p:txBody>
          <a:bodyPr wrap="none">
            <a:spAutoFit/>
          </a:bodyPr>
          <a:lstStyle/>
          <a:p>
            <a:r>
              <a:rPr lang="fr-FR" dirty="0">
                <a:solidFill>
                  <a:prstClr val="black"/>
                </a:solidFill>
                <a:latin typeface="Calibri"/>
              </a:rPr>
              <a:t> </a:t>
            </a:r>
            <a:r>
              <a:rPr lang="fr-FR" b="1" dirty="0" err="1">
                <a:solidFill>
                  <a:srgbClr val="FF0000"/>
                </a:solidFill>
                <a:latin typeface="Calibri"/>
              </a:rPr>
              <a:t>opacity</a:t>
            </a:r>
            <a:r>
              <a:rPr lang="fr-FR" dirty="0">
                <a:solidFill>
                  <a:prstClr val="black"/>
                </a:solidFill>
                <a:latin typeface="Calibri"/>
              </a:rPr>
              <a:t>="value" </a:t>
            </a:r>
          </a:p>
        </p:txBody>
      </p:sp>
      <p:sp>
        <p:nvSpPr>
          <p:cNvPr id="39" name="Rectangle 38"/>
          <p:cNvSpPr/>
          <p:nvPr/>
        </p:nvSpPr>
        <p:spPr>
          <a:xfrm>
            <a:off x="8544272" y="5301208"/>
            <a:ext cx="417102" cy="369332"/>
          </a:xfrm>
          <a:prstGeom prst="rect">
            <a:avLst/>
          </a:prstGeom>
        </p:spPr>
        <p:txBody>
          <a:bodyPr wrap="none">
            <a:spAutoFit/>
          </a:bodyPr>
          <a:lstStyle/>
          <a:p>
            <a:r>
              <a:rPr lang="fr-FR" dirty="0">
                <a:solidFill>
                  <a:prstClr val="black"/>
                </a:solidFill>
                <a:latin typeface="Calibri"/>
              </a:rPr>
              <a:t>≈0</a:t>
            </a:r>
          </a:p>
        </p:txBody>
      </p:sp>
      <p:sp>
        <p:nvSpPr>
          <p:cNvPr id="40" name="Rectangle 39"/>
          <p:cNvSpPr/>
          <p:nvPr/>
        </p:nvSpPr>
        <p:spPr>
          <a:xfrm>
            <a:off x="7752184" y="5301208"/>
            <a:ext cx="433132" cy="369332"/>
          </a:xfrm>
          <a:prstGeom prst="rect">
            <a:avLst/>
          </a:prstGeom>
        </p:spPr>
        <p:txBody>
          <a:bodyPr wrap="none">
            <a:spAutoFit/>
          </a:bodyPr>
          <a:lstStyle/>
          <a:p>
            <a:r>
              <a:rPr lang="fr-FR" dirty="0">
                <a:solidFill>
                  <a:prstClr val="black"/>
                </a:solidFill>
                <a:latin typeface="Calibri"/>
              </a:rPr>
              <a:t>≈1</a:t>
            </a: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a:t>Les Groupes SVG</a:t>
            </a:r>
          </a:p>
        </p:txBody>
      </p:sp>
      <p:sp>
        <p:nvSpPr>
          <p:cNvPr id="3" name="Espace réservé du contenu 2"/>
          <p:cNvSpPr>
            <a:spLocks noGrp="1"/>
          </p:cNvSpPr>
          <p:nvPr>
            <p:ph idx="1"/>
          </p:nvPr>
        </p:nvSpPr>
        <p:spPr/>
        <p:txBody>
          <a:bodyPr/>
          <a:lstStyle/>
          <a:p>
            <a:r>
              <a:rPr lang="fr-FR" dirty="0"/>
              <a:t>Le groupe </a:t>
            </a:r>
            <a:r>
              <a:rPr lang="fr-FR" b="1" i="1" dirty="0">
                <a:solidFill>
                  <a:srgbClr val="C00000"/>
                </a:solidFill>
              </a:rPr>
              <a:t>&lt;g&gt;</a:t>
            </a:r>
          </a:p>
          <a:p>
            <a:pPr lvl="1"/>
            <a:r>
              <a:rPr lang="fr-FR" dirty="0"/>
              <a:t> On peut regrouper certains éléments à l'aide de la balise &lt;g&gt; (group) pour des raisons de facilité </a:t>
            </a:r>
          </a:p>
          <a:p>
            <a:pPr lvl="2"/>
            <a:endParaRPr lang="fr-FR" dirty="0"/>
          </a:p>
          <a:p>
            <a:pPr lvl="2"/>
            <a:r>
              <a:rPr lang="fr-FR" dirty="0"/>
              <a:t>de déplacement</a:t>
            </a:r>
          </a:p>
          <a:p>
            <a:pPr lvl="2"/>
            <a:endParaRPr lang="fr-FR" dirty="0"/>
          </a:p>
          <a:p>
            <a:pPr lvl="2"/>
            <a:r>
              <a:rPr lang="fr-FR" dirty="0"/>
              <a:t>d'application d'effets</a:t>
            </a:r>
          </a:p>
          <a:p>
            <a:pPr lvl="2"/>
            <a:endParaRPr lang="fr-FR" dirty="0"/>
          </a:p>
          <a:p>
            <a:pPr lvl="2"/>
            <a:r>
              <a:rPr lang="fr-FR" dirty="0"/>
              <a:t>de sélection de groupe</a:t>
            </a:r>
          </a:p>
          <a:p>
            <a:pPr lvl="8"/>
            <a:endParaRPr lang="fr-FR" dirty="0"/>
          </a:p>
          <a:p>
            <a:pPr lvl="8"/>
            <a:r>
              <a:rPr lang="fr-FR" dirty="0"/>
              <a:t>Mettre un </a:t>
            </a:r>
            <a:r>
              <a:rPr lang="fr-FR" b="1" dirty="0"/>
              <a:t>id</a:t>
            </a:r>
            <a:r>
              <a:rPr lang="fr-FR" dirty="0"/>
              <a:t> et/ou une </a:t>
            </a:r>
            <a:r>
              <a:rPr lang="fr-FR" b="1" dirty="0"/>
              <a:t>class</a:t>
            </a:r>
            <a:r>
              <a:rPr lang="fr-FR" dirty="0"/>
              <a:t> pour l'identifier au </a:t>
            </a:r>
            <a:r>
              <a:rPr lang="fr-FR" dirty="0" err="1"/>
              <a:t>css</a:t>
            </a:r>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a:solidFill>
                  <a:prstClr val="black">
                    <a:tint val="75000"/>
                  </a:prstClr>
                </a:solidFill>
                <a:latin typeface="Calibri"/>
              </a:rPr>
              <a:pPr/>
              <a:t>136</a:t>
            </a:fld>
            <a:endParaRPr lang="fr-FR">
              <a:solidFill>
                <a:prstClr val="black">
                  <a:tint val="75000"/>
                </a:prstClr>
              </a:solidFill>
              <a:latin typeface="Calibri"/>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1" name="AutoShape 1026"/>
          <p:cNvSpPr>
            <a:spLocks noGrp="1" noChangeArrowheads="1"/>
          </p:cNvSpPr>
          <p:nvPr>
            <p:ph type="title"/>
          </p:nvPr>
        </p:nvSpPr>
        <p:spPr/>
        <p:txBody>
          <a:bodyPr>
            <a:normAutofit/>
          </a:bodyPr>
          <a:lstStyle/>
          <a:p>
            <a:r>
              <a:rPr lang="fr-FR" dirty="0"/>
              <a:t>Texte, liens, symboles, images</a:t>
            </a:r>
          </a:p>
        </p:txBody>
      </p:sp>
      <p:sp>
        <p:nvSpPr>
          <p:cNvPr id="165892" name="Rectangle 1027"/>
          <p:cNvSpPr>
            <a:spLocks noGrp="1" noChangeArrowheads="1"/>
          </p:cNvSpPr>
          <p:nvPr>
            <p:ph idx="1"/>
          </p:nvPr>
        </p:nvSpPr>
        <p:spPr/>
        <p:txBody>
          <a:bodyPr>
            <a:normAutofit fontScale="77500" lnSpcReduction="20000"/>
          </a:bodyPr>
          <a:lstStyle/>
          <a:p>
            <a:r>
              <a:rPr lang="fr-FR" dirty="0"/>
              <a:t>Textes</a:t>
            </a:r>
          </a:p>
          <a:p>
            <a:pPr lvl="1"/>
            <a:r>
              <a:rPr lang="fr-FR" dirty="0"/>
              <a:t> On peut utiliser la balise </a:t>
            </a:r>
            <a:r>
              <a:rPr lang="fr-FR" b="1" i="1" dirty="0">
                <a:solidFill>
                  <a:srgbClr val="C00000"/>
                </a:solidFill>
              </a:rPr>
              <a:t>&lt;</a:t>
            </a:r>
            <a:r>
              <a:rPr lang="fr-FR" b="1" i="1" dirty="0" err="1">
                <a:solidFill>
                  <a:srgbClr val="C00000"/>
                </a:solidFill>
              </a:rPr>
              <a:t>text</a:t>
            </a:r>
            <a:r>
              <a:rPr lang="fr-FR" b="1" i="1" dirty="0">
                <a:solidFill>
                  <a:srgbClr val="C00000"/>
                </a:solidFill>
              </a:rPr>
              <a:t>&gt; </a:t>
            </a:r>
            <a:r>
              <a:rPr lang="fr-FR" dirty="0"/>
              <a:t>pour insérer du texte</a:t>
            </a:r>
          </a:p>
          <a:p>
            <a:endParaRPr lang="fr-FR" dirty="0"/>
          </a:p>
          <a:p>
            <a:r>
              <a:rPr lang="fr-FR" dirty="0"/>
              <a:t>Liens</a:t>
            </a:r>
          </a:p>
          <a:p>
            <a:pPr lvl="1"/>
            <a:r>
              <a:rPr lang="fr-FR" dirty="0"/>
              <a:t> On peut créer des liens à l'aide de </a:t>
            </a:r>
            <a:r>
              <a:rPr lang="fr-FR" dirty="0" err="1"/>
              <a:t>xlink</a:t>
            </a:r>
            <a:r>
              <a:rPr lang="fr-FR" dirty="0"/>
              <a:t> (pas seulement des liens &lt;a&gt;)</a:t>
            </a:r>
          </a:p>
          <a:p>
            <a:pPr lvl="2"/>
            <a:r>
              <a:rPr lang="fr-FR" b="1" i="1" dirty="0">
                <a:solidFill>
                  <a:srgbClr val="C00000"/>
                </a:solidFill>
              </a:rPr>
              <a:t> &lt;a </a:t>
            </a:r>
            <a:r>
              <a:rPr lang="fr-FR" b="1" i="1" dirty="0" err="1">
                <a:solidFill>
                  <a:srgbClr val="C00000"/>
                </a:solidFill>
              </a:rPr>
              <a:t>xlink:href</a:t>
            </a:r>
            <a:r>
              <a:rPr lang="fr-FR" b="1" i="1" dirty="0">
                <a:solidFill>
                  <a:srgbClr val="C00000"/>
                </a:solidFill>
              </a:rPr>
              <a:t>="…"</a:t>
            </a:r>
            <a:r>
              <a:rPr lang="fr-FR" dirty="0"/>
              <a:t> avec &lt;</a:t>
            </a:r>
            <a:r>
              <a:rPr lang="fr-FR" dirty="0" err="1"/>
              <a:t>svg</a:t>
            </a:r>
            <a:r>
              <a:rPr lang="fr-FR" dirty="0"/>
              <a:t> </a:t>
            </a:r>
            <a:r>
              <a:rPr lang="fr-FR" dirty="0" err="1">
                <a:latin typeface="Arial Unicode MS" pitchFamily="34" charset="-128"/>
              </a:rPr>
              <a:t>xmlns:xlink</a:t>
            </a:r>
            <a:r>
              <a:rPr lang="fr-FR" dirty="0">
                <a:latin typeface="Arial Unicode MS" pitchFamily="34" charset="-128"/>
              </a:rPr>
              <a:t>="http://www.w3.org/1999/xlink"</a:t>
            </a:r>
            <a:r>
              <a:rPr lang="fr-FR" dirty="0"/>
              <a:t>…</a:t>
            </a:r>
          </a:p>
          <a:p>
            <a:endParaRPr lang="fr-FR" dirty="0"/>
          </a:p>
          <a:p>
            <a:r>
              <a:rPr lang="fr-FR" dirty="0"/>
              <a:t>Symboles</a:t>
            </a:r>
          </a:p>
          <a:p>
            <a:pPr lvl="1"/>
            <a:r>
              <a:rPr lang="fr-FR" dirty="0"/>
              <a:t> Pour gagner en temps (</a:t>
            </a:r>
            <a:r>
              <a:rPr lang="fr-FR" dirty="0" err="1"/>
              <a:t>load</a:t>
            </a:r>
            <a:r>
              <a:rPr lang="fr-FR" dirty="0"/>
              <a:t>) et poids des fichiers on peut utiliser des symboles</a:t>
            </a:r>
          </a:p>
          <a:p>
            <a:pPr lvl="1"/>
            <a:r>
              <a:rPr lang="fr-FR" dirty="0"/>
              <a:t> On définit un symbole dans </a:t>
            </a:r>
            <a:r>
              <a:rPr lang="fr-FR" b="1" i="1" dirty="0">
                <a:solidFill>
                  <a:srgbClr val="C00000"/>
                </a:solidFill>
              </a:rPr>
              <a:t>&lt;</a:t>
            </a:r>
            <a:r>
              <a:rPr lang="fr-FR" b="1" i="1" dirty="0" err="1">
                <a:solidFill>
                  <a:srgbClr val="C00000"/>
                </a:solidFill>
              </a:rPr>
              <a:t>defs</a:t>
            </a:r>
            <a:r>
              <a:rPr lang="fr-FR" b="1" i="1" dirty="0">
                <a:solidFill>
                  <a:srgbClr val="C00000"/>
                </a:solidFill>
              </a:rPr>
              <a:t>&gt; </a:t>
            </a:r>
            <a:r>
              <a:rPr lang="fr-FR" dirty="0"/>
              <a:t>avec </a:t>
            </a:r>
            <a:r>
              <a:rPr lang="fr-FR" b="1" i="1" dirty="0">
                <a:solidFill>
                  <a:srgbClr val="C00000"/>
                </a:solidFill>
              </a:rPr>
              <a:t>&lt;symbole id="</a:t>
            </a:r>
            <a:r>
              <a:rPr lang="fr-FR" b="1" i="1" dirty="0" err="1">
                <a:solidFill>
                  <a:srgbClr val="C00000"/>
                </a:solidFill>
              </a:rPr>
              <a:t>mysymbol</a:t>
            </a:r>
            <a:r>
              <a:rPr lang="fr-FR" b="1" i="1" dirty="0">
                <a:solidFill>
                  <a:srgbClr val="C00000"/>
                </a:solidFill>
              </a:rPr>
              <a:t>"&gt;</a:t>
            </a:r>
            <a:r>
              <a:rPr lang="fr-FR" dirty="0"/>
              <a:t> et </a:t>
            </a:r>
            <a:r>
              <a:rPr lang="fr-FR" b="1" i="1" dirty="0">
                <a:solidFill>
                  <a:srgbClr val="C00000"/>
                </a:solidFill>
              </a:rPr>
              <a:t>&lt;g&gt;</a:t>
            </a:r>
          </a:p>
          <a:p>
            <a:pPr lvl="1"/>
            <a:r>
              <a:rPr lang="fr-FR" dirty="0"/>
              <a:t> On l'utilise avec </a:t>
            </a:r>
            <a:r>
              <a:rPr lang="fr-FR" b="1" i="1" dirty="0">
                <a:solidFill>
                  <a:srgbClr val="C00000"/>
                </a:solidFill>
              </a:rPr>
              <a:t>&lt;use </a:t>
            </a:r>
            <a:r>
              <a:rPr lang="fr-FR" b="1" i="1" dirty="0" err="1">
                <a:solidFill>
                  <a:srgbClr val="C00000"/>
                </a:solidFill>
              </a:rPr>
              <a:t>xlink:href</a:t>
            </a:r>
            <a:r>
              <a:rPr lang="fr-FR" b="1" i="1" dirty="0">
                <a:solidFill>
                  <a:srgbClr val="C00000"/>
                </a:solidFill>
              </a:rPr>
              <a:t>="</a:t>
            </a:r>
            <a:r>
              <a:rPr lang="fr-FR" b="1" i="1" dirty="0" err="1">
                <a:solidFill>
                  <a:srgbClr val="C00000"/>
                </a:solidFill>
              </a:rPr>
              <a:t>mysymbol</a:t>
            </a:r>
            <a:r>
              <a:rPr lang="fr-FR" b="1" i="1" dirty="0">
                <a:solidFill>
                  <a:srgbClr val="C00000"/>
                </a:solidFill>
              </a:rPr>
              <a:t>" x="…" y="…" /&gt;</a:t>
            </a:r>
          </a:p>
          <a:p>
            <a:endParaRPr lang="fr-FR" dirty="0"/>
          </a:p>
          <a:p>
            <a:r>
              <a:rPr lang="fr-FR" dirty="0"/>
              <a:t>Images</a:t>
            </a:r>
          </a:p>
          <a:p>
            <a:pPr lvl="1"/>
            <a:r>
              <a:rPr lang="fr-FR" dirty="0"/>
              <a:t> On peut insérer des images avec </a:t>
            </a:r>
            <a:r>
              <a:rPr lang="fr-FR" b="1" i="1" dirty="0">
                <a:solidFill>
                  <a:srgbClr val="C00000"/>
                </a:solidFill>
              </a:rPr>
              <a:t>&lt;image </a:t>
            </a:r>
            <a:r>
              <a:rPr lang="fr-FR" b="1" i="1" dirty="0" err="1">
                <a:solidFill>
                  <a:srgbClr val="C00000"/>
                </a:solidFill>
              </a:rPr>
              <a:t>xlink:href</a:t>
            </a:r>
            <a:r>
              <a:rPr lang="fr-FR" b="1" i="1" dirty="0">
                <a:solidFill>
                  <a:srgbClr val="C00000"/>
                </a:solidFill>
              </a:rPr>
              <a:t>="myimage.jpg" … /&gt;</a:t>
            </a:r>
          </a:p>
        </p:txBody>
      </p:sp>
      <p:sp>
        <p:nvSpPr>
          <p:cNvPr id="6" name="Rectangle 13"/>
          <p:cNvSpPr>
            <a:spLocks noGrp="1" noChangeArrowheads="1"/>
          </p:cNvSpPr>
          <p:nvPr>
            <p:ph type="sldNum" sz="quarter" idx="12"/>
          </p:nvPr>
        </p:nvSpPr>
        <p:spPr>
          <a:noFill/>
        </p:spPr>
        <p:txBody>
          <a:bodyPr>
            <a:normAutofit/>
          </a:bodyPr>
          <a:lstStyle/>
          <a:p>
            <a:fld id="{D0E731D8-F5EB-4F9B-86C1-C3C0F6B5B5FB}" type="slidenum">
              <a:rPr lang="fr-FR">
                <a:solidFill>
                  <a:prstClr val="black">
                    <a:tint val="75000"/>
                  </a:prstClr>
                </a:solidFill>
                <a:latin typeface="Calibri"/>
              </a:rPr>
              <a:pPr/>
              <a:t>137</a:t>
            </a:fld>
            <a:endParaRPr lang="fr-FR">
              <a:solidFill>
                <a:prstClr val="black">
                  <a:tint val="75000"/>
                </a:prstClr>
              </a:solidFill>
              <a:latin typeface="Calibri"/>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9" name="AutoShape 2"/>
          <p:cNvSpPr>
            <a:spLocks noGrp="1" noChangeArrowheads="1"/>
          </p:cNvSpPr>
          <p:nvPr>
            <p:ph type="title"/>
          </p:nvPr>
        </p:nvSpPr>
        <p:spPr/>
        <p:txBody>
          <a:bodyPr>
            <a:normAutofit/>
          </a:bodyPr>
          <a:lstStyle/>
          <a:p>
            <a:r>
              <a:rPr lang="fr-FR" dirty="0"/>
              <a:t>Textures</a:t>
            </a:r>
          </a:p>
        </p:txBody>
      </p:sp>
      <p:sp>
        <p:nvSpPr>
          <p:cNvPr id="167940" name="Rectangle 3"/>
          <p:cNvSpPr>
            <a:spLocks noGrp="1" noChangeArrowheads="1"/>
          </p:cNvSpPr>
          <p:nvPr>
            <p:ph idx="1"/>
          </p:nvPr>
        </p:nvSpPr>
        <p:spPr/>
        <p:txBody>
          <a:bodyPr>
            <a:normAutofit fontScale="85000" lnSpcReduction="20000"/>
          </a:bodyPr>
          <a:lstStyle/>
          <a:p>
            <a:r>
              <a:rPr lang="fr-FR" dirty="0"/>
              <a:t>Textures</a:t>
            </a:r>
          </a:p>
          <a:p>
            <a:pPr lvl="1"/>
            <a:r>
              <a:rPr lang="fr-FR" dirty="0"/>
              <a:t> Pour remplir les formes avec des motifs évolués, SVG propose les gradients</a:t>
            </a:r>
          </a:p>
          <a:p>
            <a:pPr lvl="2"/>
            <a:r>
              <a:rPr lang="fr-FR" b="1" i="1" dirty="0" err="1">
                <a:solidFill>
                  <a:srgbClr val="C00000"/>
                </a:solidFill>
              </a:rPr>
              <a:t>linearGradient</a:t>
            </a:r>
            <a:r>
              <a:rPr lang="fr-FR" dirty="0"/>
              <a:t>	dégradé linéaire</a:t>
            </a:r>
          </a:p>
          <a:p>
            <a:pPr lvl="2"/>
            <a:r>
              <a:rPr lang="fr-FR" b="1" i="1" dirty="0" err="1">
                <a:solidFill>
                  <a:srgbClr val="C00000"/>
                </a:solidFill>
              </a:rPr>
              <a:t>radialGradient</a:t>
            </a:r>
            <a:r>
              <a:rPr lang="fr-FR" dirty="0"/>
              <a:t>	dégradé radial</a:t>
            </a:r>
          </a:p>
          <a:p>
            <a:pPr lvl="1">
              <a:buNone/>
            </a:pPr>
            <a:r>
              <a:rPr lang="fr-FR" dirty="0"/>
              <a:t> </a:t>
            </a:r>
          </a:p>
          <a:p>
            <a:pPr lvl="1"/>
            <a:r>
              <a:rPr lang="fr-FR" dirty="0"/>
              <a:t>On les définit dans la partie &lt;</a:t>
            </a:r>
            <a:r>
              <a:rPr lang="fr-FR" dirty="0" err="1"/>
              <a:t>defs</a:t>
            </a:r>
            <a:r>
              <a:rPr lang="fr-FR" dirty="0"/>
              <a:t>&gt;</a:t>
            </a:r>
          </a:p>
          <a:p>
            <a:pPr lvl="1"/>
            <a:endParaRPr lang="fr-FR" dirty="0"/>
          </a:p>
          <a:p>
            <a:pPr lvl="1"/>
            <a:r>
              <a:rPr lang="fr-FR" dirty="0"/>
              <a:t> On l'applique sur les objets à l'aide de l'attribut </a:t>
            </a:r>
            <a:r>
              <a:rPr lang="fr-FR" b="1" i="1" dirty="0">
                <a:solidFill>
                  <a:srgbClr val="C00000"/>
                </a:solidFill>
              </a:rPr>
              <a:t>style="</a:t>
            </a:r>
            <a:r>
              <a:rPr lang="fr-FR" b="1" i="1" dirty="0" err="1">
                <a:solidFill>
                  <a:srgbClr val="C00000"/>
                </a:solidFill>
              </a:rPr>
              <a:t>fill:url</a:t>
            </a:r>
            <a:r>
              <a:rPr lang="fr-FR" b="1" i="1" dirty="0">
                <a:solidFill>
                  <a:srgbClr val="C00000"/>
                </a:solidFill>
              </a:rPr>
              <a:t>(#</a:t>
            </a:r>
            <a:r>
              <a:rPr lang="fr-FR" b="1" i="1" dirty="0" err="1">
                <a:solidFill>
                  <a:srgbClr val="C00000"/>
                </a:solidFill>
              </a:rPr>
              <a:t>mygradient</a:t>
            </a:r>
            <a:r>
              <a:rPr lang="fr-FR" b="1" i="1" dirty="0">
                <a:solidFill>
                  <a:srgbClr val="C00000"/>
                </a:solidFill>
              </a:rPr>
              <a:t>);"</a:t>
            </a:r>
          </a:p>
          <a:p>
            <a:endParaRPr lang="fr-FR" dirty="0"/>
          </a:p>
          <a:p>
            <a:r>
              <a:rPr lang="fr-FR" dirty="0"/>
              <a:t>Rappel RVB (RGB)</a:t>
            </a:r>
          </a:p>
          <a:p>
            <a:pPr lvl="1"/>
            <a:r>
              <a:rPr lang="fr-FR" dirty="0"/>
              <a:t> RVB = Rouge Vert Bleu (RGB en anglais)</a:t>
            </a:r>
          </a:p>
          <a:p>
            <a:pPr lvl="1"/>
            <a:r>
              <a:rPr lang="fr-FR" dirty="0"/>
              <a:t> Ce sont des spectres d'additions (rouge+vert=jaune et pas vert+jaune=bleu), qui combinées, permettent d'obtenir les couleurs de bases</a:t>
            </a:r>
          </a:p>
          <a:p>
            <a:pPr lvl="1"/>
            <a:r>
              <a:rPr lang="fr-FR" dirty="0"/>
              <a:t> Chaque intensité de couleur va de 0 à 255 (0 = éteint et 255 = allumé au max)</a:t>
            </a:r>
          </a:p>
        </p:txBody>
      </p:sp>
      <p:sp>
        <p:nvSpPr>
          <p:cNvPr id="6" name="Rectangle 13"/>
          <p:cNvSpPr>
            <a:spLocks noGrp="1" noChangeArrowheads="1"/>
          </p:cNvSpPr>
          <p:nvPr>
            <p:ph type="sldNum" sz="quarter" idx="12"/>
          </p:nvPr>
        </p:nvSpPr>
        <p:spPr>
          <a:noFill/>
        </p:spPr>
        <p:txBody>
          <a:bodyPr>
            <a:normAutofit/>
          </a:bodyPr>
          <a:lstStyle/>
          <a:p>
            <a:fld id="{D0E731D8-F5EB-4F9B-86C1-C3C0F6B5B5FB}" type="slidenum">
              <a:rPr lang="fr-FR">
                <a:solidFill>
                  <a:prstClr val="black">
                    <a:tint val="75000"/>
                  </a:prstClr>
                </a:solidFill>
                <a:latin typeface="Calibri"/>
              </a:rPr>
              <a:pPr/>
              <a:t>138</a:t>
            </a:fld>
            <a:endParaRPr lang="fr-FR">
              <a:solidFill>
                <a:prstClr val="black">
                  <a:tint val="75000"/>
                </a:prstClr>
              </a:solidFill>
              <a:latin typeface="Calibri"/>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5" name="AutoShape 2"/>
          <p:cNvSpPr>
            <a:spLocks noGrp="1" noChangeArrowheads="1"/>
          </p:cNvSpPr>
          <p:nvPr>
            <p:ph type="title"/>
          </p:nvPr>
        </p:nvSpPr>
        <p:spPr/>
        <p:txBody>
          <a:bodyPr>
            <a:normAutofit/>
          </a:bodyPr>
          <a:lstStyle/>
          <a:p>
            <a:r>
              <a:rPr lang="fr-FR" dirty="0"/>
              <a:t>Gradient SVG (dégradés)</a:t>
            </a:r>
          </a:p>
        </p:txBody>
      </p:sp>
      <p:sp>
        <p:nvSpPr>
          <p:cNvPr id="11" name="Espace réservé du contenu 10"/>
          <p:cNvSpPr>
            <a:spLocks noGrp="1"/>
          </p:cNvSpPr>
          <p:nvPr>
            <p:ph idx="1"/>
          </p:nvPr>
        </p:nvSpPr>
        <p:spPr/>
        <p:txBody>
          <a:bodyPr>
            <a:normAutofit fontScale="70000" lnSpcReduction="20000"/>
          </a:bodyPr>
          <a:lstStyle/>
          <a:p>
            <a:r>
              <a:rPr lang="fr-FR" dirty="0"/>
              <a:t>Dégradés</a:t>
            </a:r>
          </a:p>
          <a:p>
            <a:pPr lvl="2"/>
            <a:r>
              <a:rPr lang="fr-FR" dirty="0"/>
              <a:t>Transition de couleur et/ou d’opacité est possible grâce aux gradient soit linéaire, soit circulaire (dit radiaux)</a:t>
            </a:r>
          </a:p>
          <a:p>
            <a:pPr lvl="1"/>
            <a:endParaRPr lang="fr-FR" dirty="0"/>
          </a:p>
          <a:p>
            <a:pPr lvl="1"/>
            <a:endParaRPr lang="fr-FR" dirty="0"/>
          </a:p>
          <a:p>
            <a:pPr lvl="1"/>
            <a:endParaRPr lang="fr-FR" dirty="0"/>
          </a:p>
          <a:p>
            <a:pPr lvl="1"/>
            <a:endParaRPr lang="fr-FR" dirty="0"/>
          </a:p>
          <a:p>
            <a:pPr lvl="1">
              <a:buNone/>
            </a:pPr>
            <a:endParaRPr lang="fr-FR" dirty="0"/>
          </a:p>
          <a:p>
            <a:pPr lvl="1">
              <a:buNone/>
            </a:pPr>
            <a:endParaRPr lang="fr-FR" dirty="0"/>
          </a:p>
          <a:p>
            <a:pPr lvl="1">
              <a:buNone/>
            </a:pPr>
            <a:endParaRPr lang="fr-FR" dirty="0"/>
          </a:p>
          <a:p>
            <a:pPr marL="5834063" lvl="1">
              <a:buFont typeface="Arial" pitchFamily="34" charset="0"/>
              <a:buChar char="•"/>
            </a:pPr>
            <a:r>
              <a:rPr lang="fr-FR" b="1" dirty="0" err="1"/>
              <a:t>linearGradient</a:t>
            </a:r>
            <a:endParaRPr lang="fr-FR" b="1" dirty="0"/>
          </a:p>
          <a:p>
            <a:pPr marL="438150" lvl="1">
              <a:buFont typeface="Arial" pitchFamily="34" charset="0"/>
              <a:buChar char="•"/>
            </a:pPr>
            <a:r>
              <a:rPr lang="fr-FR" b="1" dirty="0" err="1"/>
              <a:t>radialgradient</a:t>
            </a:r>
            <a:endParaRPr lang="fr-FR" b="1" dirty="0"/>
          </a:p>
          <a:p>
            <a:pPr marL="5559425" lvl="1">
              <a:buNone/>
            </a:pPr>
            <a:endParaRPr lang="fr-FR" dirty="0"/>
          </a:p>
          <a:p>
            <a:pPr lvl="2"/>
            <a:endParaRPr lang="fr-FR" dirty="0"/>
          </a:p>
          <a:p>
            <a:pPr lvl="2"/>
            <a:endParaRPr lang="fr-FR" dirty="0"/>
          </a:p>
          <a:p>
            <a:pPr lvl="2"/>
            <a:endParaRPr lang="fr-FR" dirty="0"/>
          </a:p>
          <a:p>
            <a:pPr lvl="2"/>
            <a:endParaRPr lang="fr-FR" dirty="0"/>
          </a:p>
          <a:p>
            <a:pPr lvl="2">
              <a:buNone/>
            </a:pPr>
            <a:r>
              <a:rPr lang="fr-FR" dirty="0"/>
              <a:t> </a:t>
            </a:r>
          </a:p>
        </p:txBody>
      </p:sp>
      <p:sp>
        <p:nvSpPr>
          <p:cNvPr id="6" name="Rectangle 13"/>
          <p:cNvSpPr>
            <a:spLocks noGrp="1" noChangeArrowheads="1"/>
          </p:cNvSpPr>
          <p:nvPr>
            <p:ph type="sldNum" sz="quarter" idx="12"/>
          </p:nvPr>
        </p:nvSpPr>
        <p:spPr>
          <a:noFill/>
        </p:spPr>
        <p:txBody>
          <a:bodyPr>
            <a:normAutofit/>
          </a:bodyPr>
          <a:lstStyle/>
          <a:p>
            <a:fld id="{D0E731D8-F5EB-4F9B-86C1-C3C0F6B5B5FB}" type="slidenum">
              <a:rPr lang="fr-FR">
                <a:solidFill>
                  <a:prstClr val="black">
                    <a:tint val="75000"/>
                  </a:prstClr>
                </a:solidFill>
                <a:latin typeface="Calibri"/>
              </a:rPr>
              <a:pPr/>
              <a:t>139</a:t>
            </a:fld>
            <a:endParaRPr lang="fr-FR">
              <a:solidFill>
                <a:prstClr val="black">
                  <a:tint val="75000"/>
                </a:prstClr>
              </a:solidFill>
              <a:latin typeface="Calibri"/>
            </a:endParaRPr>
          </a:p>
        </p:txBody>
      </p:sp>
      <p:pic>
        <p:nvPicPr>
          <p:cNvPr id="45059" name="Picture 3"/>
          <p:cNvPicPr>
            <a:picLocks noChangeAspect="1" noChangeArrowheads="1"/>
          </p:cNvPicPr>
          <p:nvPr/>
        </p:nvPicPr>
        <p:blipFill>
          <a:blip r:embed="rId3" cstate="print"/>
          <a:srcRect/>
          <a:stretch>
            <a:fillRect/>
          </a:stretch>
        </p:blipFill>
        <p:spPr bwMode="auto">
          <a:xfrm>
            <a:off x="2279576" y="4581129"/>
            <a:ext cx="1790700" cy="1724025"/>
          </a:xfrm>
          <a:prstGeom prst="rect">
            <a:avLst/>
          </a:prstGeom>
          <a:noFill/>
          <a:ln w="9525">
            <a:noFill/>
            <a:miter lim="800000"/>
            <a:headEnd/>
            <a:tailEnd/>
          </a:ln>
        </p:spPr>
      </p:pic>
      <p:sp>
        <p:nvSpPr>
          <p:cNvPr id="13" name="ZoneTexte 12"/>
          <p:cNvSpPr txBox="1"/>
          <p:nvPr/>
        </p:nvSpPr>
        <p:spPr>
          <a:xfrm>
            <a:off x="2095472" y="2000240"/>
            <a:ext cx="4536504" cy="1815882"/>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en-US" sz="1600" dirty="0">
                <a:solidFill>
                  <a:prstClr val="black"/>
                </a:solidFill>
                <a:latin typeface="Calibri"/>
              </a:rPr>
              <a:t>&lt;</a:t>
            </a:r>
            <a:r>
              <a:rPr lang="en-US" sz="1600" b="1" dirty="0" err="1">
                <a:solidFill>
                  <a:prstClr val="black"/>
                </a:solidFill>
                <a:latin typeface="Calibri"/>
              </a:rPr>
              <a:t>defs</a:t>
            </a:r>
            <a:r>
              <a:rPr lang="en-US" sz="1600" dirty="0">
                <a:solidFill>
                  <a:prstClr val="black"/>
                </a:solidFill>
                <a:latin typeface="Calibri"/>
              </a:rPr>
              <a:t>&gt;</a:t>
            </a:r>
          </a:p>
          <a:p>
            <a:r>
              <a:rPr lang="en-US" sz="1600" dirty="0">
                <a:solidFill>
                  <a:prstClr val="black"/>
                </a:solidFill>
                <a:latin typeface="Calibri"/>
              </a:rPr>
              <a:t>    &lt;</a:t>
            </a:r>
            <a:r>
              <a:rPr lang="en-US" sz="1600" b="1" dirty="0" err="1">
                <a:solidFill>
                  <a:prstClr val="black"/>
                </a:solidFill>
                <a:latin typeface="Calibri"/>
              </a:rPr>
              <a:t>linearGradient</a:t>
            </a:r>
            <a:r>
              <a:rPr lang="en-US" sz="1600" dirty="0">
                <a:solidFill>
                  <a:prstClr val="black"/>
                </a:solidFill>
                <a:latin typeface="Calibri"/>
              </a:rPr>
              <a:t> </a:t>
            </a:r>
            <a:r>
              <a:rPr lang="en-US" sz="1600" b="1" dirty="0">
                <a:solidFill>
                  <a:prstClr val="black"/>
                </a:solidFill>
                <a:latin typeface="Calibri"/>
              </a:rPr>
              <a:t>x1</a:t>
            </a:r>
            <a:r>
              <a:rPr lang="en-US" sz="1600" dirty="0">
                <a:solidFill>
                  <a:prstClr val="black"/>
                </a:solidFill>
                <a:latin typeface="Calibri"/>
              </a:rPr>
              <a:t>="0" </a:t>
            </a:r>
            <a:r>
              <a:rPr lang="en-US" sz="1600" b="1" dirty="0">
                <a:solidFill>
                  <a:prstClr val="black"/>
                </a:solidFill>
                <a:latin typeface="Calibri"/>
              </a:rPr>
              <a:t>x2</a:t>
            </a:r>
            <a:r>
              <a:rPr lang="en-US" sz="1600" dirty="0">
                <a:solidFill>
                  <a:prstClr val="black"/>
                </a:solidFill>
                <a:latin typeface="Calibri"/>
              </a:rPr>
              <a:t>="100%"    </a:t>
            </a:r>
          </a:p>
          <a:p>
            <a:r>
              <a:rPr lang="en-US" sz="1600" b="1" dirty="0">
                <a:solidFill>
                  <a:prstClr val="black"/>
                </a:solidFill>
                <a:latin typeface="Calibri"/>
              </a:rPr>
              <a:t>            y1</a:t>
            </a:r>
            <a:r>
              <a:rPr lang="en-US" sz="1600" dirty="0">
                <a:solidFill>
                  <a:prstClr val="black"/>
                </a:solidFill>
                <a:latin typeface="Calibri"/>
              </a:rPr>
              <a:t>="0"  </a:t>
            </a:r>
            <a:r>
              <a:rPr lang="en-US" sz="1600" b="1" dirty="0">
                <a:solidFill>
                  <a:prstClr val="black"/>
                </a:solidFill>
                <a:latin typeface="Calibri"/>
              </a:rPr>
              <a:t>y2</a:t>
            </a:r>
            <a:r>
              <a:rPr lang="en-US" sz="1600" dirty="0">
                <a:solidFill>
                  <a:prstClr val="black"/>
                </a:solidFill>
                <a:latin typeface="Calibri"/>
              </a:rPr>
              <a:t>="100%" </a:t>
            </a:r>
            <a:r>
              <a:rPr lang="en-US" sz="1600" b="1" dirty="0">
                <a:solidFill>
                  <a:prstClr val="black"/>
                </a:solidFill>
                <a:latin typeface="Calibri"/>
              </a:rPr>
              <a:t>id</a:t>
            </a:r>
            <a:r>
              <a:rPr lang="en-US" sz="1600" dirty="0">
                <a:solidFill>
                  <a:prstClr val="black"/>
                </a:solidFill>
                <a:latin typeface="Calibri"/>
              </a:rPr>
              <a:t>="</a:t>
            </a:r>
            <a:r>
              <a:rPr lang="en-US" sz="1600" dirty="0" err="1">
                <a:solidFill>
                  <a:prstClr val="black"/>
                </a:solidFill>
                <a:latin typeface="Calibri"/>
              </a:rPr>
              <a:t>MyGradient</a:t>
            </a:r>
            <a:r>
              <a:rPr lang="en-US" sz="1600" dirty="0">
                <a:solidFill>
                  <a:prstClr val="black"/>
                </a:solidFill>
                <a:latin typeface="Calibri"/>
              </a:rPr>
              <a:t>"&gt;</a:t>
            </a:r>
          </a:p>
          <a:p>
            <a:r>
              <a:rPr lang="en-US" sz="1600" dirty="0">
                <a:solidFill>
                  <a:prstClr val="black"/>
                </a:solidFill>
                <a:latin typeface="Calibri"/>
              </a:rPr>
              <a:t>       &lt;</a:t>
            </a:r>
            <a:r>
              <a:rPr lang="en-US" sz="1600" b="1" dirty="0">
                <a:solidFill>
                  <a:prstClr val="black"/>
                </a:solidFill>
                <a:latin typeface="Calibri"/>
              </a:rPr>
              <a:t>stop offset</a:t>
            </a:r>
            <a:r>
              <a:rPr lang="en-US" sz="1600" dirty="0">
                <a:solidFill>
                  <a:prstClr val="black"/>
                </a:solidFill>
                <a:latin typeface="Calibri"/>
              </a:rPr>
              <a:t>="5%" </a:t>
            </a:r>
            <a:r>
              <a:rPr lang="en-US" sz="1600" b="1" dirty="0">
                <a:solidFill>
                  <a:prstClr val="black"/>
                </a:solidFill>
                <a:latin typeface="Calibri"/>
              </a:rPr>
              <a:t>stop-color</a:t>
            </a:r>
            <a:r>
              <a:rPr lang="en-US" sz="1600" dirty="0">
                <a:solidFill>
                  <a:prstClr val="black"/>
                </a:solidFill>
                <a:latin typeface="Calibri"/>
              </a:rPr>
              <a:t>="yellow"/&gt;</a:t>
            </a:r>
          </a:p>
          <a:p>
            <a:r>
              <a:rPr lang="en-US" sz="1600" dirty="0">
                <a:solidFill>
                  <a:prstClr val="black"/>
                </a:solidFill>
                <a:latin typeface="Calibri"/>
              </a:rPr>
              <a:t>          &lt;</a:t>
            </a:r>
            <a:r>
              <a:rPr lang="en-US" sz="1600" b="1" dirty="0">
                <a:solidFill>
                  <a:prstClr val="black"/>
                </a:solidFill>
                <a:latin typeface="Calibri"/>
              </a:rPr>
              <a:t>stop offset</a:t>
            </a:r>
            <a:r>
              <a:rPr lang="en-US" sz="1600" dirty="0">
                <a:solidFill>
                  <a:prstClr val="black"/>
                </a:solidFill>
                <a:latin typeface="Calibri"/>
              </a:rPr>
              <a:t>="95%" </a:t>
            </a:r>
            <a:r>
              <a:rPr lang="en-US" sz="1600" b="1" dirty="0">
                <a:solidFill>
                  <a:prstClr val="black"/>
                </a:solidFill>
                <a:latin typeface="Calibri"/>
              </a:rPr>
              <a:t>stop-color</a:t>
            </a:r>
            <a:r>
              <a:rPr lang="en-US" sz="1600" dirty="0">
                <a:solidFill>
                  <a:prstClr val="black"/>
                </a:solidFill>
                <a:latin typeface="Calibri"/>
              </a:rPr>
              <a:t>="red"/&gt;</a:t>
            </a:r>
          </a:p>
          <a:p>
            <a:r>
              <a:rPr lang="en-US" sz="1600" dirty="0">
                <a:solidFill>
                  <a:prstClr val="black"/>
                </a:solidFill>
                <a:latin typeface="Calibri"/>
              </a:rPr>
              <a:t>   &lt;/</a:t>
            </a:r>
            <a:r>
              <a:rPr lang="en-US" sz="1600" b="1" dirty="0" err="1">
                <a:solidFill>
                  <a:prstClr val="black"/>
                </a:solidFill>
                <a:latin typeface="Calibri"/>
              </a:rPr>
              <a:t>linearGradient</a:t>
            </a:r>
            <a:r>
              <a:rPr lang="en-US" sz="1600" dirty="0">
                <a:solidFill>
                  <a:prstClr val="black"/>
                </a:solidFill>
                <a:latin typeface="Calibri"/>
              </a:rPr>
              <a:t>&gt;</a:t>
            </a:r>
          </a:p>
          <a:p>
            <a:r>
              <a:rPr lang="en-US" sz="1600" dirty="0">
                <a:solidFill>
                  <a:prstClr val="black"/>
                </a:solidFill>
                <a:latin typeface="Calibri"/>
              </a:rPr>
              <a:t>&lt;/</a:t>
            </a:r>
            <a:r>
              <a:rPr lang="en-US" sz="1600" b="1" dirty="0" err="1">
                <a:solidFill>
                  <a:prstClr val="black"/>
                </a:solidFill>
                <a:latin typeface="Calibri"/>
              </a:rPr>
              <a:t>defs</a:t>
            </a:r>
            <a:r>
              <a:rPr lang="en-US" sz="1600" dirty="0">
                <a:solidFill>
                  <a:prstClr val="black"/>
                </a:solidFill>
                <a:latin typeface="Calibri"/>
              </a:rPr>
              <a:t>&gt;</a:t>
            </a:r>
            <a:endParaRPr lang="fr-FR" sz="1600" dirty="0">
              <a:solidFill>
                <a:prstClr val="black"/>
              </a:solidFill>
              <a:latin typeface="Calibri"/>
            </a:endParaRPr>
          </a:p>
        </p:txBody>
      </p:sp>
      <p:sp>
        <p:nvSpPr>
          <p:cNvPr id="14" name="ZoneTexte 13"/>
          <p:cNvSpPr txBox="1"/>
          <p:nvPr/>
        </p:nvSpPr>
        <p:spPr>
          <a:xfrm>
            <a:off x="4727848" y="4505053"/>
            <a:ext cx="5616624" cy="2031325"/>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fr-FR" sz="1400" b="1" dirty="0">
                <a:solidFill>
                  <a:prstClr val="black"/>
                </a:solidFill>
                <a:latin typeface="Calibri"/>
              </a:rPr>
              <a:t>&lt;</a:t>
            </a:r>
            <a:r>
              <a:rPr lang="fr-FR" sz="1400" b="1" dirty="0" err="1">
                <a:solidFill>
                  <a:prstClr val="black"/>
                </a:solidFill>
                <a:latin typeface="Calibri"/>
              </a:rPr>
              <a:t>defs</a:t>
            </a:r>
            <a:r>
              <a:rPr lang="fr-FR" sz="1400" b="1" dirty="0">
                <a:solidFill>
                  <a:prstClr val="black"/>
                </a:solidFill>
                <a:latin typeface="Calibri"/>
              </a:rPr>
              <a:t>&gt;</a:t>
            </a:r>
          </a:p>
          <a:p>
            <a:r>
              <a:rPr lang="fr-FR" sz="1400" b="1" dirty="0">
                <a:solidFill>
                  <a:prstClr val="black"/>
                </a:solidFill>
                <a:latin typeface="Calibri"/>
              </a:rPr>
              <a:t>    &lt;</a:t>
            </a:r>
            <a:r>
              <a:rPr lang="fr-FR" sz="1400" b="1" dirty="0" err="1">
                <a:solidFill>
                  <a:prstClr val="black"/>
                </a:solidFill>
                <a:latin typeface="Calibri"/>
              </a:rPr>
              <a:t>radialGradient</a:t>
            </a:r>
            <a:r>
              <a:rPr lang="fr-FR" sz="1400" b="1" dirty="0">
                <a:solidFill>
                  <a:prstClr val="black"/>
                </a:solidFill>
                <a:latin typeface="Calibri"/>
              </a:rPr>
              <a:t> id="grad1" </a:t>
            </a:r>
            <a:r>
              <a:rPr lang="fr-FR" sz="1400" b="1" dirty="0" err="1">
                <a:solidFill>
                  <a:prstClr val="black"/>
                </a:solidFill>
                <a:latin typeface="Calibri"/>
              </a:rPr>
              <a:t>cx</a:t>
            </a:r>
            <a:r>
              <a:rPr lang="fr-FR" sz="1400" b="1" dirty="0">
                <a:solidFill>
                  <a:prstClr val="black"/>
                </a:solidFill>
                <a:latin typeface="Calibri"/>
              </a:rPr>
              <a:t>="50%" </a:t>
            </a:r>
            <a:r>
              <a:rPr lang="fr-FR" sz="1400" b="1" dirty="0" err="1">
                <a:solidFill>
                  <a:prstClr val="black"/>
                </a:solidFill>
                <a:latin typeface="Calibri"/>
              </a:rPr>
              <a:t>cy</a:t>
            </a:r>
            <a:r>
              <a:rPr lang="fr-FR" sz="1400" b="1" dirty="0">
                <a:solidFill>
                  <a:prstClr val="black"/>
                </a:solidFill>
                <a:latin typeface="Calibri"/>
              </a:rPr>
              <a:t>="50%" </a:t>
            </a:r>
          </a:p>
          <a:p>
            <a:r>
              <a:rPr lang="fr-FR" sz="1400" b="1" dirty="0">
                <a:solidFill>
                  <a:prstClr val="black"/>
                </a:solidFill>
                <a:latin typeface="Calibri"/>
              </a:rPr>
              <a:t>		            r="50%" fx="33%" fy="33%"&gt;</a:t>
            </a:r>
          </a:p>
          <a:p>
            <a:r>
              <a:rPr lang="en-US" sz="1400" b="1" dirty="0">
                <a:solidFill>
                  <a:prstClr val="black"/>
                </a:solidFill>
                <a:latin typeface="Calibri"/>
              </a:rPr>
              <a:t>          &lt;stop offset="0%" stop-color="white” </a:t>
            </a:r>
          </a:p>
          <a:p>
            <a:r>
              <a:rPr lang="en-US" sz="1400" b="1" dirty="0">
                <a:solidFill>
                  <a:prstClr val="black"/>
                </a:solidFill>
                <a:latin typeface="Calibri"/>
              </a:rPr>
              <a:t>			       stop-opacity="0"/&gt;</a:t>
            </a:r>
          </a:p>
          <a:p>
            <a:r>
              <a:rPr lang="en-US" sz="1400" b="1" dirty="0">
                <a:solidFill>
                  <a:prstClr val="black"/>
                </a:solidFill>
                <a:latin typeface="Calibri"/>
              </a:rPr>
              <a:t>         &lt;stop offset="100%"  stop-color="</a:t>
            </a:r>
            <a:r>
              <a:rPr lang="en-US" sz="1400" b="1" dirty="0" err="1">
                <a:solidFill>
                  <a:prstClr val="black"/>
                </a:solidFill>
                <a:latin typeface="Calibri"/>
              </a:rPr>
              <a:t>darksilver</a:t>
            </a:r>
            <a:r>
              <a:rPr lang="en-US" sz="1400" b="1" dirty="0">
                <a:solidFill>
                  <a:prstClr val="black"/>
                </a:solidFill>
                <a:latin typeface="Calibri"/>
              </a:rPr>
              <a:t>“</a:t>
            </a:r>
          </a:p>
          <a:p>
            <a:r>
              <a:rPr lang="en-US" sz="1400" b="1" dirty="0">
                <a:solidFill>
                  <a:prstClr val="black"/>
                </a:solidFill>
                <a:latin typeface="Calibri"/>
              </a:rPr>
              <a:t>			         stop-opacity="1"/&gt;</a:t>
            </a:r>
          </a:p>
          <a:p>
            <a:r>
              <a:rPr lang="fr-FR" sz="1400" b="1" dirty="0">
                <a:solidFill>
                  <a:prstClr val="black"/>
                </a:solidFill>
                <a:latin typeface="Calibri"/>
              </a:rPr>
              <a:t>    &lt;/</a:t>
            </a:r>
            <a:r>
              <a:rPr lang="fr-FR" sz="1400" b="1" dirty="0" err="1">
                <a:solidFill>
                  <a:prstClr val="black"/>
                </a:solidFill>
                <a:latin typeface="Calibri"/>
              </a:rPr>
              <a:t>radialGradient</a:t>
            </a:r>
            <a:r>
              <a:rPr lang="fr-FR" sz="1400" b="1" dirty="0">
                <a:solidFill>
                  <a:prstClr val="black"/>
                </a:solidFill>
                <a:latin typeface="Calibri"/>
              </a:rPr>
              <a:t>&gt;</a:t>
            </a:r>
          </a:p>
          <a:p>
            <a:r>
              <a:rPr lang="fr-FR" sz="1400" b="1" dirty="0">
                <a:solidFill>
                  <a:prstClr val="black"/>
                </a:solidFill>
                <a:latin typeface="Calibri"/>
              </a:rPr>
              <a:t>&lt;/</a:t>
            </a:r>
            <a:r>
              <a:rPr lang="fr-FR" sz="1400" b="1" dirty="0" err="1">
                <a:solidFill>
                  <a:prstClr val="black"/>
                </a:solidFill>
                <a:latin typeface="Calibri"/>
              </a:rPr>
              <a:t>defs</a:t>
            </a:r>
            <a:r>
              <a:rPr lang="fr-FR" sz="1400" b="1" dirty="0">
                <a:solidFill>
                  <a:prstClr val="black"/>
                </a:solidFill>
                <a:latin typeface="Calibri"/>
              </a:rPr>
              <a:t>&gt;</a:t>
            </a:r>
          </a:p>
        </p:txBody>
      </p:sp>
      <p:pic>
        <p:nvPicPr>
          <p:cNvPr id="45061" name="Picture 5"/>
          <p:cNvPicPr>
            <a:picLocks noChangeAspect="1" noChangeArrowheads="1"/>
          </p:cNvPicPr>
          <p:nvPr/>
        </p:nvPicPr>
        <p:blipFill>
          <a:blip r:embed="rId4" cstate="print"/>
          <a:srcRect/>
          <a:stretch>
            <a:fillRect/>
          </a:stretch>
        </p:blipFill>
        <p:spPr bwMode="auto">
          <a:xfrm>
            <a:off x="7535812" y="1928803"/>
            <a:ext cx="1774899" cy="1886859"/>
          </a:xfrm>
          <a:prstGeom prst="rect">
            <a:avLst/>
          </a:prstGeom>
          <a:noFill/>
          <a:ln w="9525">
            <a:noFill/>
            <a:miter lim="800000"/>
            <a:headEnd/>
            <a:tailEnd/>
          </a:ln>
        </p:spPr>
      </p:pic>
      <p:cxnSp>
        <p:nvCxnSpPr>
          <p:cNvPr id="15" name="Connecteur droit 14"/>
          <p:cNvCxnSpPr/>
          <p:nvPr/>
        </p:nvCxnSpPr>
        <p:spPr>
          <a:xfrm rot="16200000" flipH="1">
            <a:off x="1488249" y="5464983"/>
            <a:ext cx="1714512" cy="7143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Connecteur droit 16"/>
          <p:cNvCxnSpPr/>
          <p:nvPr/>
        </p:nvCxnSpPr>
        <p:spPr>
          <a:xfrm>
            <a:off x="2309786" y="4643446"/>
            <a:ext cx="1714512" cy="1588"/>
          </a:xfrm>
          <a:prstGeom prst="line">
            <a:avLst/>
          </a:prstGeom>
        </p:spPr>
        <p:style>
          <a:lnRef idx="1">
            <a:schemeClr val="accent1"/>
          </a:lnRef>
          <a:fillRef idx="0">
            <a:schemeClr val="accent1"/>
          </a:fillRef>
          <a:effectRef idx="0">
            <a:schemeClr val="accent1"/>
          </a:effectRef>
          <a:fontRef idx="minor">
            <a:schemeClr val="tx1"/>
          </a:fontRef>
        </p:style>
      </p:cxnSp>
      <p:sp>
        <p:nvSpPr>
          <p:cNvPr id="20" name="ZoneTexte 19"/>
          <p:cNvSpPr txBox="1"/>
          <p:nvPr/>
        </p:nvSpPr>
        <p:spPr>
          <a:xfrm>
            <a:off x="2150976" y="4357694"/>
            <a:ext cx="301686" cy="369332"/>
          </a:xfrm>
          <a:prstGeom prst="rect">
            <a:avLst/>
          </a:prstGeom>
          <a:noFill/>
        </p:spPr>
        <p:txBody>
          <a:bodyPr wrap="none" rtlCol="0">
            <a:spAutoFit/>
          </a:bodyPr>
          <a:lstStyle/>
          <a:p>
            <a:r>
              <a:rPr lang="fr-FR" dirty="0">
                <a:solidFill>
                  <a:prstClr val="black"/>
                </a:solidFill>
                <a:latin typeface="Calibri"/>
              </a:rPr>
              <a:t>0</a:t>
            </a:r>
          </a:p>
        </p:txBody>
      </p:sp>
      <p:sp>
        <p:nvSpPr>
          <p:cNvPr id="21" name="ZoneTexte 20"/>
          <p:cNvSpPr txBox="1"/>
          <p:nvPr/>
        </p:nvSpPr>
        <p:spPr>
          <a:xfrm rot="15991824">
            <a:off x="2004807" y="5917188"/>
            <a:ext cx="585417" cy="369332"/>
          </a:xfrm>
          <a:prstGeom prst="rect">
            <a:avLst/>
          </a:prstGeom>
          <a:noFill/>
        </p:spPr>
        <p:txBody>
          <a:bodyPr wrap="none" rtlCol="0">
            <a:spAutoFit/>
          </a:bodyPr>
          <a:lstStyle/>
          <a:p>
            <a:r>
              <a:rPr lang="fr-FR" sz="1100" dirty="0">
                <a:solidFill>
                  <a:prstClr val="black"/>
                </a:solidFill>
                <a:latin typeface="Calibri"/>
              </a:rPr>
              <a:t>100</a:t>
            </a:r>
            <a:r>
              <a:rPr lang="fr-FR" dirty="0">
                <a:solidFill>
                  <a:prstClr val="black"/>
                </a:solidFill>
                <a:latin typeface="Calibri"/>
              </a:rPr>
              <a:t>%</a:t>
            </a:r>
          </a:p>
        </p:txBody>
      </p:sp>
      <p:sp>
        <p:nvSpPr>
          <p:cNvPr id="23" name="ZoneTexte 22"/>
          <p:cNvSpPr txBox="1"/>
          <p:nvPr/>
        </p:nvSpPr>
        <p:spPr>
          <a:xfrm>
            <a:off x="3593676" y="4453274"/>
            <a:ext cx="502061" cy="261610"/>
          </a:xfrm>
          <a:prstGeom prst="rect">
            <a:avLst/>
          </a:prstGeom>
          <a:noFill/>
        </p:spPr>
        <p:txBody>
          <a:bodyPr wrap="none" rtlCol="0">
            <a:spAutoFit/>
          </a:bodyPr>
          <a:lstStyle/>
          <a:p>
            <a:r>
              <a:rPr lang="fr-FR" sz="1100" dirty="0">
                <a:solidFill>
                  <a:prstClr val="black"/>
                </a:solidFill>
                <a:latin typeface="Calibri"/>
              </a:rPr>
              <a:t>100%</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Windows </a:t>
            </a:r>
            <a:r>
              <a:rPr lang="fr-FR" b="1"/>
              <a:t>A</a:t>
            </a:r>
            <a:r>
              <a:rPr lang="fr-FR"/>
              <a:t>pache </a:t>
            </a:r>
            <a:r>
              <a:rPr lang="fr-FR" b="1" err="1"/>
              <a:t>M</a:t>
            </a:r>
            <a:r>
              <a:rPr lang="fr-FR" err="1"/>
              <a:t>ysql</a:t>
            </a:r>
            <a:r>
              <a:rPr lang="fr-FR"/>
              <a:t> </a:t>
            </a:r>
            <a:r>
              <a:rPr lang="fr-FR" b="1" err="1"/>
              <a:t>P</a:t>
            </a:r>
            <a:r>
              <a:rPr lang="fr-FR" err="1"/>
              <a:t>hp</a:t>
            </a:r>
            <a:r>
              <a:rPr lang="fr-FR"/>
              <a:t> </a:t>
            </a:r>
          </a:p>
        </p:txBody>
      </p:sp>
      <p:sp>
        <p:nvSpPr>
          <p:cNvPr id="3" name="Espace réservé du texte 2"/>
          <p:cNvSpPr>
            <a:spLocks noGrp="1"/>
          </p:cNvSpPr>
          <p:nvPr>
            <p:ph type="body" idx="1"/>
          </p:nvPr>
        </p:nvSpPr>
        <p:spPr/>
        <p:txBody>
          <a:bodyPr/>
          <a:lstStyle/>
          <a:p>
            <a:pPr algn="r"/>
            <a:r>
              <a:rPr lang="fr-FR"/>
              <a:t>WAMP </a:t>
            </a:r>
          </a:p>
        </p:txBody>
      </p:sp>
      <p:sp>
        <p:nvSpPr>
          <p:cNvPr id="4" name="Espace réservé du contenu 3"/>
          <p:cNvSpPr>
            <a:spLocks noGrp="1"/>
          </p:cNvSpPr>
          <p:nvPr>
            <p:ph sz="half" idx="2"/>
          </p:nvPr>
        </p:nvSpPr>
        <p:spPr/>
        <p:txBody>
          <a:bodyPr/>
          <a:lstStyle/>
          <a:p>
            <a:r>
              <a:rPr lang="fr-FR" dirty="0"/>
              <a:t>Gratuit, pour le </a:t>
            </a:r>
            <a:r>
              <a:rPr lang="fr-FR" dirty="0" err="1"/>
              <a:t>dev</a:t>
            </a:r>
            <a:r>
              <a:rPr lang="fr-FR" dirty="0"/>
              <a:t> rapide à mettre en  œuvre</a:t>
            </a:r>
          </a:p>
          <a:p>
            <a:endParaRPr lang="fr-FR" dirty="0"/>
          </a:p>
          <a:p>
            <a:endParaRPr lang="fr-FR" dirty="0"/>
          </a:p>
          <a:p>
            <a:r>
              <a:rPr lang="fr-FR" dirty="0" err="1"/>
              <a:t>Mdp</a:t>
            </a:r>
            <a:r>
              <a:rPr lang="fr-FR" dirty="0"/>
              <a:t> </a:t>
            </a:r>
            <a:r>
              <a:rPr lang="fr-FR" dirty="0" err="1"/>
              <a:t>root</a:t>
            </a:r>
            <a:r>
              <a:rPr lang="fr-FR" dirty="0"/>
              <a:t> </a:t>
            </a:r>
            <a:r>
              <a:rPr lang="fr-FR" dirty="0" err="1"/>
              <a:t>mysql</a:t>
            </a:r>
            <a:r>
              <a:rPr lang="fr-FR" dirty="0"/>
              <a:t>: «»</a:t>
            </a:r>
          </a:p>
        </p:txBody>
      </p:sp>
      <p:sp>
        <p:nvSpPr>
          <p:cNvPr id="5" name="Espace réservé du texte 4"/>
          <p:cNvSpPr>
            <a:spLocks noGrp="1"/>
          </p:cNvSpPr>
          <p:nvPr>
            <p:ph type="body" sz="quarter" idx="3"/>
          </p:nvPr>
        </p:nvSpPr>
        <p:spPr/>
        <p:txBody>
          <a:bodyPr/>
          <a:lstStyle/>
          <a:p>
            <a:r>
              <a:rPr lang="fr-FR"/>
              <a:t>XAMPP</a:t>
            </a:r>
          </a:p>
        </p:txBody>
      </p:sp>
      <p:sp>
        <p:nvSpPr>
          <p:cNvPr id="6" name="Espace réservé du contenu 5"/>
          <p:cNvSpPr>
            <a:spLocks noGrp="1"/>
          </p:cNvSpPr>
          <p:nvPr>
            <p:ph sz="quarter" idx="4"/>
          </p:nvPr>
        </p:nvSpPr>
        <p:spPr/>
        <p:txBody>
          <a:bodyPr/>
          <a:lstStyle/>
          <a:p>
            <a:r>
              <a:rPr lang="fr-FR" dirty="0"/>
              <a:t>Gratuit, pour le </a:t>
            </a:r>
            <a:r>
              <a:rPr lang="fr-FR" dirty="0" err="1"/>
              <a:t>dev</a:t>
            </a:r>
            <a:r>
              <a:rPr lang="fr-FR" dirty="0"/>
              <a:t> rapide à mettre en  œuvre</a:t>
            </a:r>
          </a:p>
          <a:p>
            <a:r>
              <a:rPr lang="fr-FR" dirty="0"/>
              <a:t>Multiplateformes </a:t>
            </a:r>
            <a:r>
              <a:rPr lang="fr-FR" sz="1200" dirty="0"/>
              <a:t>(linux </a:t>
            </a:r>
            <a:r>
              <a:rPr lang="fr-FR" sz="1200" dirty="0" err="1"/>
              <a:t>osx</a:t>
            </a:r>
            <a:r>
              <a:rPr lang="fr-FR" sz="1200" dirty="0"/>
              <a:t> </a:t>
            </a:r>
            <a:r>
              <a:rPr lang="fr-FR" sz="1200" dirty="0" err="1"/>
              <a:t>win</a:t>
            </a:r>
            <a:r>
              <a:rPr lang="fr-FR" sz="1200" dirty="0"/>
              <a:t>)</a:t>
            </a:r>
            <a:endParaRPr lang="fr-FR" dirty="0"/>
          </a:p>
          <a:p>
            <a:endParaRPr lang="fr-FR" dirty="0"/>
          </a:p>
          <a:p>
            <a:endParaRPr lang="fr-FR" dirty="0"/>
          </a:p>
          <a:p>
            <a:r>
              <a:rPr lang="fr-FR" dirty="0" err="1"/>
              <a:t>Mdp</a:t>
            </a:r>
            <a:r>
              <a:rPr lang="fr-FR" dirty="0"/>
              <a:t> </a:t>
            </a:r>
            <a:r>
              <a:rPr lang="fr-FR" dirty="0" err="1"/>
              <a:t>root</a:t>
            </a:r>
            <a:r>
              <a:rPr lang="fr-FR" dirty="0"/>
              <a:t> </a:t>
            </a:r>
            <a:r>
              <a:rPr lang="fr-FR" dirty="0" err="1"/>
              <a:t>mysql</a:t>
            </a:r>
            <a:r>
              <a:rPr lang="fr-FR" dirty="0"/>
              <a:t>: «»</a:t>
            </a:r>
          </a:p>
          <a:p>
            <a:endParaRPr lang="fr-FR" dirty="0"/>
          </a:p>
        </p:txBody>
      </p:sp>
      <p:pic>
        <p:nvPicPr>
          <p:cNvPr id="5123" name="Picture 3" descr="C:\Users\Alex\Desktop\xampp-screenshot-01.png"/>
          <p:cNvPicPr>
            <a:picLocks noChangeAspect="1" noChangeArrowheads="1"/>
          </p:cNvPicPr>
          <p:nvPr/>
        </p:nvPicPr>
        <p:blipFill>
          <a:blip r:embed="rId3"/>
          <a:srcRect/>
          <a:stretch>
            <a:fillRect/>
          </a:stretch>
        </p:blipFill>
        <p:spPr bwMode="auto">
          <a:xfrm>
            <a:off x="6881818" y="4357694"/>
            <a:ext cx="3143272" cy="1962274"/>
          </a:xfrm>
          <a:prstGeom prst="rect">
            <a:avLst/>
          </a:prstGeom>
          <a:noFill/>
        </p:spPr>
      </p:pic>
      <p:pic>
        <p:nvPicPr>
          <p:cNvPr id="1026" name="Picture 2"/>
          <p:cNvPicPr>
            <a:picLocks noChangeAspect="1" noChangeArrowheads="1"/>
          </p:cNvPicPr>
          <p:nvPr/>
        </p:nvPicPr>
        <p:blipFill>
          <a:blip r:embed="rId4"/>
          <a:srcRect/>
          <a:stretch>
            <a:fillRect/>
          </a:stretch>
        </p:blipFill>
        <p:spPr bwMode="auto">
          <a:xfrm>
            <a:off x="6238876" y="1142985"/>
            <a:ext cx="2214578" cy="542739"/>
          </a:xfrm>
          <a:prstGeom prst="rect">
            <a:avLst/>
          </a:prstGeom>
          <a:noFill/>
          <a:ln w="9525">
            <a:noFill/>
            <a:miter lim="800000"/>
            <a:headEnd/>
            <a:tailEnd/>
          </a:ln>
          <a:effectLst/>
        </p:spPr>
      </p:pic>
      <p:pic>
        <p:nvPicPr>
          <p:cNvPr id="1028" name="Picture 4"/>
          <p:cNvPicPr>
            <a:picLocks noChangeAspect="1" noChangeArrowheads="1"/>
          </p:cNvPicPr>
          <p:nvPr/>
        </p:nvPicPr>
        <p:blipFill>
          <a:blip r:embed="rId5"/>
          <a:srcRect/>
          <a:stretch>
            <a:fillRect/>
          </a:stretch>
        </p:blipFill>
        <p:spPr bwMode="auto">
          <a:xfrm>
            <a:off x="3595672" y="1142985"/>
            <a:ext cx="2357453" cy="558351"/>
          </a:xfrm>
          <a:prstGeom prst="rect">
            <a:avLst/>
          </a:prstGeom>
          <a:noFill/>
          <a:ln w="9525">
            <a:noFill/>
            <a:miter lim="800000"/>
            <a:headEnd/>
            <a:tailEnd/>
          </a:ln>
          <a:effectLst/>
        </p:spPr>
      </p:pic>
      <p:pic>
        <p:nvPicPr>
          <p:cNvPr id="1029" name="Picture 5"/>
          <p:cNvPicPr>
            <a:picLocks noChangeAspect="1" noChangeArrowheads="1"/>
          </p:cNvPicPr>
          <p:nvPr/>
        </p:nvPicPr>
        <p:blipFill>
          <a:blip r:embed="rId6"/>
          <a:srcRect/>
          <a:stretch>
            <a:fillRect/>
          </a:stretch>
        </p:blipFill>
        <p:spPr bwMode="auto">
          <a:xfrm>
            <a:off x="2166911" y="2727324"/>
            <a:ext cx="3262413" cy="630239"/>
          </a:xfrm>
          <a:prstGeom prst="rect">
            <a:avLst/>
          </a:prstGeom>
          <a:noFill/>
          <a:ln w="9525">
            <a:noFill/>
            <a:miter lim="800000"/>
            <a:headEnd/>
            <a:tailEnd/>
          </a:ln>
          <a:effectLst/>
        </p:spPr>
      </p:pic>
      <p:pic>
        <p:nvPicPr>
          <p:cNvPr id="19" name="Picture 5"/>
          <p:cNvPicPr>
            <a:picLocks noChangeAspect="1" noChangeArrowheads="1"/>
          </p:cNvPicPr>
          <p:nvPr/>
        </p:nvPicPr>
        <p:blipFill>
          <a:blip r:embed="rId6"/>
          <a:srcRect/>
          <a:stretch>
            <a:fillRect/>
          </a:stretch>
        </p:blipFill>
        <p:spPr bwMode="auto">
          <a:xfrm>
            <a:off x="6619802" y="3155952"/>
            <a:ext cx="3262413" cy="630239"/>
          </a:xfrm>
          <a:prstGeom prst="rect">
            <a:avLst/>
          </a:prstGeom>
          <a:noFill/>
          <a:ln w="9525">
            <a:noFill/>
            <a:miter lim="800000"/>
            <a:headEnd/>
            <a:tailEnd/>
          </a:ln>
          <a:effectLst/>
        </p:spPr>
      </p:pic>
      <p:pic>
        <p:nvPicPr>
          <p:cNvPr id="1030" name="Picture 6"/>
          <p:cNvPicPr>
            <a:picLocks noChangeAspect="1" noChangeArrowheads="1"/>
          </p:cNvPicPr>
          <p:nvPr/>
        </p:nvPicPr>
        <p:blipFill>
          <a:blip r:embed="rId7"/>
          <a:srcRect/>
          <a:stretch>
            <a:fillRect/>
          </a:stretch>
        </p:blipFill>
        <p:spPr bwMode="auto">
          <a:xfrm>
            <a:off x="5024431" y="3429001"/>
            <a:ext cx="812625" cy="430213"/>
          </a:xfrm>
          <a:prstGeom prst="rect">
            <a:avLst/>
          </a:prstGeom>
          <a:noFill/>
          <a:ln w="9525">
            <a:noFill/>
            <a:miter lim="800000"/>
            <a:headEnd/>
            <a:tailEnd/>
          </a:ln>
          <a:effectLst/>
        </p:spPr>
      </p:pic>
      <p:pic>
        <p:nvPicPr>
          <p:cNvPr id="21" name="Picture 6"/>
          <p:cNvPicPr>
            <a:picLocks noChangeAspect="1" noChangeArrowheads="1"/>
          </p:cNvPicPr>
          <p:nvPr/>
        </p:nvPicPr>
        <p:blipFill>
          <a:blip r:embed="rId7"/>
          <a:srcRect/>
          <a:stretch>
            <a:fillRect/>
          </a:stretch>
        </p:blipFill>
        <p:spPr bwMode="auto">
          <a:xfrm>
            <a:off x="9596463" y="3786191"/>
            <a:ext cx="812625" cy="430213"/>
          </a:xfrm>
          <a:prstGeom prst="rect">
            <a:avLst/>
          </a:prstGeom>
          <a:noFill/>
          <a:ln w="9525">
            <a:noFill/>
            <a:miter lim="800000"/>
            <a:headEnd/>
            <a:tailEnd/>
          </a:ln>
          <a:effectLst/>
        </p:spPr>
      </p:pic>
      <p:pic>
        <p:nvPicPr>
          <p:cNvPr id="1031" name="Picture 7"/>
          <p:cNvPicPr>
            <a:picLocks noChangeAspect="1" noChangeArrowheads="1"/>
          </p:cNvPicPr>
          <p:nvPr/>
        </p:nvPicPr>
        <p:blipFill>
          <a:blip r:embed="rId8"/>
          <a:srcRect/>
          <a:stretch>
            <a:fillRect/>
          </a:stretch>
        </p:blipFill>
        <p:spPr bwMode="auto">
          <a:xfrm>
            <a:off x="4116306" y="4214819"/>
            <a:ext cx="1693943" cy="2214559"/>
          </a:xfrm>
          <a:prstGeom prst="rect">
            <a:avLst/>
          </a:prstGeom>
          <a:noFill/>
          <a:ln w="9525">
            <a:noFill/>
            <a:miter lim="800000"/>
            <a:headEnd/>
            <a:tailEnd/>
          </a:ln>
          <a:effectLst/>
        </p:spPr>
      </p:pic>
      <p:pic>
        <p:nvPicPr>
          <p:cNvPr id="5122" name="Picture 2" descr="C:\Users\Alex\Desktop\illustration-contrib.png"/>
          <p:cNvPicPr>
            <a:picLocks noChangeAspect="1" noChangeArrowheads="1"/>
          </p:cNvPicPr>
          <p:nvPr/>
        </p:nvPicPr>
        <p:blipFill>
          <a:blip r:embed="rId9"/>
          <a:srcRect/>
          <a:stretch>
            <a:fillRect/>
          </a:stretch>
        </p:blipFill>
        <p:spPr bwMode="auto">
          <a:xfrm>
            <a:off x="1952596" y="4429132"/>
            <a:ext cx="2662234" cy="1986500"/>
          </a:xfrm>
          <a:prstGeom prst="rect">
            <a:avLst/>
          </a:prstGeom>
          <a:noFill/>
        </p:spPr>
      </p:pic>
      <p:sp>
        <p:nvSpPr>
          <p:cNvPr id="10" name="Rectangle 9">
            <a:extLst>
              <a:ext uri="{FF2B5EF4-FFF2-40B4-BE49-F238E27FC236}">
                <a16:creationId xmlns:a16="http://schemas.microsoft.com/office/drawing/2014/main" xmlns="" id="{8959CBF0-5B43-452C-BB0A-5B54E52BEF6B}"/>
              </a:ext>
            </a:extLst>
          </p:cNvPr>
          <p:cNvSpPr/>
          <p:nvPr/>
        </p:nvSpPr>
        <p:spPr>
          <a:xfrm>
            <a:off x="365760" y="1876926"/>
            <a:ext cx="11444438" cy="4443042"/>
          </a:xfrm>
          <a:prstGeom prst="rect">
            <a:avLst/>
          </a:prstGeom>
          <a:solidFill>
            <a:schemeClr val="bg1">
              <a:lumMod val="95000"/>
              <a:alpha val="9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22" name="Groupe 21">
            <a:extLst>
              <a:ext uri="{FF2B5EF4-FFF2-40B4-BE49-F238E27FC236}">
                <a16:creationId xmlns:a16="http://schemas.microsoft.com/office/drawing/2014/main" xmlns="" id="{1ACB535B-C22B-4708-BFA0-8042E599C2C4}"/>
              </a:ext>
            </a:extLst>
          </p:cNvPr>
          <p:cNvGrpSpPr/>
          <p:nvPr/>
        </p:nvGrpSpPr>
        <p:grpSpPr>
          <a:xfrm>
            <a:off x="746497" y="2579593"/>
            <a:ext cx="2767953" cy="2626554"/>
            <a:chOff x="3586993" y="2050820"/>
            <a:chExt cx="5432082" cy="4434948"/>
          </a:xfrm>
        </p:grpSpPr>
        <p:sp>
          <p:nvSpPr>
            <p:cNvPr id="23" name="Ellipse 22">
              <a:extLst>
                <a:ext uri="{FF2B5EF4-FFF2-40B4-BE49-F238E27FC236}">
                  <a16:creationId xmlns:a16="http://schemas.microsoft.com/office/drawing/2014/main" xmlns="" id="{95FF1252-8877-4EDF-AF38-68ACEDB80219}"/>
                </a:ext>
              </a:extLst>
            </p:cNvPr>
            <p:cNvSpPr/>
            <p:nvPr/>
          </p:nvSpPr>
          <p:spPr>
            <a:xfrm>
              <a:off x="3586993" y="2050820"/>
              <a:ext cx="5432082" cy="44349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a:extLst>
                <a:ext uri="{FF2B5EF4-FFF2-40B4-BE49-F238E27FC236}">
                  <a16:creationId xmlns:a16="http://schemas.microsoft.com/office/drawing/2014/main" xmlns="" id="{A2184B91-DE76-43E8-9487-58CCBEC17B97}"/>
                </a:ext>
              </a:extLst>
            </p:cNvPr>
            <p:cNvSpPr/>
            <p:nvPr/>
          </p:nvSpPr>
          <p:spPr>
            <a:xfrm>
              <a:off x="4116306" y="3644107"/>
              <a:ext cx="4440553" cy="108348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1" name="ZoneTexte 10">
            <a:extLst>
              <a:ext uri="{FF2B5EF4-FFF2-40B4-BE49-F238E27FC236}">
                <a16:creationId xmlns:a16="http://schemas.microsoft.com/office/drawing/2014/main" xmlns="" id="{A7DDDAA3-6E4E-4444-8A7F-269BC160105D}"/>
              </a:ext>
            </a:extLst>
          </p:cNvPr>
          <p:cNvSpPr txBox="1"/>
          <p:nvPr/>
        </p:nvSpPr>
        <p:spPr>
          <a:xfrm>
            <a:off x="3747495" y="2194560"/>
            <a:ext cx="7687318" cy="4154984"/>
          </a:xfrm>
          <a:prstGeom prst="rect">
            <a:avLst/>
          </a:prstGeom>
          <a:noFill/>
        </p:spPr>
        <p:txBody>
          <a:bodyPr wrap="square" rtlCol="0">
            <a:spAutoFit/>
          </a:bodyPr>
          <a:lstStyle/>
          <a:p>
            <a:pPr marL="285750" indent="-285750">
              <a:buFont typeface="Arial" panose="020B0604020202020204" pitchFamily="34" charset="0"/>
              <a:buChar char="•"/>
            </a:pPr>
            <a:r>
              <a:rPr lang="fr-FR" sz="2400" dirty="0"/>
              <a:t>Seule une version </a:t>
            </a:r>
            <a:r>
              <a:rPr lang="fr-FR" sz="2400" dirty="0" err="1"/>
              <a:t>builder</a:t>
            </a:r>
            <a:r>
              <a:rPr lang="fr-FR" sz="2400" dirty="0"/>
              <a:t> pourrait avoir un sens à être servie avec apache</a:t>
            </a:r>
          </a:p>
          <a:p>
            <a:pPr marL="742950" lvl="1" indent="-285750">
              <a:buFont typeface="Arial" panose="020B0604020202020204" pitchFamily="34" charset="0"/>
              <a:buChar char="•"/>
            </a:pPr>
            <a:r>
              <a:rPr lang="fr-FR" sz="2400" dirty="0"/>
              <a:t>La couche </a:t>
            </a:r>
            <a:r>
              <a:rPr lang="fr-FR" sz="2400" dirty="0" err="1"/>
              <a:t>php</a:t>
            </a:r>
            <a:r>
              <a:rPr lang="fr-FR" sz="2400" dirty="0"/>
              <a:t> ne sera pas intéressante pour nous</a:t>
            </a:r>
          </a:p>
          <a:p>
            <a:pPr marL="742950" lvl="1" indent="-285750">
              <a:buFont typeface="Arial" panose="020B0604020202020204" pitchFamily="34" charset="0"/>
              <a:buChar char="•"/>
            </a:pPr>
            <a:endParaRPr lang="fr-FR" sz="2400" dirty="0"/>
          </a:p>
          <a:p>
            <a:pPr marL="742950" lvl="1" indent="-285750">
              <a:buFont typeface="Arial" panose="020B0604020202020204" pitchFamily="34" charset="0"/>
              <a:buChar char="•"/>
            </a:pPr>
            <a:r>
              <a:rPr lang="fr-FR" sz="2400" dirty="0"/>
              <a:t>Pour le développement react nécessite vraiment l’outil de service pour le dev</a:t>
            </a:r>
          </a:p>
          <a:p>
            <a:pPr marL="285750" indent="-285750">
              <a:buFont typeface="Arial" panose="020B0604020202020204" pitchFamily="34" charset="0"/>
              <a:buChar char="•"/>
            </a:pPr>
            <a:endParaRPr lang="fr-FR" sz="2400" dirty="0"/>
          </a:p>
          <a:p>
            <a:pPr marL="285750" indent="-285750">
              <a:buFont typeface="Arial" panose="020B0604020202020204" pitchFamily="34" charset="0"/>
              <a:buChar char="•"/>
            </a:pPr>
            <a:r>
              <a:rPr lang="fr-FR" sz="2400" b="1" dirty="0"/>
              <a:t>Sans Node js :</a:t>
            </a:r>
          </a:p>
          <a:p>
            <a:pPr marL="742950" lvl="1" indent="-285750">
              <a:buFont typeface="Arial" panose="020B0604020202020204" pitchFamily="34" charset="0"/>
              <a:buChar char="•"/>
            </a:pPr>
            <a:r>
              <a:rPr lang="fr-FR" sz="2400" b="1" dirty="0"/>
              <a:t>Complexité </a:t>
            </a:r>
            <a:r>
              <a:rPr lang="fr-FR" sz="2400" dirty="0"/>
              <a:t>de mise en œuvre</a:t>
            </a:r>
          </a:p>
          <a:p>
            <a:pPr marL="1200150" lvl="2" indent="-285750">
              <a:buFont typeface="Arial" panose="020B0604020202020204" pitchFamily="34" charset="0"/>
              <a:buChar char="•"/>
            </a:pPr>
            <a:r>
              <a:rPr lang="fr-FR" sz="2400" dirty="0"/>
              <a:t>Dev</a:t>
            </a:r>
          </a:p>
          <a:p>
            <a:pPr marL="1200150" lvl="2" indent="-285750">
              <a:buFont typeface="Arial" panose="020B0604020202020204" pitchFamily="34" charset="0"/>
              <a:buChar char="•"/>
            </a:pPr>
            <a:r>
              <a:rPr lang="fr-FR" sz="2400" dirty="0"/>
              <a:t>test</a:t>
            </a:r>
          </a:p>
        </p:txBody>
      </p:sp>
    </p:spTree>
    <p:extLst>
      <p:ext uri="{BB962C8B-B14F-4D97-AF65-F5344CB8AC3E}">
        <p14:creationId xmlns:p14="http://schemas.microsoft.com/office/powerpoint/2010/main" val="422022668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5" name="AutoShape 2"/>
          <p:cNvSpPr>
            <a:spLocks noGrp="1" noChangeArrowheads="1"/>
          </p:cNvSpPr>
          <p:nvPr>
            <p:ph type="title"/>
          </p:nvPr>
        </p:nvSpPr>
        <p:spPr/>
        <p:txBody>
          <a:bodyPr>
            <a:normAutofit/>
          </a:bodyPr>
          <a:lstStyle/>
          <a:p>
            <a:r>
              <a:rPr lang="fr-FR" dirty="0"/>
              <a:t>Filtres  SVG</a:t>
            </a:r>
          </a:p>
        </p:txBody>
      </p:sp>
      <p:sp>
        <p:nvSpPr>
          <p:cNvPr id="166916" name="Rectangle 3"/>
          <p:cNvSpPr>
            <a:spLocks noGrp="1" noChangeArrowheads="1"/>
          </p:cNvSpPr>
          <p:nvPr>
            <p:ph idx="1"/>
          </p:nvPr>
        </p:nvSpPr>
        <p:spPr/>
        <p:txBody>
          <a:bodyPr>
            <a:normAutofit fontScale="85000" lnSpcReduction="20000"/>
          </a:bodyPr>
          <a:lstStyle/>
          <a:p>
            <a:r>
              <a:rPr lang="fr-FR" dirty="0"/>
              <a:t>Filtres</a:t>
            </a:r>
          </a:p>
          <a:p>
            <a:pPr lvl="1"/>
            <a:r>
              <a:rPr lang="fr-FR" dirty="0"/>
              <a:t> Les filtres sont des effets appliqués à une forme, par exemple un flou, une déviation, une ombre portée… On note, par exemple, les filtres suivants :</a:t>
            </a:r>
          </a:p>
          <a:p>
            <a:pPr lvl="2"/>
            <a:r>
              <a:rPr lang="fr-FR" b="1" i="1" dirty="0" err="1">
                <a:solidFill>
                  <a:srgbClr val="C00000"/>
                </a:solidFill>
              </a:rPr>
              <a:t>feBlend</a:t>
            </a:r>
            <a:r>
              <a:rPr lang="fr-FR" dirty="0"/>
              <a:t>			</a:t>
            </a:r>
            <a:r>
              <a:rPr lang="fr-FR" dirty="0">
                <a:sym typeface="Wingdings" pitchFamily="2" charset="2"/>
              </a:rPr>
              <a:t></a:t>
            </a:r>
            <a:r>
              <a:rPr lang="fr-FR" dirty="0"/>
              <a:t>mode d'intersection (cf. 					logiciels de graphisme) </a:t>
            </a:r>
          </a:p>
          <a:p>
            <a:pPr lvl="2"/>
            <a:r>
              <a:rPr lang="fr-FR" b="1" i="1" dirty="0" err="1">
                <a:solidFill>
                  <a:srgbClr val="C00000"/>
                </a:solidFill>
              </a:rPr>
              <a:t>feDiffuseLightening</a:t>
            </a:r>
            <a:r>
              <a:rPr lang="fr-FR" dirty="0"/>
              <a:t>		</a:t>
            </a:r>
            <a:r>
              <a:rPr lang="fr-FR" dirty="0">
                <a:sym typeface="Wingdings" pitchFamily="2" charset="2"/>
              </a:rPr>
              <a:t></a:t>
            </a:r>
            <a:r>
              <a:rPr lang="fr-FR" dirty="0"/>
              <a:t>lumière diffuse</a:t>
            </a:r>
          </a:p>
          <a:p>
            <a:pPr lvl="2"/>
            <a:r>
              <a:rPr lang="fr-FR" b="1" i="1" dirty="0" err="1">
                <a:solidFill>
                  <a:srgbClr val="C00000"/>
                </a:solidFill>
              </a:rPr>
              <a:t>feFlood</a:t>
            </a:r>
            <a:r>
              <a:rPr lang="fr-FR" dirty="0"/>
              <a:t>			</a:t>
            </a:r>
            <a:r>
              <a:rPr lang="fr-FR" dirty="0">
                <a:sym typeface="Wingdings" pitchFamily="2" charset="2"/>
              </a:rPr>
              <a:t></a:t>
            </a:r>
            <a:r>
              <a:rPr lang="fr-FR" dirty="0"/>
              <a:t>remplissage</a:t>
            </a:r>
          </a:p>
          <a:p>
            <a:pPr lvl="2"/>
            <a:r>
              <a:rPr lang="fr-FR" b="1" i="1" dirty="0" err="1">
                <a:solidFill>
                  <a:srgbClr val="C00000"/>
                </a:solidFill>
              </a:rPr>
              <a:t>feGaussianBlur</a:t>
            </a:r>
            <a:r>
              <a:rPr lang="fr-FR" dirty="0"/>
              <a:t>		</a:t>
            </a:r>
            <a:r>
              <a:rPr lang="fr-FR" dirty="0">
                <a:sym typeface="Wingdings" pitchFamily="2" charset="2"/>
              </a:rPr>
              <a:t></a:t>
            </a:r>
            <a:r>
              <a:rPr lang="fr-FR" dirty="0"/>
              <a:t>flou circulaire</a:t>
            </a:r>
          </a:p>
          <a:p>
            <a:pPr lvl="2"/>
            <a:r>
              <a:rPr lang="fr-FR" b="1" i="1" dirty="0" err="1">
                <a:solidFill>
                  <a:srgbClr val="C00000"/>
                </a:solidFill>
              </a:rPr>
              <a:t>feMerge</a:t>
            </a:r>
            <a:r>
              <a:rPr lang="fr-FR" dirty="0"/>
              <a:t>			</a:t>
            </a:r>
            <a:r>
              <a:rPr lang="fr-FR" dirty="0">
                <a:sym typeface="Wingdings" pitchFamily="2" charset="2"/>
              </a:rPr>
              <a:t></a:t>
            </a:r>
            <a:r>
              <a:rPr lang="fr-FR" dirty="0"/>
              <a:t>fusion</a:t>
            </a:r>
          </a:p>
          <a:p>
            <a:pPr lvl="2"/>
            <a:r>
              <a:rPr lang="fr-FR" b="1" i="1" dirty="0" err="1">
                <a:solidFill>
                  <a:srgbClr val="C00000"/>
                </a:solidFill>
              </a:rPr>
              <a:t>feOffset</a:t>
            </a:r>
            <a:r>
              <a:rPr lang="fr-FR" dirty="0"/>
              <a:t>			</a:t>
            </a:r>
            <a:r>
              <a:rPr lang="fr-FR" dirty="0">
                <a:sym typeface="Wingdings" pitchFamily="2" charset="2"/>
              </a:rPr>
              <a:t></a:t>
            </a:r>
            <a:r>
              <a:rPr lang="fr-FR" dirty="0"/>
              <a:t>décalage de coordonnées </a:t>
            </a:r>
            <a:r>
              <a:rPr lang="fr-FR" dirty="0" err="1"/>
              <a:t>dx</a:t>
            </a:r>
            <a:r>
              <a:rPr lang="fr-FR" dirty="0"/>
              <a:t>, 				  	 </a:t>
            </a:r>
            <a:r>
              <a:rPr lang="fr-FR" dirty="0" err="1"/>
              <a:t>dy</a:t>
            </a:r>
            <a:r>
              <a:rPr lang="fr-FR" dirty="0"/>
              <a:t> de la forme de base</a:t>
            </a:r>
          </a:p>
          <a:p>
            <a:pPr lvl="1"/>
            <a:endParaRPr lang="fr-FR" dirty="0"/>
          </a:p>
          <a:p>
            <a:pPr lvl="1"/>
            <a:r>
              <a:rPr lang="fr-FR" dirty="0"/>
              <a:t> On les définit dans la partie </a:t>
            </a:r>
            <a:r>
              <a:rPr lang="fr-FR" b="1" i="1" dirty="0">
                <a:solidFill>
                  <a:srgbClr val="C00000"/>
                </a:solidFill>
              </a:rPr>
              <a:t>&lt;</a:t>
            </a:r>
            <a:r>
              <a:rPr lang="fr-FR" b="1" i="1" dirty="0" err="1">
                <a:solidFill>
                  <a:srgbClr val="C00000"/>
                </a:solidFill>
              </a:rPr>
              <a:t>defs</a:t>
            </a:r>
            <a:r>
              <a:rPr lang="fr-FR" b="1" i="1" dirty="0">
                <a:solidFill>
                  <a:srgbClr val="C00000"/>
                </a:solidFill>
              </a:rPr>
              <a:t>&gt; </a:t>
            </a:r>
            <a:r>
              <a:rPr lang="fr-FR" dirty="0"/>
              <a:t>avec</a:t>
            </a:r>
            <a:r>
              <a:rPr lang="fr-FR" b="1" i="1" dirty="0">
                <a:solidFill>
                  <a:srgbClr val="C00000"/>
                </a:solidFill>
              </a:rPr>
              <a:t> &lt;</a:t>
            </a:r>
            <a:r>
              <a:rPr lang="fr-FR" b="1" i="1" dirty="0" err="1">
                <a:solidFill>
                  <a:srgbClr val="C00000"/>
                </a:solidFill>
              </a:rPr>
              <a:t>filter</a:t>
            </a:r>
            <a:r>
              <a:rPr lang="fr-FR" b="1" i="1" dirty="0">
                <a:solidFill>
                  <a:srgbClr val="C00000"/>
                </a:solidFill>
              </a:rPr>
              <a:t> id="</a:t>
            </a:r>
            <a:r>
              <a:rPr lang="fr-FR" b="1" i="1" dirty="0" err="1">
                <a:solidFill>
                  <a:srgbClr val="C00000"/>
                </a:solidFill>
              </a:rPr>
              <a:t>myfilter</a:t>
            </a:r>
            <a:r>
              <a:rPr lang="fr-FR" b="1" i="1" dirty="0">
                <a:solidFill>
                  <a:srgbClr val="C00000"/>
                </a:solidFill>
              </a:rPr>
              <a:t>"&gt; &lt;</a:t>
            </a:r>
            <a:r>
              <a:rPr lang="fr-FR" b="1" i="1" dirty="0" err="1">
                <a:solidFill>
                  <a:srgbClr val="C00000"/>
                </a:solidFill>
              </a:rPr>
              <a:t>feABC</a:t>
            </a:r>
            <a:r>
              <a:rPr lang="fr-FR" b="1" i="1" dirty="0">
                <a:solidFill>
                  <a:srgbClr val="C00000"/>
                </a:solidFill>
              </a:rPr>
              <a:t> /&gt;</a:t>
            </a:r>
          </a:p>
          <a:p>
            <a:pPr lvl="1"/>
            <a:endParaRPr lang="fr-FR" dirty="0"/>
          </a:p>
          <a:p>
            <a:pPr lvl="1"/>
            <a:r>
              <a:rPr lang="fr-FR" dirty="0"/>
              <a:t> On l'applique sur les objets à l'aide de l'attribut </a:t>
            </a:r>
            <a:r>
              <a:rPr lang="fr-FR" b="1" i="1" dirty="0">
                <a:solidFill>
                  <a:srgbClr val="C00000"/>
                </a:solidFill>
              </a:rPr>
              <a:t>style="</a:t>
            </a:r>
            <a:r>
              <a:rPr lang="fr-FR" b="1" i="1" dirty="0" err="1">
                <a:solidFill>
                  <a:srgbClr val="C00000"/>
                </a:solidFill>
              </a:rPr>
              <a:t>filter:url</a:t>
            </a:r>
            <a:r>
              <a:rPr lang="fr-FR" b="1" i="1" dirty="0">
                <a:solidFill>
                  <a:srgbClr val="C00000"/>
                </a:solidFill>
              </a:rPr>
              <a:t>(#</a:t>
            </a:r>
            <a:r>
              <a:rPr lang="fr-FR" b="1" i="1" dirty="0" err="1">
                <a:solidFill>
                  <a:srgbClr val="C00000"/>
                </a:solidFill>
              </a:rPr>
              <a:t>myfilter</a:t>
            </a:r>
            <a:r>
              <a:rPr lang="fr-FR" b="1" i="1" dirty="0">
                <a:solidFill>
                  <a:srgbClr val="C00000"/>
                </a:solidFill>
              </a:rPr>
              <a:t>);"</a:t>
            </a:r>
          </a:p>
        </p:txBody>
      </p:sp>
      <p:sp>
        <p:nvSpPr>
          <p:cNvPr id="6" name="Rectangle 13"/>
          <p:cNvSpPr>
            <a:spLocks noGrp="1" noChangeArrowheads="1"/>
          </p:cNvSpPr>
          <p:nvPr>
            <p:ph type="sldNum" sz="quarter" idx="12"/>
          </p:nvPr>
        </p:nvSpPr>
        <p:spPr>
          <a:noFill/>
        </p:spPr>
        <p:txBody>
          <a:bodyPr>
            <a:normAutofit/>
          </a:bodyPr>
          <a:lstStyle/>
          <a:p>
            <a:fld id="{D0E731D8-F5EB-4F9B-86C1-C3C0F6B5B5FB}" type="slidenum">
              <a:rPr lang="fr-FR">
                <a:solidFill>
                  <a:prstClr val="black">
                    <a:tint val="75000"/>
                  </a:prstClr>
                </a:solidFill>
                <a:latin typeface="Calibri"/>
              </a:rPr>
              <a:pPr/>
              <a:t>140</a:t>
            </a:fld>
            <a:endParaRPr lang="fr-FR">
              <a:solidFill>
                <a:prstClr val="black">
                  <a:tint val="75000"/>
                </a:prstClr>
              </a:solidFill>
              <a:latin typeface="Calibri"/>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3" name="AutoShape 2"/>
          <p:cNvSpPr>
            <a:spLocks noGrp="1" noChangeArrowheads="1"/>
          </p:cNvSpPr>
          <p:nvPr>
            <p:ph type="title"/>
          </p:nvPr>
        </p:nvSpPr>
        <p:spPr/>
        <p:txBody>
          <a:bodyPr>
            <a:normAutofit/>
          </a:bodyPr>
          <a:lstStyle/>
          <a:p>
            <a:r>
              <a:rPr lang="fr-FR" dirty="0"/>
              <a:t>Animations</a:t>
            </a:r>
          </a:p>
        </p:txBody>
      </p:sp>
      <p:sp>
        <p:nvSpPr>
          <p:cNvPr id="168964" name="Rectangle 3"/>
          <p:cNvSpPr>
            <a:spLocks noGrp="1" noChangeArrowheads="1"/>
          </p:cNvSpPr>
          <p:nvPr>
            <p:ph idx="1"/>
          </p:nvPr>
        </p:nvSpPr>
        <p:spPr/>
        <p:txBody>
          <a:bodyPr>
            <a:normAutofit fontScale="70000" lnSpcReduction="20000"/>
          </a:bodyPr>
          <a:lstStyle/>
          <a:p>
            <a:r>
              <a:rPr lang="fr-FR" dirty="0"/>
              <a:t>Animations</a:t>
            </a:r>
          </a:p>
          <a:p>
            <a:pPr lvl="1"/>
            <a:r>
              <a:rPr lang="fr-FR" dirty="0"/>
              <a:t> Pour déclencher des effets visuels, on utilise </a:t>
            </a:r>
            <a:r>
              <a:rPr lang="fr-FR" b="1" i="1" dirty="0">
                <a:solidFill>
                  <a:srgbClr val="C00000"/>
                </a:solidFill>
              </a:rPr>
              <a:t>&lt;</a:t>
            </a:r>
            <a:r>
              <a:rPr lang="fr-FR" b="1" i="1" dirty="0" err="1">
                <a:solidFill>
                  <a:srgbClr val="C00000"/>
                </a:solidFill>
              </a:rPr>
              <a:t>animate</a:t>
            </a:r>
            <a:r>
              <a:rPr lang="fr-FR" b="1" i="1" dirty="0">
                <a:solidFill>
                  <a:srgbClr val="C00000"/>
                </a:solidFill>
              </a:rPr>
              <a:t>&gt; </a:t>
            </a:r>
            <a:r>
              <a:rPr lang="fr-FR" dirty="0"/>
              <a:t>avec les attributs :</a:t>
            </a:r>
          </a:p>
          <a:p>
            <a:pPr lvl="2"/>
            <a:r>
              <a:rPr lang="fr-FR" dirty="0"/>
              <a:t>"</a:t>
            </a:r>
            <a:r>
              <a:rPr lang="fr-FR" b="1" i="1" dirty="0" err="1">
                <a:solidFill>
                  <a:srgbClr val="C00000"/>
                </a:solidFill>
              </a:rPr>
              <a:t>attributeType</a:t>
            </a:r>
            <a:r>
              <a:rPr lang="fr-FR" dirty="0"/>
              <a:t>" permet de préciser sur quel langage on va jouer (ex: CSS | XML)</a:t>
            </a:r>
          </a:p>
          <a:p>
            <a:pPr lvl="2"/>
            <a:r>
              <a:rPr lang="fr-FR" dirty="0"/>
              <a:t>"</a:t>
            </a:r>
            <a:r>
              <a:rPr lang="fr-FR" b="1" i="1" dirty="0" err="1">
                <a:solidFill>
                  <a:srgbClr val="C00000"/>
                </a:solidFill>
              </a:rPr>
              <a:t>attributeName</a:t>
            </a:r>
            <a:r>
              <a:rPr lang="fr-FR" dirty="0"/>
              <a:t>" indique quel paramètre on va modifier (ex: </a:t>
            </a:r>
            <a:r>
              <a:rPr lang="fr-FR" b="1" i="1" dirty="0" err="1">
                <a:solidFill>
                  <a:srgbClr val="C00000"/>
                </a:solidFill>
              </a:rPr>
              <a:t>opacity</a:t>
            </a:r>
            <a:r>
              <a:rPr lang="fr-FR" dirty="0"/>
              <a:t>)</a:t>
            </a:r>
          </a:p>
          <a:p>
            <a:pPr lvl="2"/>
            <a:r>
              <a:rPr lang="fr-FR" dirty="0"/>
              <a:t>"</a:t>
            </a:r>
            <a:r>
              <a:rPr lang="fr-FR" b="1" i="1" dirty="0" err="1">
                <a:solidFill>
                  <a:srgbClr val="C00000"/>
                </a:solidFill>
              </a:rPr>
              <a:t>from</a:t>
            </a:r>
            <a:r>
              <a:rPr lang="fr-FR" dirty="0"/>
              <a:t>" et "to" indiquent les valeurs de départ et d'arrivée (ex: 1 à 0)</a:t>
            </a:r>
          </a:p>
          <a:p>
            <a:pPr lvl="2"/>
            <a:r>
              <a:rPr lang="fr-FR" dirty="0"/>
              <a:t>"</a:t>
            </a:r>
            <a:r>
              <a:rPr lang="fr-FR" b="1" i="1" dirty="0">
                <a:solidFill>
                  <a:srgbClr val="C00000"/>
                </a:solidFill>
              </a:rPr>
              <a:t>dur</a:t>
            </a:r>
            <a:r>
              <a:rPr lang="fr-FR" dirty="0"/>
              <a:t>" indique la durée de l'effet (ex: 3s)</a:t>
            </a:r>
          </a:p>
          <a:p>
            <a:pPr lvl="2"/>
            <a:r>
              <a:rPr lang="fr-FR" dirty="0"/>
              <a:t>"</a:t>
            </a:r>
            <a:r>
              <a:rPr lang="fr-FR" b="1" i="1" dirty="0" err="1">
                <a:solidFill>
                  <a:srgbClr val="C00000"/>
                </a:solidFill>
              </a:rPr>
              <a:t>begin</a:t>
            </a:r>
            <a:r>
              <a:rPr lang="fr-FR" dirty="0"/>
              <a:t>" pour retarder / synchroniser les animations (ex: 2s)</a:t>
            </a:r>
          </a:p>
          <a:p>
            <a:pPr lvl="2"/>
            <a:r>
              <a:rPr lang="fr-FR" dirty="0"/>
              <a:t>"</a:t>
            </a:r>
            <a:r>
              <a:rPr lang="fr-FR" b="1" i="1" dirty="0" err="1">
                <a:solidFill>
                  <a:srgbClr val="C00000"/>
                </a:solidFill>
              </a:rPr>
              <a:t>repeatCount</a:t>
            </a:r>
            <a:r>
              <a:rPr lang="fr-FR" dirty="0"/>
              <a:t>" permet de répéter l'animation un nombre de fois précis (ex: 3)</a:t>
            </a:r>
          </a:p>
          <a:p>
            <a:pPr lvl="2">
              <a:buFont typeface="Wingdings" pitchFamily="2" charset="2"/>
              <a:buNone/>
            </a:pPr>
            <a:r>
              <a:rPr lang="fr-FR" dirty="0"/>
              <a:t>avec les paramètres de l ’exemple on aurait un effet de fondu qui se lancerait 3x après 2s</a:t>
            </a:r>
          </a:p>
          <a:p>
            <a:pPr lvl="1"/>
            <a:endParaRPr lang="fr-FR" dirty="0"/>
          </a:p>
          <a:p>
            <a:pPr lvl="1"/>
            <a:r>
              <a:rPr lang="fr-FR" dirty="0"/>
              <a:t> Pour animer une forme on utilise &lt;</a:t>
            </a:r>
            <a:r>
              <a:rPr lang="fr-FR" b="1" i="1" dirty="0" err="1">
                <a:solidFill>
                  <a:srgbClr val="C00000"/>
                </a:solidFill>
              </a:rPr>
              <a:t>animateMotion</a:t>
            </a:r>
            <a:r>
              <a:rPr lang="fr-FR" dirty="0"/>
              <a:t>&gt; avec les attributs :</a:t>
            </a:r>
          </a:p>
          <a:p>
            <a:pPr lvl="2"/>
            <a:r>
              <a:rPr lang="fr-FR" dirty="0"/>
              <a:t>"</a:t>
            </a:r>
            <a:r>
              <a:rPr lang="fr-FR" b="1" i="1" dirty="0" err="1">
                <a:solidFill>
                  <a:srgbClr val="C00000"/>
                </a:solidFill>
              </a:rPr>
              <a:t>path</a:t>
            </a:r>
            <a:r>
              <a:rPr lang="fr-FR" dirty="0"/>
              <a:t>" permet de préciser le chemin (vecteur, trajet) à suivre en un temps donné par "dur"</a:t>
            </a:r>
          </a:p>
          <a:p>
            <a:pPr lvl="1"/>
            <a:endParaRPr lang="fr-FR" dirty="0"/>
          </a:p>
          <a:p>
            <a:pPr lvl="1"/>
            <a:r>
              <a:rPr lang="fr-FR" dirty="0"/>
              <a:t> Avec </a:t>
            </a:r>
            <a:r>
              <a:rPr lang="fr-FR" b="1" i="1" dirty="0">
                <a:solidFill>
                  <a:srgbClr val="C00000"/>
                </a:solidFill>
              </a:rPr>
              <a:t>&lt;</a:t>
            </a:r>
            <a:r>
              <a:rPr lang="fr-FR" b="1" i="1" dirty="0" err="1">
                <a:solidFill>
                  <a:srgbClr val="C00000"/>
                </a:solidFill>
              </a:rPr>
              <a:t>animateColor</a:t>
            </a:r>
            <a:r>
              <a:rPr lang="fr-FR" b="1" i="1" dirty="0">
                <a:solidFill>
                  <a:srgbClr val="C00000"/>
                </a:solidFill>
              </a:rPr>
              <a:t>&gt;</a:t>
            </a:r>
            <a:r>
              <a:rPr lang="fr-FR" dirty="0"/>
              <a:t> on peut aussi passer d'une couleur (</a:t>
            </a:r>
            <a:r>
              <a:rPr lang="fr-FR" dirty="0" err="1"/>
              <a:t>from</a:t>
            </a:r>
            <a:r>
              <a:rPr lang="fr-FR" dirty="0"/>
              <a:t>) à une autre (to)</a:t>
            </a:r>
          </a:p>
          <a:p>
            <a:pPr lvl="1"/>
            <a:endParaRPr lang="fr-FR" dirty="0"/>
          </a:p>
          <a:p>
            <a:pPr lvl="1"/>
            <a:r>
              <a:rPr lang="fr-FR" dirty="0"/>
              <a:t> Et on fait des transformations à l'aide de l'attribut </a:t>
            </a:r>
            <a:r>
              <a:rPr lang="fr-FR" b="1" i="1" dirty="0" err="1">
                <a:solidFill>
                  <a:srgbClr val="C00000"/>
                </a:solidFill>
              </a:rPr>
              <a:t>transform</a:t>
            </a:r>
            <a:r>
              <a:rPr lang="fr-FR" b="1" i="1" dirty="0">
                <a:solidFill>
                  <a:srgbClr val="C00000"/>
                </a:solidFill>
              </a:rPr>
              <a:t>="translate(</a:t>
            </a:r>
            <a:r>
              <a:rPr lang="fr-FR" b="1" i="1" dirty="0" err="1">
                <a:solidFill>
                  <a:srgbClr val="C00000"/>
                </a:solidFill>
              </a:rPr>
              <a:t>x,y</a:t>
            </a:r>
            <a:r>
              <a:rPr lang="fr-FR" b="1" i="1" dirty="0">
                <a:solidFill>
                  <a:srgbClr val="C00000"/>
                </a:solidFill>
              </a:rPr>
              <a:t>)</a:t>
            </a:r>
            <a:r>
              <a:rPr lang="fr-FR" dirty="0"/>
              <a:t>" ou de </a:t>
            </a:r>
            <a:r>
              <a:rPr lang="fr-FR" b="1" i="1" dirty="0">
                <a:solidFill>
                  <a:srgbClr val="C00000"/>
                </a:solidFill>
              </a:rPr>
              <a:t>&lt;</a:t>
            </a:r>
            <a:r>
              <a:rPr lang="fr-FR" b="1" i="1" dirty="0" err="1">
                <a:solidFill>
                  <a:srgbClr val="C00000"/>
                </a:solidFill>
              </a:rPr>
              <a:t>animateTransform</a:t>
            </a:r>
            <a:r>
              <a:rPr lang="fr-FR" b="1" i="1" dirty="0">
                <a:solidFill>
                  <a:srgbClr val="C00000"/>
                </a:solidFill>
              </a:rPr>
              <a:t>&gt; </a:t>
            </a:r>
            <a:r>
              <a:rPr lang="fr-FR" dirty="0"/>
              <a:t>(ex: </a:t>
            </a:r>
            <a:r>
              <a:rPr lang="fr-FR" b="1" i="1" dirty="0">
                <a:solidFill>
                  <a:srgbClr val="C00000"/>
                </a:solidFill>
              </a:rPr>
              <a:t>type="</a:t>
            </a:r>
            <a:r>
              <a:rPr lang="fr-FR" b="1" i="1" dirty="0" err="1">
                <a:solidFill>
                  <a:srgbClr val="C00000"/>
                </a:solidFill>
              </a:rPr>
              <a:t>rotate</a:t>
            </a:r>
            <a:r>
              <a:rPr lang="fr-FR" b="1" i="1" dirty="0">
                <a:solidFill>
                  <a:srgbClr val="C00000"/>
                </a:solidFill>
              </a:rPr>
              <a:t> | </a:t>
            </a:r>
            <a:r>
              <a:rPr lang="fr-FR" b="1" i="1" dirty="0" err="1">
                <a:solidFill>
                  <a:srgbClr val="C00000"/>
                </a:solidFill>
              </a:rPr>
              <a:t>scale</a:t>
            </a:r>
            <a:r>
              <a:rPr lang="fr-FR" b="1" i="1" dirty="0">
                <a:solidFill>
                  <a:srgbClr val="C00000"/>
                </a:solidFill>
              </a:rPr>
              <a:t> | translate | </a:t>
            </a:r>
            <a:r>
              <a:rPr lang="fr-FR" b="1" i="1" dirty="0" err="1">
                <a:solidFill>
                  <a:srgbClr val="C00000"/>
                </a:solidFill>
              </a:rPr>
              <a:t>skewX</a:t>
            </a:r>
            <a:r>
              <a:rPr lang="fr-FR" b="1" i="1" dirty="0">
                <a:solidFill>
                  <a:srgbClr val="C00000"/>
                </a:solidFill>
              </a:rPr>
              <a:t>/Y</a:t>
            </a:r>
            <a:r>
              <a:rPr lang="fr-FR" dirty="0"/>
              <a:t>…")</a:t>
            </a:r>
          </a:p>
        </p:txBody>
      </p:sp>
      <p:sp>
        <p:nvSpPr>
          <p:cNvPr id="6" name="Rectangle 13"/>
          <p:cNvSpPr>
            <a:spLocks noGrp="1" noChangeArrowheads="1"/>
          </p:cNvSpPr>
          <p:nvPr>
            <p:ph type="sldNum" sz="quarter" idx="12"/>
          </p:nvPr>
        </p:nvSpPr>
        <p:spPr>
          <a:noFill/>
        </p:spPr>
        <p:txBody>
          <a:bodyPr>
            <a:normAutofit/>
          </a:bodyPr>
          <a:lstStyle/>
          <a:p>
            <a:fld id="{D0E731D8-F5EB-4F9B-86C1-C3C0F6B5B5FB}" type="slidenum">
              <a:rPr lang="fr-FR">
                <a:solidFill>
                  <a:prstClr val="black">
                    <a:tint val="75000"/>
                  </a:prstClr>
                </a:solidFill>
                <a:latin typeface="Calibri"/>
              </a:rPr>
              <a:pPr/>
              <a:t>141</a:t>
            </a:fld>
            <a:endParaRPr lang="fr-FR">
              <a:solidFill>
                <a:prstClr val="black">
                  <a:tint val="75000"/>
                </a:prstClr>
              </a:solidFill>
              <a:latin typeface="Calibri"/>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7" name="AutoShape 2"/>
          <p:cNvSpPr>
            <a:spLocks noGrp="1" noChangeArrowheads="1"/>
          </p:cNvSpPr>
          <p:nvPr>
            <p:ph type="title"/>
          </p:nvPr>
        </p:nvSpPr>
        <p:spPr/>
        <p:txBody>
          <a:bodyPr>
            <a:normAutofit/>
          </a:bodyPr>
          <a:lstStyle/>
          <a:p>
            <a:r>
              <a:rPr lang="fr-FR" dirty="0" err="1"/>
              <a:t>Multiformats</a:t>
            </a:r>
            <a:endParaRPr lang="fr-FR" dirty="0"/>
          </a:p>
        </p:txBody>
      </p:sp>
      <p:sp>
        <p:nvSpPr>
          <p:cNvPr id="169988" name="Rectangle 3"/>
          <p:cNvSpPr>
            <a:spLocks noGrp="1" noChangeArrowheads="1"/>
          </p:cNvSpPr>
          <p:nvPr>
            <p:ph idx="1"/>
          </p:nvPr>
        </p:nvSpPr>
        <p:spPr/>
        <p:txBody>
          <a:bodyPr>
            <a:normAutofit fontScale="85000" lnSpcReduction="20000"/>
          </a:bodyPr>
          <a:lstStyle/>
          <a:p>
            <a:r>
              <a:rPr lang="fr-FR" dirty="0"/>
              <a:t>Génération multi format </a:t>
            </a:r>
            <a:r>
              <a:rPr lang="fr-FR" b="1" dirty="0"/>
              <a:t>: XHTML/Fo + SVG</a:t>
            </a:r>
            <a:r>
              <a:rPr lang="fr-FR" dirty="0"/>
              <a:t> en </a:t>
            </a:r>
            <a:r>
              <a:rPr lang="fr-FR" b="1" dirty="0"/>
              <a:t>XSLT</a:t>
            </a:r>
          </a:p>
          <a:p>
            <a:pPr lvl="1"/>
            <a:r>
              <a:rPr lang="fr-FR" dirty="0"/>
              <a:t> On remarque qu'avec les possibilités </a:t>
            </a:r>
            <a:r>
              <a:rPr lang="fr-FR" b="1" dirty="0"/>
              <a:t>d'XSLT</a:t>
            </a:r>
            <a:r>
              <a:rPr lang="fr-FR" dirty="0"/>
              <a:t> et de </a:t>
            </a:r>
            <a:r>
              <a:rPr lang="fr-FR" b="1" dirty="0"/>
              <a:t>SVG</a:t>
            </a:r>
            <a:r>
              <a:rPr lang="fr-FR" dirty="0"/>
              <a:t> on peut extraire des données XML et créer </a:t>
            </a:r>
            <a:r>
              <a:rPr lang="fr-FR" b="1" dirty="0"/>
              <a:t>dynamiquement</a:t>
            </a:r>
            <a:r>
              <a:rPr lang="fr-FR" dirty="0"/>
              <a:t> des </a:t>
            </a:r>
            <a:r>
              <a:rPr lang="fr-FR" b="1" dirty="0"/>
              <a:t>graphiques</a:t>
            </a:r>
            <a:r>
              <a:rPr lang="fr-FR" dirty="0"/>
              <a:t> SVG</a:t>
            </a:r>
          </a:p>
          <a:p>
            <a:pPr lvl="1"/>
            <a:endParaRPr lang="fr-FR" dirty="0"/>
          </a:p>
          <a:p>
            <a:pPr lvl="1"/>
            <a:r>
              <a:rPr lang="fr-FR" dirty="0"/>
              <a:t> Donc </a:t>
            </a:r>
            <a:r>
              <a:rPr lang="fr-FR" b="1" dirty="0"/>
              <a:t>générer</a:t>
            </a:r>
            <a:r>
              <a:rPr lang="fr-FR" dirty="0"/>
              <a:t> des </a:t>
            </a:r>
            <a:r>
              <a:rPr lang="fr-FR" b="1" dirty="0"/>
              <a:t>images</a:t>
            </a:r>
            <a:r>
              <a:rPr lang="fr-FR" dirty="0"/>
              <a:t> à partir </a:t>
            </a:r>
            <a:r>
              <a:rPr lang="fr-FR" b="1" dirty="0"/>
              <a:t>de</a:t>
            </a:r>
            <a:r>
              <a:rPr lang="fr-FR" dirty="0"/>
              <a:t> </a:t>
            </a:r>
            <a:r>
              <a:rPr lang="fr-FR" b="1" dirty="0"/>
              <a:t>données</a:t>
            </a:r>
          </a:p>
          <a:p>
            <a:pPr lvl="1"/>
            <a:endParaRPr lang="fr-FR" dirty="0"/>
          </a:p>
          <a:p>
            <a:pPr lvl="1"/>
            <a:r>
              <a:rPr lang="fr-FR" dirty="0"/>
              <a:t> C'est très utile en particulier pour les </a:t>
            </a:r>
            <a:r>
              <a:rPr lang="fr-FR" b="1" dirty="0"/>
              <a:t>outils statistiques </a:t>
            </a:r>
            <a:r>
              <a:rPr lang="fr-FR" dirty="0"/>
              <a:t>tels que les outils d'aide à la décision, les agrégations peuvent être représentées graphiquement à la volée</a:t>
            </a:r>
          </a:p>
          <a:p>
            <a:pPr lvl="1"/>
            <a:endParaRPr lang="fr-FR" dirty="0"/>
          </a:p>
          <a:p>
            <a:pPr lvl="1"/>
            <a:r>
              <a:rPr lang="fr-FR" dirty="0"/>
              <a:t> De plus, le tout peut être </a:t>
            </a:r>
            <a:r>
              <a:rPr lang="fr-FR" b="1" dirty="0"/>
              <a:t>embarqué</a:t>
            </a:r>
            <a:r>
              <a:rPr lang="fr-FR" dirty="0"/>
              <a:t> dans une page </a:t>
            </a:r>
            <a:r>
              <a:rPr lang="fr-FR" sz="1700" b="1" dirty="0" err="1"/>
              <a:t>x</a:t>
            </a:r>
            <a:r>
              <a:rPr lang="fr-FR" b="1" dirty="0" err="1"/>
              <a:t>HTML</a:t>
            </a:r>
            <a:r>
              <a:rPr lang="fr-FR" dirty="0"/>
              <a:t> générée ou XSL-</a:t>
            </a:r>
            <a:r>
              <a:rPr lang="fr-FR" b="1" dirty="0"/>
              <a:t>Fo</a:t>
            </a:r>
            <a:r>
              <a:rPr lang="fr-FR" dirty="0"/>
              <a:t>, elle aussi </a:t>
            </a:r>
            <a:r>
              <a:rPr lang="fr-FR" b="1" dirty="0"/>
              <a:t>dynamiquement</a:t>
            </a:r>
            <a:r>
              <a:rPr lang="fr-FR" dirty="0"/>
              <a:t> en </a:t>
            </a:r>
            <a:r>
              <a:rPr lang="fr-FR" b="1" dirty="0"/>
              <a:t>XSL-T</a:t>
            </a:r>
            <a:r>
              <a:rPr lang="fr-FR" dirty="0"/>
              <a:t>, ceci nécessite quelques précautions, dont :</a:t>
            </a:r>
          </a:p>
          <a:p>
            <a:pPr lvl="2"/>
            <a:r>
              <a:rPr lang="fr-FR" dirty="0"/>
              <a:t> l'utilisation de </a:t>
            </a:r>
            <a:r>
              <a:rPr lang="fr-FR" dirty="0" err="1"/>
              <a:t>namespaces</a:t>
            </a:r>
            <a:r>
              <a:rPr lang="fr-FR" dirty="0"/>
              <a:t> pour éviter la confusion des langages utilisés</a:t>
            </a:r>
          </a:p>
          <a:p>
            <a:pPr lvl="2"/>
            <a:r>
              <a:rPr lang="fr-FR" dirty="0"/>
              <a:t> sous MFF, l'usage de certaines extensions (".</a:t>
            </a:r>
            <a:r>
              <a:rPr lang="fr-FR" dirty="0" err="1"/>
              <a:t>xhtml</a:t>
            </a:r>
            <a:r>
              <a:rPr lang="fr-FR" dirty="0"/>
              <a:t>" au lieu de ".html" ou ".htm")</a:t>
            </a:r>
          </a:p>
          <a:p>
            <a:pPr lvl="2"/>
            <a:r>
              <a:rPr lang="fr-FR" dirty="0"/>
              <a:t> sous MSIE, le recours à une balise </a:t>
            </a:r>
            <a:r>
              <a:rPr lang="fr-FR" dirty="0" err="1"/>
              <a:t>object</a:t>
            </a:r>
            <a:r>
              <a:rPr lang="fr-FR" dirty="0"/>
              <a:t> pour forcer l'utilisation de la </a:t>
            </a:r>
            <a:r>
              <a:rPr lang="fr-FR" dirty="0" err="1"/>
              <a:t>visualisatrice</a:t>
            </a:r>
            <a:r>
              <a:rPr lang="fr-FR" dirty="0"/>
              <a:t> SVG même pour du SVG créé à la volée en texte mêlé au XHTML</a:t>
            </a:r>
          </a:p>
        </p:txBody>
      </p:sp>
      <p:sp>
        <p:nvSpPr>
          <p:cNvPr id="6" name="Rectangle 13"/>
          <p:cNvSpPr>
            <a:spLocks noGrp="1" noChangeArrowheads="1"/>
          </p:cNvSpPr>
          <p:nvPr>
            <p:ph type="sldNum" sz="quarter" idx="12"/>
          </p:nvPr>
        </p:nvSpPr>
        <p:spPr>
          <a:noFill/>
        </p:spPr>
        <p:txBody>
          <a:bodyPr>
            <a:normAutofit/>
          </a:bodyPr>
          <a:lstStyle/>
          <a:p>
            <a:fld id="{D0E731D8-F5EB-4F9B-86C1-C3C0F6B5B5FB}" type="slidenum">
              <a:rPr lang="fr-FR">
                <a:solidFill>
                  <a:prstClr val="black">
                    <a:tint val="75000"/>
                  </a:prstClr>
                </a:solidFill>
                <a:latin typeface="Calibri"/>
              </a:rPr>
              <a:pPr/>
              <a:t>142</a:t>
            </a:fld>
            <a:endParaRPr lang="fr-FR">
              <a:solidFill>
                <a:prstClr val="black">
                  <a:tint val="75000"/>
                </a:prstClr>
              </a:solidFill>
              <a:latin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3955BC74-2FA2-47CD-AB77-C7AEE6D51646}"/>
              </a:ext>
            </a:extLst>
          </p:cNvPr>
          <p:cNvSpPr>
            <a:spLocks noGrp="1"/>
          </p:cNvSpPr>
          <p:nvPr>
            <p:ph type="title"/>
          </p:nvPr>
        </p:nvSpPr>
        <p:spPr/>
        <p:txBody>
          <a:bodyPr/>
          <a:lstStyle/>
          <a:p>
            <a:r>
              <a:rPr lang="fr-FR" dirty="0"/>
              <a:t>Choix d’un serveur</a:t>
            </a:r>
          </a:p>
        </p:txBody>
      </p:sp>
      <p:sp>
        <p:nvSpPr>
          <p:cNvPr id="5" name="Espace réservé du contenu 4">
            <a:extLst>
              <a:ext uri="{FF2B5EF4-FFF2-40B4-BE49-F238E27FC236}">
                <a16:creationId xmlns:a16="http://schemas.microsoft.com/office/drawing/2014/main" xmlns="" id="{94407820-2C87-4A00-B0A8-088339F63F59}"/>
              </a:ext>
            </a:extLst>
          </p:cNvPr>
          <p:cNvSpPr>
            <a:spLocks noGrp="1"/>
          </p:cNvSpPr>
          <p:nvPr>
            <p:ph idx="1"/>
          </p:nvPr>
        </p:nvSpPr>
        <p:spPr/>
        <p:txBody>
          <a:bodyPr>
            <a:normAutofit fontScale="92500" lnSpcReduction="20000"/>
          </a:bodyPr>
          <a:lstStyle/>
          <a:p>
            <a:r>
              <a:rPr lang="fr-FR" dirty="0"/>
              <a:t>Servir du html en production :</a:t>
            </a:r>
          </a:p>
          <a:p>
            <a:pPr lvl="2"/>
            <a:r>
              <a:rPr lang="fr-FR" dirty="0" err="1"/>
              <a:t>IIs</a:t>
            </a:r>
            <a:endParaRPr lang="fr-FR" dirty="0"/>
          </a:p>
          <a:p>
            <a:pPr lvl="2"/>
            <a:r>
              <a:rPr lang="fr-FR" dirty="0"/>
              <a:t>Apache</a:t>
            </a:r>
          </a:p>
          <a:p>
            <a:pPr lvl="2"/>
            <a:r>
              <a:rPr lang="fr-FR" dirty="0"/>
              <a:t>Nginx, node, …</a:t>
            </a:r>
          </a:p>
          <a:p>
            <a:r>
              <a:rPr lang="fr-FR" dirty="0"/>
              <a:t>Dynamisation </a:t>
            </a:r>
          </a:p>
          <a:p>
            <a:pPr lvl="2"/>
            <a:r>
              <a:rPr lang="fr-FR" dirty="0"/>
              <a:t>Coté client js</a:t>
            </a:r>
          </a:p>
          <a:p>
            <a:pPr lvl="3"/>
            <a:r>
              <a:rPr lang="fr-FR" dirty="0" err="1"/>
              <a:t>iis</a:t>
            </a:r>
            <a:r>
              <a:rPr lang="fr-FR" dirty="0"/>
              <a:t>, apache, node, …</a:t>
            </a:r>
          </a:p>
          <a:p>
            <a:pPr lvl="2"/>
            <a:endParaRPr lang="fr-FR" dirty="0"/>
          </a:p>
          <a:p>
            <a:pPr lvl="2"/>
            <a:r>
              <a:rPr lang="fr-FR" dirty="0"/>
              <a:t>Coté serveur js (code isomorphique)</a:t>
            </a:r>
          </a:p>
          <a:p>
            <a:pPr lvl="3"/>
            <a:r>
              <a:rPr lang="fr-FR" dirty="0"/>
              <a:t>Node</a:t>
            </a:r>
          </a:p>
          <a:p>
            <a:r>
              <a:rPr lang="fr-FR" dirty="0" err="1"/>
              <a:t>Scafolder</a:t>
            </a:r>
            <a:r>
              <a:rPr lang="fr-FR" dirty="0"/>
              <a:t> </a:t>
            </a:r>
          </a:p>
          <a:p>
            <a:pPr lvl="2"/>
            <a:r>
              <a:rPr lang="fr-FR" dirty="0" err="1"/>
              <a:t>create</a:t>
            </a:r>
            <a:r>
              <a:rPr lang="fr-FR" dirty="0"/>
              <a:t>-react-app</a:t>
            </a:r>
          </a:p>
          <a:p>
            <a:pPr lvl="3"/>
            <a:r>
              <a:rPr lang="fr-FR" dirty="0"/>
              <a:t>Node.js</a:t>
            </a:r>
          </a:p>
          <a:p>
            <a:pPr lvl="2"/>
            <a:r>
              <a:rPr lang="fr-FR" dirty="0" err="1"/>
              <a:t>generate</a:t>
            </a:r>
            <a:r>
              <a:rPr lang="fr-FR" dirty="0"/>
              <a:t>-react-cli</a:t>
            </a:r>
          </a:p>
          <a:p>
            <a:pPr lvl="3"/>
            <a:r>
              <a:rPr lang="fr-FR" dirty="0"/>
              <a:t>Node.js, ….</a:t>
            </a:r>
          </a:p>
        </p:txBody>
      </p:sp>
      <p:sp>
        <p:nvSpPr>
          <p:cNvPr id="6" name="Espace réservé du contenu 5">
            <a:extLst>
              <a:ext uri="{FF2B5EF4-FFF2-40B4-BE49-F238E27FC236}">
                <a16:creationId xmlns:a16="http://schemas.microsoft.com/office/drawing/2014/main" xmlns="" id="{FA8E94C0-C955-436E-BF90-C6E810578F84}"/>
              </a:ext>
            </a:extLst>
          </p:cNvPr>
          <p:cNvSpPr>
            <a:spLocks noGrp="1"/>
          </p:cNvSpPr>
          <p:nvPr>
            <p:ph sz="quarter" idx="14"/>
          </p:nvPr>
        </p:nvSpPr>
        <p:spPr>
          <a:xfrm rot="160723">
            <a:off x="7542476" y="1718106"/>
            <a:ext cx="3990040" cy="3219122"/>
          </a:xfrm>
        </p:spPr>
        <p:txBody>
          <a:bodyPr>
            <a:normAutofit fontScale="92500" lnSpcReduction="20000"/>
          </a:bodyPr>
          <a:lstStyle/>
          <a:p>
            <a:pPr marL="0" indent="0" algn="ctr">
              <a:buNone/>
            </a:pPr>
            <a:r>
              <a:rPr lang="fr-FR" sz="4800" dirty="0" err="1"/>
              <a:t>roles</a:t>
            </a:r>
            <a:endParaRPr lang="fr-FR" sz="4800" dirty="0"/>
          </a:p>
          <a:p>
            <a:r>
              <a:rPr lang="fr-FR" sz="4800" dirty="0"/>
              <a:t>servir les fichier </a:t>
            </a:r>
          </a:p>
          <a:p>
            <a:endParaRPr lang="fr-FR" sz="4800" dirty="0"/>
          </a:p>
          <a:p>
            <a:r>
              <a:rPr lang="fr-FR" sz="4800" dirty="0"/>
              <a:t>Gérer le js coté serveur *option</a:t>
            </a:r>
          </a:p>
          <a:p>
            <a:endParaRPr lang="fr-FR" sz="4800" dirty="0"/>
          </a:p>
          <a:p>
            <a:r>
              <a:rPr lang="fr-FR" sz="4800" dirty="0"/>
              <a:t>Outils de dev</a:t>
            </a:r>
          </a:p>
        </p:txBody>
      </p:sp>
    </p:spTree>
    <p:extLst>
      <p:ext uri="{BB962C8B-B14F-4D97-AF65-F5344CB8AC3E}">
        <p14:creationId xmlns:p14="http://schemas.microsoft.com/office/powerpoint/2010/main" val="27463852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a:t>Node.js &amp; </a:t>
            </a:r>
            <a:r>
              <a:rPr lang="fr-FR" err="1"/>
              <a:t>npm</a:t>
            </a:r>
            <a:r>
              <a:rPr lang="fr-FR"/>
              <a:t> </a:t>
            </a:r>
          </a:p>
        </p:txBody>
      </p:sp>
      <p:sp>
        <p:nvSpPr>
          <p:cNvPr id="2" name="Espace réservé du contenu 1"/>
          <p:cNvSpPr>
            <a:spLocks noGrp="1"/>
          </p:cNvSpPr>
          <p:nvPr>
            <p:ph idx="1"/>
          </p:nvPr>
        </p:nvSpPr>
        <p:spPr>
          <a:prstGeom prst="rect">
            <a:avLst/>
          </a:prstGeom>
        </p:spPr>
        <p:txBody>
          <a:bodyPr>
            <a:normAutofit fontScale="92500" lnSpcReduction="10000"/>
          </a:bodyPr>
          <a:lstStyle/>
          <a:p>
            <a:pPr>
              <a:buNone/>
            </a:pPr>
            <a:endParaRPr lang="fr-FR" dirty="0"/>
          </a:p>
          <a:p>
            <a:r>
              <a:rPr lang="fr-FR" dirty="0" err="1"/>
              <a:t>Node</a:t>
            </a:r>
            <a:endParaRPr lang="fr-FR" dirty="0"/>
          </a:p>
          <a:p>
            <a:pPr lvl="1"/>
            <a:r>
              <a:rPr lang="fr-FR" dirty="0"/>
              <a:t>Exécution de code JS coté serveur</a:t>
            </a:r>
          </a:p>
          <a:p>
            <a:pPr lvl="2"/>
            <a:r>
              <a:rPr lang="fr-FR" dirty="0"/>
              <a:t>Application</a:t>
            </a:r>
          </a:p>
          <a:p>
            <a:pPr lvl="2"/>
            <a:r>
              <a:rPr lang="fr-FR" dirty="0"/>
              <a:t>Scripting, …</a:t>
            </a:r>
          </a:p>
          <a:p>
            <a:pPr lvl="1"/>
            <a:r>
              <a:rPr lang="fr-FR" dirty="0"/>
              <a:t>Lot d’applications existant</a:t>
            </a:r>
          </a:p>
          <a:p>
            <a:pPr lvl="1"/>
            <a:r>
              <a:rPr lang="fr-FR" dirty="0"/>
              <a:t>En ligne de commande</a:t>
            </a:r>
          </a:p>
          <a:p>
            <a:endParaRPr lang="fr-FR" dirty="0"/>
          </a:p>
          <a:p>
            <a:r>
              <a:rPr lang="fr-FR" dirty="0" err="1"/>
              <a:t>Npm</a:t>
            </a:r>
            <a:endParaRPr lang="fr-FR" dirty="0"/>
          </a:p>
          <a:p>
            <a:pPr lvl="1"/>
            <a:r>
              <a:rPr lang="fr-FR" dirty="0"/>
              <a:t>Téléchargement de modules </a:t>
            </a:r>
            <a:r>
              <a:rPr lang="fr-FR" dirty="0" err="1"/>
              <a:t>js</a:t>
            </a:r>
            <a:endParaRPr lang="fr-FR" dirty="0"/>
          </a:p>
          <a:p>
            <a:pPr lvl="1"/>
            <a:r>
              <a:rPr lang="fr-FR" dirty="0"/>
              <a:t>Gestion des dépendances </a:t>
            </a:r>
          </a:p>
          <a:p>
            <a:pPr lvl="1"/>
            <a:endParaRPr lang="fr-FR" dirty="0"/>
          </a:p>
        </p:txBody>
      </p:sp>
      <p:pic>
        <p:nvPicPr>
          <p:cNvPr id="4098" name="Picture 2"/>
          <p:cNvPicPr>
            <a:picLocks noChangeAspect="1" noChangeArrowheads="1"/>
          </p:cNvPicPr>
          <p:nvPr/>
        </p:nvPicPr>
        <p:blipFill>
          <a:blip r:embed="rId3"/>
          <a:srcRect/>
          <a:stretch>
            <a:fillRect/>
          </a:stretch>
        </p:blipFill>
        <p:spPr bwMode="auto">
          <a:xfrm rot="160162">
            <a:off x="8420110" y="1851650"/>
            <a:ext cx="2324100" cy="1419225"/>
          </a:xfrm>
          <a:prstGeom prst="rect">
            <a:avLst/>
          </a:prstGeom>
          <a:noFill/>
          <a:ln w="9525">
            <a:noFill/>
            <a:miter lim="800000"/>
            <a:headEnd/>
            <a:tailEnd/>
          </a:ln>
          <a:effectLst/>
        </p:spPr>
      </p:pic>
      <p:pic>
        <p:nvPicPr>
          <p:cNvPr id="4099" name="Picture 3"/>
          <p:cNvPicPr>
            <a:picLocks noChangeAspect="1" noChangeArrowheads="1"/>
          </p:cNvPicPr>
          <p:nvPr/>
        </p:nvPicPr>
        <p:blipFill>
          <a:blip r:embed="rId4"/>
          <a:srcRect/>
          <a:stretch>
            <a:fillRect/>
          </a:stretch>
        </p:blipFill>
        <p:spPr bwMode="auto">
          <a:xfrm rot="160162">
            <a:off x="8182642" y="3601179"/>
            <a:ext cx="2714644" cy="1057531"/>
          </a:xfrm>
          <a:prstGeom prst="rect">
            <a:avLst/>
          </a:prstGeom>
          <a:noFill/>
          <a:ln w="9525">
            <a:noFill/>
            <a:miter lim="800000"/>
            <a:headEnd/>
            <a:tailEnd/>
          </a:ln>
          <a:effectLst/>
        </p:spPr>
      </p:pic>
      <p:grpSp>
        <p:nvGrpSpPr>
          <p:cNvPr id="7" name="Groupe 9"/>
          <p:cNvGrpSpPr/>
          <p:nvPr/>
        </p:nvGrpSpPr>
        <p:grpSpPr>
          <a:xfrm>
            <a:off x="10253680" y="532437"/>
            <a:ext cx="2357454" cy="2066925"/>
            <a:chOff x="7082570" y="3163972"/>
            <a:chExt cx="2309813" cy="2066925"/>
          </a:xfrm>
        </p:grpSpPr>
        <p:pic>
          <p:nvPicPr>
            <p:cNvPr id="8" name="Picture 2" descr="C:\Users\Alex\Desktop\7345610a78ba71a45f37XL.png"/>
            <p:cNvPicPr>
              <a:picLocks noChangeAspect="1" noChangeArrowheads="1"/>
            </p:cNvPicPr>
            <p:nvPr/>
          </p:nvPicPr>
          <p:blipFill>
            <a:blip r:embed="rId5" cstate="print"/>
            <a:srcRect/>
            <a:stretch>
              <a:fillRect/>
            </a:stretch>
          </p:blipFill>
          <p:spPr bwMode="auto">
            <a:xfrm rot="5685244">
              <a:off x="7204014" y="3042528"/>
              <a:ext cx="2066925" cy="2309813"/>
            </a:xfrm>
            <a:prstGeom prst="rect">
              <a:avLst/>
            </a:prstGeom>
            <a:noFill/>
          </p:spPr>
        </p:pic>
        <p:sp>
          <p:nvSpPr>
            <p:cNvPr id="9" name="ZoneTexte 8"/>
            <p:cNvSpPr txBox="1"/>
            <p:nvPr/>
          </p:nvSpPr>
          <p:spPr>
            <a:xfrm rot="21295296">
              <a:off x="7236592" y="3571876"/>
              <a:ext cx="1621689" cy="830997"/>
            </a:xfrm>
            <a:prstGeom prst="rect">
              <a:avLst/>
            </a:prstGeom>
            <a:noFill/>
          </p:spPr>
          <p:txBody>
            <a:bodyPr wrap="square" rtlCol="0">
              <a:spAutoFit/>
            </a:bodyPr>
            <a:lstStyle/>
            <a:p>
              <a:r>
                <a:rPr lang="fr-FR" sz="1600" dirty="0">
                  <a:latin typeface="Permanent Marker" pitchFamily="2" charset="0"/>
                  <a:ea typeface="Permanent Marker" pitchFamily="2" charset="0"/>
                </a:rPr>
                <a:t>Utilise dans le cours pour les serveurs</a:t>
              </a:r>
            </a:p>
          </p:txBody>
        </p:sp>
        <p:sp>
          <p:nvSpPr>
            <p:cNvPr id="10" name="Flèche vers le bas 9"/>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FE323E6D-6E60-492C-B764-CBA013FBDAC3}"/>
              </a:ext>
            </a:extLst>
          </p:cNvPr>
          <p:cNvSpPr>
            <a:spLocks noGrp="1"/>
          </p:cNvSpPr>
          <p:nvPr>
            <p:ph type="title"/>
          </p:nvPr>
        </p:nvSpPr>
        <p:spPr/>
        <p:txBody>
          <a:bodyPr/>
          <a:lstStyle/>
          <a:p>
            <a:r>
              <a:rPr lang="fr-FR" dirty="0"/>
              <a:t>npm</a:t>
            </a:r>
          </a:p>
        </p:txBody>
      </p:sp>
      <p:sp>
        <p:nvSpPr>
          <p:cNvPr id="3" name="Espace réservé du contenu 2">
            <a:extLst>
              <a:ext uri="{FF2B5EF4-FFF2-40B4-BE49-F238E27FC236}">
                <a16:creationId xmlns:a16="http://schemas.microsoft.com/office/drawing/2014/main" xmlns="" id="{8E815927-6792-4DD1-93FB-C0EEFAEF2B2E}"/>
              </a:ext>
            </a:extLst>
          </p:cNvPr>
          <p:cNvSpPr>
            <a:spLocks noGrp="1"/>
          </p:cNvSpPr>
          <p:nvPr>
            <p:ph idx="1"/>
          </p:nvPr>
        </p:nvSpPr>
        <p:spPr/>
        <p:txBody>
          <a:bodyPr>
            <a:normAutofit fontScale="85000" lnSpcReduction="20000"/>
          </a:bodyPr>
          <a:lstStyle/>
          <a:p>
            <a:r>
              <a:rPr lang="fr-FR" dirty="0"/>
              <a:t>Commandes npm</a:t>
            </a:r>
          </a:p>
          <a:p>
            <a:pPr lvl="2"/>
            <a:r>
              <a:rPr lang="fr-FR" dirty="0"/>
              <a:t>Initialisation d’un répertoire de projet </a:t>
            </a:r>
          </a:p>
          <a:p>
            <a:pPr lvl="3"/>
            <a:r>
              <a:rPr lang="fr-FR" dirty="0"/>
              <a:t>Créer un fichier minimal package js </a:t>
            </a:r>
          </a:p>
          <a:p>
            <a:pPr lvl="4"/>
            <a:r>
              <a:rPr lang="fr-FR" sz="2600" b="1" dirty="0"/>
              <a:t>npm init </a:t>
            </a:r>
            <a:r>
              <a:rPr lang="fr-FR" dirty="0"/>
              <a:t>–y</a:t>
            </a:r>
          </a:p>
          <a:p>
            <a:pPr lvl="5"/>
            <a:r>
              <a:rPr lang="fr-FR" dirty="0" err="1"/>
              <a:t>Pré-configure</a:t>
            </a:r>
            <a:r>
              <a:rPr lang="fr-FR" dirty="0"/>
              <a:t> node avec le répertoire .git</a:t>
            </a:r>
          </a:p>
          <a:p>
            <a:pPr marL="2286000" lvl="5" indent="0">
              <a:buNone/>
            </a:pPr>
            <a:r>
              <a:rPr lang="fr-FR" dirty="0"/>
              <a:t> (si .git présent)</a:t>
            </a:r>
          </a:p>
          <a:p>
            <a:pPr lvl="5"/>
            <a:r>
              <a:rPr lang="fr-FR" dirty="0"/>
              <a:t>-y : initialisation « quiet »</a:t>
            </a:r>
          </a:p>
          <a:p>
            <a:pPr lvl="3"/>
            <a:endParaRPr lang="fr-FR" dirty="0"/>
          </a:p>
          <a:p>
            <a:pPr lvl="2"/>
            <a:r>
              <a:rPr lang="fr-FR" dirty="0"/>
              <a:t>Installation des paquets</a:t>
            </a:r>
          </a:p>
          <a:p>
            <a:pPr lvl="4"/>
            <a:r>
              <a:rPr lang="fr-FR" sz="2600" b="1" dirty="0"/>
              <a:t>npm </a:t>
            </a:r>
            <a:r>
              <a:rPr lang="fr-FR" sz="2600" b="1" dirty="0" err="1"/>
              <a:t>install</a:t>
            </a:r>
            <a:r>
              <a:rPr lang="fr-FR" sz="2600" b="1" dirty="0"/>
              <a:t> </a:t>
            </a:r>
            <a:r>
              <a:rPr lang="fr-FR" dirty="0"/>
              <a:t>–g  </a:t>
            </a:r>
            <a:r>
              <a:rPr lang="fr-FR" sz="2600" b="1" dirty="0" err="1"/>
              <a:t>packetname</a:t>
            </a:r>
            <a:r>
              <a:rPr lang="fr-FR" dirty="0"/>
              <a:t> packet2@version</a:t>
            </a:r>
          </a:p>
          <a:p>
            <a:pPr lvl="5"/>
            <a:r>
              <a:rPr lang="fr-FR" dirty="0"/>
              <a:t>-g : installation pour l’utilisateur </a:t>
            </a:r>
            <a:r>
              <a:rPr lang="fr-FR" dirty="0" err="1"/>
              <a:t>courrant</a:t>
            </a:r>
            <a:r>
              <a:rPr lang="fr-FR" dirty="0"/>
              <a:t>, </a:t>
            </a:r>
          </a:p>
          <a:p>
            <a:pPr lvl="5"/>
            <a:r>
              <a:rPr lang="fr-FR" dirty="0"/>
              <a:t>sans –g installation pour le projet, dans le répertoire </a:t>
            </a:r>
            <a:r>
              <a:rPr lang="fr-FR" dirty="0" err="1"/>
              <a:t>node_modules</a:t>
            </a:r>
            <a:r>
              <a:rPr lang="fr-FR" dirty="0"/>
              <a:t> </a:t>
            </a:r>
          </a:p>
          <a:p>
            <a:pPr lvl="5"/>
            <a:r>
              <a:rPr lang="fr-FR" dirty="0"/>
              <a:t>--save permet l’ajout du </a:t>
            </a:r>
            <a:r>
              <a:rPr lang="fr-FR" dirty="0" err="1"/>
              <a:t>packet</a:t>
            </a:r>
            <a:r>
              <a:rPr lang="fr-FR" dirty="0"/>
              <a:t> aux dépendances du projet</a:t>
            </a:r>
          </a:p>
          <a:p>
            <a:pPr lvl="2"/>
            <a:endParaRPr lang="fr-FR" dirty="0"/>
          </a:p>
          <a:p>
            <a:pPr lvl="2"/>
            <a:r>
              <a:rPr lang="fr-FR" dirty="0"/>
              <a:t>Npm start vs npm run </a:t>
            </a:r>
            <a:r>
              <a:rPr lang="fr-FR" dirty="0" err="1"/>
              <a:t>monscript</a:t>
            </a:r>
            <a:endParaRPr lang="fr-FR" dirty="0"/>
          </a:p>
          <a:p>
            <a:pPr lvl="3"/>
            <a:r>
              <a:rPr lang="fr-FR" dirty="0"/>
              <a:t>Dans </a:t>
            </a:r>
            <a:r>
              <a:rPr lang="fr-FR" dirty="0" err="1"/>
              <a:t>package.json</a:t>
            </a:r>
            <a:r>
              <a:rPr lang="fr-FR" dirty="0"/>
              <a:t>, section scripts</a:t>
            </a:r>
          </a:p>
          <a:p>
            <a:pPr lvl="3"/>
            <a:r>
              <a:rPr lang="fr-FR" dirty="0"/>
              <a:t>Script </a:t>
            </a:r>
            <a:r>
              <a:rPr lang="fr-FR" dirty="0" err="1"/>
              <a:t>name</a:t>
            </a:r>
            <a:r>
              <a:rPr lang="fr-FR" dirty="0"/>
              <a:t> spécifiques nécessitant pas ‘run’ ex  npm test, npm </a:t>
            </a:r>
            <a:r>
              <a:rPr lang="fr-FR" dirty="0" err="1"/>
              <a:t>install</a:t>
            </a:r>
            <a:r>
              <a:rPr lang="fr-FR" dirty="0"/>
              <a:t>, …</a:t>
            </a:r>
          </a:p>
          <a:p>
            <a:pPr lvl="1"/>
            <a:endParaRPr lang="fr-FR" dirty="0"/>
          </a:p>
        </p:txBody>
      </p:sp>
      <p:sp>
        <p:nvSpPr>
          <p:cNvPr id="4" name="Explosion : 14 points 3">
            <a:extLst>
              <a:ext uri="{FF2B5EF4-FFF2-40B4-BE49-F238E27FC236}">
                <a16:creationId xmlns:a16="http://schemas.microsoft.com/office/drawing/2014/main" xmlns="" id="{5D6DDEC3-E08F-4239-87E1-D4CD90C2ACB5}"/>
              </a:ext>
            </a:extLst>
          </p:cNvPr>
          <p:cNvSpPr/>
          <p:nvPr/>
        </p:nvSpPr>
        <p:spPr>
          <a:xfrm>
            <a:off x="7682948" y="928671"/>
            <a:ext cx="4780721" cy="2709052"/>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Il existe deux types de dépendances :</a:t>
            </a:r>
          </a:p>
          <a:p>
            <a:pPr algn="ctr"/>
            <a:r>
              <a:rPr lang="fr-FR" dirty="0" err="1"/>
              <a:t>devDepencies</a:t>
            </a:r>
            <a:endParaRPr lang="fr-FR" dirty="0"/>
          </a:p>
          <a:p>
            <a:pPr algn="ctr"/>
            <a:r>
              <a:rPr lang="fr-FR" dirty="0" err="1"/>
              <a:t>dependencies</a:t>
            </a:r>
            <a:endParaRPr lang="fr-FR" dirty="0"/>
          </a:p>
        </p:txBody>
      </p:sp>
    </p:spTree>
    <p:extLst>
      <p:ext uri="{BB962C8B-B14F-4D97-AF65-F5344CB8AC3E}">
        <p14:creationId xmlns:p14="http://schemas.microsoft.com/office/powerpoint/2010/main" val="24464196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dirty="0"/>
              <a:t>Serveur fake REST</a:t>
            </a:r>
          </a:p>
        </p:txBody>
      </p:sp>
      <p:sp>
        <p:nvSpPr>
          <p:cNvPr id="2" name="Espace réservé du contenu 1"/>
          <p:cNvSpPr>
            <a:spLocks noGrp="1"/>
          </p:cNvSpPr>
          <p:nvPr>
            <p:ph idx="1"/>
          </p:nvPr>
        </p:nvSpPr>
        <p:spPr>
          <a:prstGeom prst="rect">
            <a:avLst/>
          </a:prstGeom>
        </p:spPr>
        <p:txBody>
          <a:bodyPr>
            <a:normAutofit fontScale="70000" lnSpcReduction="20000"/>
          </a:bodyPr>
          <a:lstStyle/>
          <a:p>
            <a:endParaRPr lang="fr-FR" dirty="0"/>
          </a:p>
          <a:p>
            <a:pPr marL="457200" lvl="1" indent="0">
              <a:buNone/>
            </a:pPr>
            <a:endParaRPr lang="fr-FR" dirty="0"/>
          </a:p>
          <a:p>
            <a:r>
              <a:rPr lang="fr-FR" dirty="0"/>
              <a:t>Json-server</a:t>
            </a:r>
          </a:p>
          <a:p>
            <a:pPr lvl="1"/>
            <a:r>
              <a:rPr lang="fr-FR" dirty="0"/>
              <a:t>Ecrit en node.js</a:t>
            </a:r>
          </a:p>
          <a:p>
            <a:pPr lvl="1"/>
            <a:endParaRPr lang="fr-FR" dirty="0"/>
          </a:p>
          <a:p>
            <a:pPr lvl="1"/>
            <a:r>
              <a:rPr lang="fr-FR" dirty="0"/>
              <a:t>Fake REST API</a:t>
            </a:r>
          </a:p>
          <a:p>
            <a:pPr lvl="1"/>
            <a:endParaRPr lang="fr-FR" dirty="0"/>
          </a:p>
          <a:p>
            <a:pPr lvl="1"/>
            <a:r>
              <a:rPr lang="fr-FR" dirty="0" err="1"/>
              <a:t>Mockeur</a:t>
            </a:r>
            <a:r>
              <a:rPr lang="fr-FR" dirty="0"/>
              <a:t> de services </a:t>
            </a:r>
            <a:r>
              <a:rPr lang="fr-FR" dirty="0" err="1"/>
              <a:t>rest</a:t>
            </a:r>
            <a:endParaRPr lang="fr-FR" dirty="0"/>
          </a:p>
          <a:p>
            <a:pPr lvl="1"/>
            <a:endParaRPr lang="fr-FR" dirty="0"/>
          </a:p>
          <a:p>
            <a:pPr lvl="1"/>
            <a:r>
              <a:rPr lang="fr-FR" dirty="0"/>
              <a:t>Stockage json</a:t>
            </a:r>
          </a:p>
          <a:p>
            <a:pPr lvl="1"/>
            <a:endParaRPr lang="fr-FR" dirty="0"/>
          </a:p>
          <a:p>
            <a:pPr lvl="2"/>
            <a:r>
              <a:rPr lang="fr-FR" dirty="0"/>
              <a:t>Création de </a:t>
            </a:r>
            <a:r>
              <a:rPr lang="fr-FR" dirty="0" err="1"/>
              <a:t>endpoint</a:t>
            </a:r>
            <a:r>
              <a:rPr lang="fr-FR" dirty="0"/>
              <a:t> en fonction des ressources du fichier</a:t>
            </a:r>
          </a:p>
          <a:p>
            <a:pPr lvl="1"/>
            <a:endParaRPr lang="fr-FR" dirty="0"/>
          </a:p>
          <a:p>
            <a:pPr lvl="2"/>
            <a:r>
              <a:rPr lang="fr-FR" dirty="0"/>
              <a:t>Ecriture direct sur le fichier json</a:t>
            </a:r>
          </a:p>
          <a:p>
            <a:pPr lvl="1"/>
            <a:endParaRPr lang="fr-FR" dirty="0"/>
          </a:p>
          <a:p>
            <a:pPr lvl="1"/>
            <a:r>
              <a:rPr lang="fr-FR" dirty="0">
                <a:hlinkClick r:id="rId3"/>
              </a:rPr>
              <a:t>https://github.com/typicode/json-server</a:t>
            </a:r>
            <a:endParaRPr lang="fr-FR" dirty="0"/>
          </a:p>
          <a:p>
            <a:pPr lvl="2"/>
            <a:r>
              <a:rPr lang="fr-FR" dirty="0"/>
              <a:t>npm </a:t>
            </a:r>
            <a:r>
              <a:rPr lang="fr-FR" dirty="0" err="1"/>
              <a:t>install</a:t>
            </a:r>
            <a:r>
              <a:rPr lang="fr-FR" dirty="0"/>
              <a:t> –g json-server</a:t>
            </a:r>
          </a:p>
        </p:txBody>
      </p:sp>
      <p:grpSp>
        <p:nvGrpSpPr>
          <p:cNvPr id="7" name="Groupe 9"/>
          <p:cNvGrpSpPr/>
          <p:nvPr/>
        </p:nvGrpSpPr>
        <p:grpSpPr>
          <a:xfrm>
            <a:off x="10227805" y="395553"/>
            <a:ext cx="2357454" cy="2066925"/>
            <a:chOff x="7082570" y="3163972"/>
            <a:chExt cx="2309813" cy="2066925"/>
          </a:xfrm>
        </p:grpSpPr>
        <p:pic>
          <p:nvPicPr>
            <p:cNvPr id="8" name="Picture 2" descr="C:\Users\Alex\Desktop\7345610a78ba71a45f37XL.png"/>
            <p:cNvPicPr>
              <a:picLocks noChangeAspect="1" noChangeArrowheads="1"/>
            </p:cNvPicPr>
            <p:nvPr/>
          </p:nvPicPr>
          <p:blipFill>
            <a:blip r:embed="rId4" cstate="print"/>
            <a:srcRect/>
            <a:stretch>
              <a:fillRect/>
            </a:stretch>
          </p:blipFill>
          <p:spPr bwMode="auto">
            <a:xfrm rot="5685244">
              <a:off x="7204014" y="3042528"/>
              <a:ext cx="2066925" cy="2309813"/>
            </a:xfrm>
            <a:prstGeom prst="rect">
              <a:avLst/>
            </a:prstGeom>
            <a:noFill/>
          </p:spPr>
        </p:pic>
        <p:sp>
          <p:nvSpPr>
            <p:cNvPr id="9" name="ZoneTexte 8"/>
            <p:cNvSpPr txBox="1"/>
            <p:nvPr/>
          </p:nvSpPr>
          <p:spPr>
            <a:xfrm>
              <a:off x="7236592" y="3571876"/>
              <a:ext cx="1621689" cy="923330"/>
            </a:xfrm>
            <a:prstGeom prst="rect">
              <a:avLst/>
            </a:prstGeom>
            <a:noFill/>
          </p:spPr>
          <p:txBody>
            <a:bodyPr wrap="square" rtlCol="0">
              <a:spAutoFit/>
            </a:bodyPr>
            <a:lstStyle/>
            <a:p>
              <a:r>
                <a:rPr lang="fr-FR" dirty="0">
                  <a:latin typeface="Permanent Marker" pitchFamily="2" charset="0"/>
                  <a:ea typeface="Permanent Marker" pitchFamily="2" charset="0"/>
                </a:rPr>
                <a:t>Utilise </a:t>
              </a:r>
            </a:p>
            <a:p>
              <a:r>
                <a:rPr lang="fr-FR" dirty="0">
                  <a:latin typeface="Permanent Marker" pitchFamily="2" charset="0"/>
                  <a:ea typeface="Permanent Marker" pitchFamily="2" charset="0"/>
                </a:rPr>
                <a:t>     dans le </a:t>
              </a:r>
            </a:p>
            <a:p>
              <a:r>
                <a:rPr lang="fr-FR" dirty="0">
                  <a:latin typeface="Permanent Marker" pitchFamily="2" charset="0"/>
                  <a:ea typeface="Permanent Marker" pitchFamily="2" charset="0"/>
                </a:rPr>
                <a:t>  cours *</a:t>
              </a:r>
            </a:p>
          </p:txBody>
        </p:sp>
        <p:sp>
          <p:nvSpPr>
            <p:cNvPr id="10" name="Flèche vers le bas 9"/>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grpSp>
        <p:nvGrpSpPr>
          <p:cNvPr id="5" name="Groupe 4">
            <a:extLst>
              <a:ext uri="{FF2B5EF4-FFF2-40B4-BE49-F238E27FC236}">
                <a16:creationId xmlns:a16="http://schemas.microsoft.com/office/drawing/2014/main" xmlns="" id="{EF358BBB-EEAB-442D-B09C-C0AA6A6DFC08}"/>
              </a:ext>
            </a:extLst>
          </p:cNvPr>
          <p:cNvGrpSpPr/>
          <p:nvPr/>
        </p:nvGrpSpPr>
        <p:grpSpPr>
          <a:xfrm>
            <a:off x="8029110" y="2088784"/>
            <a:ext cx="2800351" cy="2348681"/>
            <a:chOff x="8029110" y="2088784"/>
            <a:chExt cx="2800351" cy="2348681"/>
          </a:xfrm>
        </p:grpSpPr>
        <p:pic>
          <p:nvPicPr>
            <p:cNvPr id="6147" name="Picture 3"/>
            <p:cNvPicPr>
              <a:picLocks noChangeAspect="1" noChangeArrowheads="1"/>
            </p:cNvPicPr>
            <p:nvPr/>
          </p:nvPicPr>
          <p:blipFill>
            <a:blip r:embed="rId5"/>
            <a:srcRect/>
            <a:stretch>
              <a:fillRect/>
            </a:stretch>
          </p:blipFill>
          <p:spPr bwMode="auto">
            <a:xfrm rot="366487">
              <a:off x="8029110" y="2088784"/>
              <a:ext cx="2800351" cy="2348681"/>
            </a:xfrm>
            <a:prstGeom prst="rect">
              <a:avLst/>
            </a:prstGeom>
            <a:noFill/>
            <a:ln w="9525">
              <a:noFill/>
              <a:miter lim="800000"/>
              <a:headEnd/>
              <a:tailEnd/>
            </a:ln>
            <a:effectLst/>
          </p:spPr>
        </p:pic>
        <p:sp>
          <p:nvSpPr>
            <p:cNvPr id="4" name="Trapèze 3">
              <a:extLst>
                <a:ext uri="{FF2B5EF4-FFF2-40B4-BE49-F238E27FC236}">
                  <a16:creationId xmlns:a16="http://schemas.microsoft.com/office/drawing/2014/main" xmlns="" id="{2373CB70-921A-4FFE-B618-B5ABC53CB01E}"/>
                </a:ext>
              </a:extLst>
            </p:cNvPr>
            <p:cNvSpPr/>
            <p:nvPr/>
          </p:nvSpPr>
          <p:spPr>
            <a:xfrm rot="21222604">
              <a:off x="8659923" y="2690892"/>
              <a:ext cx="671037" cy="380301"/>
            </a:xfrm>
            <a:prstGeom prst="trapezoid">
              <a:avLst/>
            </a:prstGeom>
            <a:solidFill>
              <a:srgbClr val="2DA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prstGeom prst="rect">
            <a:avLst/>
          </a:prstGeom>
        </p:spPr>
        <p:txBody>
          <a:bodyPr/>
          <a:lstStyle/>
          <a:p>
            <a:r>
              <a:rPr lang="fr-FR"/>
              <a:t>Editeurs avancés pour le html/</a:t>
            </a:r>
            <a:r>
              <a:rPr lang="fr-FR" err="1"/>
              <a:t>css</a:t>
            </a:r>
            <a:r>
              <a:rPr lang="fr-FR"/>
              <a:t>/</a:t>
            </a:r>
            <a:r>
              <a:rPr lang="fr-FR" err="1"/>
              <a:t>php</a:t>
            </a:r>
            <a:r>
              <a:rPr lang="fr-FR"/>
              <a:t>/</a:t>
            </a:r>
            <a:r>
              <a:rPr lang="fr-FR" err="1"/>
              <a:t>mysql</a:t>
            </a:r>
            <a:r>
              <a:rPr lang="fr-FR"/>
              <a:t>/…</a:t>
            </a:r>
          </a:p>
        </p:txBody>
      </p:sp>
      <p:sp>
        <p:nvSpPr>
          <p:cNvPr id="6" name="Espace réservé du texte 5"/>
          <p:cNvSpPr>
            <a:spLocks noGrp="1"/>
          </p:cNvSpPr>
          <p:nvPr>
            <p:ph type="body" idx="1"/>
          </p:nvPr>
        </p:nvSpPr>
        <p:spPr/>
        <p:txBody>
          <a:bodyPr/>
          <a:lstStyle/>
          <a:p>
            <a:pPr algn="r"/>
            <a:r>
              <a:rPr lang="fr-FR"/>
              <a:t>VS Code</a:t>
            </a:r>
            <a:endParaRPr lang="fr-FR" b="0"/>
          </a:p>
        </p:txBody>
      </p:sp>
      <p:sp>
        <p:nvSpPr>
          <p:cNvPr id="7" name="Espace réservé du contenu 6"/>
          <p:cNvSpPr>
            <a:spLocks noGrp="1"/>
          </p:cNvSpPr>
          <p:nvPr>
            <p:ph sz="half" idx="2"/>
          </p:nvPr>
        </p:nvSpPr>
        <p:spPr/>
        <p:txBody>
          <a:bodyPr/>
          <a:lstStyle/>
          <a:p>
            <a:r>
              <a:rPr lang="fr-FR" dirty="0"/>
              <a:t>Gratuit, multi langues, plugins &amp; </a:t>
            </a:r>
            <a:r>
              <a:rPr lang="fr-FR" dirty="0" err="1"/>
              <a:t>snippets</a:t>
            </a:r>
            <a:r>
              <a:rPr lang="fr-FR" dirty="0"/>
              <a:t>, liaison debugger</a:t>
            </a:r>
          </a:p>
          <a:p>
            <a:r>
              <a:rPr lang="fr-FR" u="sng" dirty="0"/>
              <a:t>support GIT</a:t>
            </a:r>
          </a:p>
        </p:txBody>
      </p:sp>
      <p:sp>
        <p:nvSpPr>
          <p:cNvPr id="8" name="Espace réservé du texte 7"/>
          <p:cNvSpPr>
            <a:spLocks noGrp="1"/>
          </p:cNvSpPr>
          <p:nvPr>
            <p:ph type="body" sz="quarter" idx="3"/>
          </p:nvPr>
        </p:nvSpPr>
        <p:spPr/>
        <p:txBody>
          <a:bodyPr/>
          <a:lstStyle/>
          <a:p>
            <a:r>
              <a:rPr lang="fr-FR"/>
              <a:t>Sublime </a:t>
            </a:r>
            <a:r>
              <a:rPr lang="fr-FR" err="1"/>
              <a:t>Text</a:t>
            </a:r>
            <a:r>
              <a:rPr lang="fr-FR"/>
              <a:t> 3</a:t>
            </a:r>
          </a:p>
        </p:txBody>
      </p:sp>
      <p:sp>
        <p:nvSpPr>
          <p:cNvPr id="9" name="Espace réservé du contenu 8"/>
          <p:cNvSpPr>
            <a:spLocks noGrp="1"/>
          </p:cNvSpPr>
          <p:nvPr>
            <p:ph sz="quarter" idx="4"/>
          </p:nvPr>
        </p:nvSpPr>
        <p:spPr/>
        <p:txBody>
          <a:bodyPr/>
          <a:lstStyle/>
          <a:p>
            <a:r>
              <a:rPr lang="fr-FR" dirty="0"/>
              <a:t>Gratuit, multi langues, plugins &amp; </a:t>
            </a:r>
            <a:r>
              <a:rPr lang="fr-FR" dirty="0" err="1"/>
              <a:t>snippets</a:t>
            </a:r>
            <a:r>
              <a:rPr lang="fr-FR" dirty="0"/>
              <a:t>, liaison debugger</a:t>
            </a:r>
          </a:p>
          <a:p>
            <a:endParaRPr lang="fr-FR" dirty="0"/>
          </a:p>
        </p:txBody>
      </p:sp>
      <p:pic>
        <p:nvPicPr>
          <p:cNvPr id="1026" name="Picture 2"/>
          <p:cNvPicPr>
            <a:picLocks noChangeAspect="1" noChangeArrowheads="1"/>
          </p:cNvPicPr>
          <p:nvPr/>
        </p:nvPicPr>
        <p:blipFill>
          <a:blip r:embed="rId3"/>
          <a:srcRect/>
          <a:stretch>
            <a:fillRect/>
          </a:stretch>
        </p:blipFill>
        <p:spPr bwMode="auto">
          <a:xfrm>
            <a:off x="2024035" y="3143249"/>
            <a:ext cx="3799377" cy="3071811"/>
          </a:xfrm>
          <a:prstGeom prst="rect">
            <a:avLst/>
          </a:prstGeom>
          <a:noFill/>
          <a:ln w="9525">
            <a:noFill/>
            <a:miter lim="800000"/>
            <a:headEnd/>
            <a:tailEnd/>
          </a:ln>
          <a:effectLst/>
        </p:spPr>
      </p:pic>
      <p:pic>
        <p:nvPicPr>
          <p:cNvPr id="1027" name="Picture 3"/>
          <p:cNvPicPr>
            <a:picLocks noChangeAspect="1" noChangeArrowheads="1"/>
          </p:cNvPicPr>
          <p:nvPr/>
        </p:nvPicPr>
        <p:blipFill>
          <a:blip r:embed="rId4"/>
          <a:srcRect/>
          <a:stretch>
            <a:fillRect/>
          </a:stretch>
        </p:blipFill>
        <p:spPr bwMode="auto">
          <a:xfrm>
            <a:off x="6453191" y="3286124"/>
            <a:ext cx="3680393" cy="2786082"/>
          </a:xfrm>
          <a:prstGeom prst="rect">
            <a:avLst/>
          </a:prstGeom>
          <a:noFill/>
          <a:ln w="9525">
            <a:noFill/>
            <a:miter lim="800000"/>
            <a:headEnd/>
            <a:tailEnd/>
          </a:ln>
          <a:effectLst/>
        </p:spPr>
      </p:pic>
      <p:grpSp>
        <p:nvGrpSpPr>
          <p:cNvPr id="2" name="Groupe 9"/>
          <p:cNvGrpSpPr/>
          <p:nvPr/>
        </p:nvGrpSpPr>
        <p:grpSpPr>
          <a:xfrm flipH="1">
            <a:off x="-188145" y="3863193"/>
            <a:ext cx="2296256" cy="2066925"/>
            <a:chOff x="7082570" y="3163972"/>
            <a:chExt cx="2309813" cy="2066925"/>
          </a:xfrm>
        </p:grpSpPr>
        <p:pic>
          <p:nvPicPr>
            <p:cNvPr id="11" name="Picture 2" descr="C:\Users\Alex\Desktop\7345610a78ba71a45f37XL.png"/>
            <p:cNvPicPr>
              <a:picLocks noChangeAspect="1" noChangeArrowheads="1"/>
            </p:cNvPicPr>
            <p:nvPr/>
          </p:nvPicPr>
          <p:blipFill>
            <a:blip r:embed="rId5" cstate="print"/>
            <a:srcRect/>
            <a:stretch>
              <a:fillRect/>
            </a:stretch>
          </p:blipFill>
          <p:spPr bwMode="auto">
            <a:xfrm rot="5685244">
              <a:off x="7204014" y="3042528"/>
              <a:ext cx="2066925" cy="2309813"/>
            </a:xfrm>
            <a:prstGeom prst="rect">
              <a:avLst/>
            </a:prstGeom>
            <a:noFill/>
          </p:spPr>
        </p:pic>
        <p:sp>
          <p:nvSpPr>
            <p:cNvPr id="12" name="ZoneTexte 11"/>
            <p:cNvSpPr txBox="1"/>
            <p:nvPr/>
          </p:nvSpPr>
          <p:spPr>
            <a:xfrm>
              <a:off x="7236592" y="3571876"/>
              <a:ext cx="1621689" cy="923330"/>
            </a:xfrm>
            <a:prstGeom prst="rect">
              <a:avLst/>
            </a:prstGeom>
            <a:noFill/>
          </p:spPr>
          <p:txBody>
            <a:bodyPr wrap="square" rtlCol="0">
              <a:spAutoFit/>
            </a:bodyPr>
            <a:lstStyle/>
            <a:p>
              <a:r>
                <a:rPr lang="fr-FR">
                  <a:latin typeface="Permanent Marker" pitchFamily="2" charset="0"/>
                  <a:ea typeface="Permanent Marker" pitchFamily="2" charset="0"/>
                </a:rPr>
                <a:t>Utilise </a:t>
              </a:r>
            </a:p>
            <a:p>
              <a:r>
                <a:rPr lang="fr-FR">
                  <a:latin typeface="Permanent Marker" pitchFamily="2" charset="0"/>
                  <a:ea typeface="Permanent Marker" pitchFamily="2" charset="0"/>
                </a:rPr>
                <a:t>     dans le </a:t>
              </a:r>
            </a:p>
            <a:p>
              <a:r>
                <a:rPr lang="fr-FR">
                  <a:latin typeface="Permanent Marker" pitchFamily="2" charset="0"/>
                  <a:ea typeface="Permanent Marker" pitchFamily="2" charset="0"/>
                </a:rPr>
                <a:t>     cours</a:t>
              </a:r>
            </a:p>
          </p:txBody>
        </p:sp>
        <p:sp>
          <p:nvSpPr>
            <p:cNvPr id="13" name="Flèche vers le bas 12"/>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Orsys &amp; vous</a:t>
            </a:r>
          </a:p>
        </p:txBody>
      </p:sp>
      <p:sp>
        <p:nvSpPr>
          <p:cNvPr id="5" name="Espace réservé du texte 4"/>
          <p:cNvSpPr>
            <a:spLocks noGrp="1"/>
          </p:cNvSpPr>
          <p:nvPr>
            <p:ph type="body" idx="1"/>
          </p:nvPr>
        </p:nvSpPr>
        <p:spPr/>
        <p:txBody>
          <a:bodyPr/>
          <a:lstStyle/>
          <a:p>
            <a:r>
              <a:rPr lang="fr-FR" dirty="0"/>
              <a:t>présentation logistique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80AFEB81-6465-4A9C-8011-E6A4A3AEAAC4}"/>
              </a:ext>
            </a:extLst>
          </p:cNvPr>
          <p:cNvSpPr>
            <a:spLocks noGrp="1"/>
          </p:cNvSpPr>
          <p:nvPr>
            <p:ph type="title"/>
          </p:nvPr>
        </p:nvSpPr>
        <p:spPr/>
        <p:txBody>
          <a:bodyPr/>
          <a:lstStyle/>
          <a:p>
            <a:r>
              <a:rPr lang="fr-FR" dirty="0"/>
              <a:t>Vs code les plugins</a:t>
            </a:r>
          </a:p>
        </p:txBody>
      </p:sp>
      <p:sp>
        <p:nvSpPr>
          <p:cNvPr id="8" name="Espace réservé du contenu 7">
            <a:extLst>
              <a:ext uri="{FF2B5EF4-FFF2-40B4-BE49-F238E27FC236}">
                <a16:creationId xmlns:a16="http://schemas.microsoft.com/office/drawing/2014/main" xmlns="" id="{F377A2F2-B084-4413-B24E-25158DEA9C3A}"/>
              </a:ext>
            </a:extLst>
          </p:cNvPr>
          <p:cNvSpPr>
            <a:spLocks noGrp="1"/>
          </p:cNvSpPr>
          <p:nvPr>
            <p:ph sz="half" idx="1"/>
          </p:nvPr>
        </p:nvSpPr>
        <p:spPr/>
        <p:txBody>
          <a:bodyPr/>
          <a:lstStyle/>
          <a:p>
            <a:r>
              <a:rPr lang="fr-FR" dirty="0"/>
              <a:t>Css3 support</a:t>
            </a:r>
          </a:p>
          <a:p>
            <a:pPr lvl="1"/>
            <a:r>
              <a:rPr lang="fr-FR" dirty="0"/>
              <a:t>Ajout de complétion</a:t>
            </a:r>
          </a:p>
          <a:p>
            <a:r>
              <a:rPr lang="fr-FR" dirty="0"/>
              <a:t>Html support</a:t>
            </a:r>
          </a:p>
          <a:p>
            <a:pPr lvl="1"/>
            <a:r>
              <a:rPr lang="fr-FR" dirty="0"/>
              <a:t>Ajout de complétion html</a:t>
            </a:r>
          </a:p>
          <a:p>
            <a:r>
              <a:rPr lang="fr-FR" dirty="0"/>
              <a:t>Js </a:t>
            </a:r>
            <a:r>
              <a:rPr lang="fr-FR" dirty="0" err="1"/>
              <a:t>jsx</a:t>
            </a:r>
            <a:r>
              <a:rPr lang="fr-FR" dirty="0"/>
              <a:t> </a:t>
            </a:r>
            <a:r>
              <a:rPr lang="fr-FR" dirty="0" err="1"/>
              <a:t>snippet</a:t>
            </a:r>
            <a:endParaRPr lang="fr-FR" dirty="0"/>
          </a:p>
          <a:p>
            <a:pPr lvl="1"/>
            <a:r>
              <a:rPr lang="fr-FR" dirty="0"/>
              <a:t>Snippets</a:t>
            </a:r>
          </a:p>
          <a:p>
            <a:pPr lvl="1"/>
            <a:r>
              <a:rPr lang="fr-FR" dirty="0" err="1"/>
              <a:t>esLint</a:t>
            </a:r>
            <a:endParaRPr lang="fr-FR" dirty="0"/>
          </a:p>
          <a:p>
            <a:r>
              <a:rPr lang="fr-FR" dirty="0" err="1"/>
              <a:t>Typescript</a:t>
            </a:r>
            <a:r>
              <a:rPr lang="fr-FR" dirty="0"/>
              <a:t> react code </a:t>
            </a:r>
            <a:r>
              <a:rPr lang="fr-FR" dirty="0" err="1"/>
              <a:t>snippet</a:t>
            </a:r>
            <a:endParaRPr lang="fr-FR" dirty="0"/>
          </a:p>
          <a:p>
            <a:pPr lvl="1"/>
            <a:r>
              <a:rPr lang="fr-FR" dirty="0"/>
              <a:t>Snippets</a:t>
            </a:r>
          </a:p>
          <a:p>
            <a:pPr lvl="1"/>
            <a:r>
              <a:rPr lang="fr-FR" dirty="0" err="1"/>
              <a:t>TsLint</a:t>
            </a:r>
            <a:endParaRPr lang="fr-FR" dirty="0"/>
          </a:p>
        </p:txBody>
      </p:sp>
      <p:pic>
        <p:nvPicPr>
          <p:cNvPr id="10" name="Espace réservé du contenu 9">
            <a:extLst>
              <a:ext uri="{FF2B5EF4-FFF2-40B4-BE49-F238E27FC236}">
                <a16:creationId xmlns:a16="http://schemas.microsoft.com/office/drawing/2014/main" xmlns="" id="{D16054FF-61F0-4B43-9B4E-3D5E254E61FE}"/>
              </a:ext>
            </a:extLst>
          </p:cNvPr>
          <p:cNvPicPr>
            <a:picLocks noGrp="1" noChangeAspect="1"/>
          </p:cNvPicPr>
          <p:nvPr>
            <p:ph sz="half" idx="2"/>
          </p:nvPr>
        </p:nvPicPr>
        <p:blipFill>
          <a:blip r:embed="rId3"/>
          <a:stretch>
            <a:fillRect/>
          </a:stretch>
        </p:blipFill>
        <p:spPr>
          <a:xfrm>
            <a:off x="6096000" y="1557636"/>
            <a:ext cx="7486650" cy="4303203"/>
          </a:xfrm>
          <a:prstGeom prst="rect">
            <a:avLst/>
          </a:prstGeom>
        </p:spPr>
      </p:pic>
    </p:spTree>
    <p:extLst>
      <p:ext uri="{BB962C8B-B14F-4D97-AF65-F5344CB8AC3E}">
        <p14:creationId xmlns:p14="http://schemas.microsoft.com/office/powerpoint/2010/main" val="36059876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25E09137-DF91-4CD4-B11A-14929FF877BF}"/>
              </a:ext>
            </a:extLst>
          </p:cNvPr>
          <p:cNvSpPr>
            <a:spLocks noGrp="1"/>
          </p:cNvSpPr>
          <p:nvPr>
            <p:ph type="title"/>
          </p:nvPr>
        </p:nvSpPr>
        <p:spPr/>
        <p:txBody>
          <a:bodyPr/>
          <a:lstStyle/>
          <a:p>
            <a:r>
              <a:rPr lang="fr-FR" dirty="0" err="1"/>
              <a:t>Typescript</a:t>
            </a:r>
            <a:r>
              <a:rPr lang="fr-FR" dirty="0"/>
              <a:t> react snippets</a:t>
            </a:r>
          </a:p>
        </p:txBody>
      </p:sp>
      <p:graphicFrame>
        <p:nvGraphicFramePr>
          <p:cNvPr id="6" name="Espace réservé du contenu 5">
            <a:extLst>
              <a:ext uri="{FF2B5EF4-FFF2-40B4-BE49-F238E27FC236}">
                <a16:creationId xmlns:a16="http://schemas.microsoft.com/office/drawing/2014/main" xmlns="" id="{319D135C-0672-464B-B7A5-C50A87BEDDA1}"/>
              </a:ext>
            </a:extLst>
          </p:cNvPr>
          <p:cNvGraphicFramePr>
            <a:graphicFrameLocks noGrp="1"/>
          </p:cNvGraphicFramePr>
          <p:nvPr>
            <p:ph sz="half" idx="1"/>
            <p:extLst>
              <p:ext uri="{D42A27DB-BD31-4B8C-83A1-F6EECF244321}">
                <p14:modId xmlns:p14="http://schemas.microsoft.com/office/powerpoint/2010/main" val="927019347"/>
              </p:ext>
            </p:extLst>
          </p:nvPr>
        </p:nvGraphicFramePr>
        <p:xfrm>
          <a:off x="285750" y="1573879"/>
          <a:ext cx="5619750" cy="4510256"/>
        </p:xfrm>
        <a:graphic>
          <a:graphicData uri="http://schemas.openxmlformats.org/drawingml/2006/table">
            <a:tbl>
              <a:tblPr/>
              <a:tblGrid>
                <a:gridCol w="1056913">
                  <a:extLst>
                    <a:ext uri="{9D8B030D-6E8A-4147-A177-3AD203B41FA5}">
                      <a16:colId xmlns:a16="http://schemas.microsoft.com/office/drawing/2014/main" xmlns="" val="1624622117"/>
                    </a:ext>
                  </a:extLst>
                </a:gridCol>
                <a:gridCol w="4562837">
                  <a:extLst>
                    <a:ext uri="{9D8B030D-6E8A-4147-A177-3AD203B41FA5}">
                      <a16:colId xmlns:a16="http://schemas.microsoft.com/office/drawing/2014/main" xmlns="" val="3056854375"/>
                    </a:ext>
                  </a:extLst>
                </a:gridCol>
              </a:tblGrid>
              <a:tr h="181705">
                <a:tc>
                  <a:txBody>
                    <a:bodyPr/>
                    <a:lstStyle/>
                    <a:p>
                      <a:pPr algn="r"/>
                      <a:r>
                        <a:rPr lang="fr-FR" sz="1600">
                          <a:effectLst/>
                        </a:rPr>
                        <a:t>tsrcc→</a:t>
                      </a:r>
                    </a:p>
                  </a:txBody>
                  <a:tcPr marL="46831" marR="46831" marT="23416" marB="23416" anchor="ctr">
                    <a:lnL>
                      <a:noFill/>
                    </a:lnL>
                    <a:lnR>
                      <a:noFill/>
                    </a:lnR>
                    <a:lnT>
                      <a:noFill/>
                    </a:lnT>
                    <a:lnB>
                      <a:noFill/>
                    </a:lnB>
                  </a:tcPr>
                </a:tc>
                <a:tc>
                  <a:txBody>
                    <a:bodyPr/>
                    <a:lstStyle/>
                    <a:p>
                      <a:r>
                        <a:rPr lang="fr-FR" sz="1600" dirty="0">
                          <a:effectLst/>
                        </a:rPr>
                        <a:t>class component skeleton</a:t>
                      </a:r>
                    </a:p>
                  </a:txBody>
                  <a:tcPr marL="46831" marR="46831" marT="23416" marB="23416" anchor="ctr">
                    <a:lnL>
                      <a:noFill/>
                    </a:lnL>
                    <a:lnR>
                      <a:noFill/>
                    </a:lnR>
                    <a:lnT>
                      <a:noFill/>
                    </a:lnT>
                    <a:lnB>
                      <a:noFill/>
                    </a:lnB>
                  </a:tcPr>
                </a:tc>
                <a:extLst>
                  <a:ext uri="{0D108BD9-81ED-4DB2-BD59-A6C34878D82A}">
                    <a16:rowId xmlns:a16="http://schemas.microsoft.com/office/drawing/2014/main" xmlns="" val="2017636303"/>
                  </a:ext>
                </a:extLst>
              </a:tr>
              <a:tr h="316579">
                <a:tc>
                  <a:txBody>
                    <a:bodyPr/>
                    <a:lstStyle/>
                    <a:p>
                      <a:pPr algn="r"/>
                      <a:r>
                        <a:rPr lang="fr-FR" sz="1600">
                          <a:effectLst/>
                        </a:rPr>
                        <a:t>tsrcfull→</a:t>
                      </a:r>
                    </a:p>
                  </a:txBody>
                  <a:tcPr marL="46831" marR="46831" marT="23416" marB="23416" anchor="ctr">
                    <a:lnL>
                      <a:noFill/>
                    </a:lnL>
                    <a:lnR>
                      <a:noFill/>
                    </a:lnR>
                    <a:lnT>
                      <a:noFill/>
                    </a:lnT>
                    <a:lnB>
                      <a:noFill/>
                    </a:lnB>
                  </a:tcPr>
                </a:tc>
                <a:tc>
                  <a:txBody>
                    <a:bodyPr/>
                    <a:lstStyle/>
                    <a:p>
                      <a:r>
                        <a:rPr lang="en-US" sz="1600" dirty="0">
                          <a:effectLst/>
                        </a:rPr>
                        <a:t>class component skeleton with Props, State, and constructor</a:t>
                      </a:r>
                    </a:p>
                  </a:txBody>
                  <a:tcPr marL="46831" marR="46831" marT="23416" marB="23416" anchor="ctr">
                    <a:lnL>
                      <a:noFill/>
                    </a:lnL>
                    <a:lnR>
                      <a:noFill/>
                    </a:lnR>
                    <a:lnT>
                      <a:noFill/>
                    </a:lnT>
                    <a:lnB>
                      <a:noFill/>
                    </a:lnB>
                  </a:tcPr>
                </a:tc>
                <a:extLst>
                  <a:ext uri="{0D108BD9-81ED-4DB2-BD59-A6C34878D82A}">
                    <a16:rowId xmlns:a16="http://schemas.microsoft.com/office/drawing/2014/main" xmlns="" val="2958517887"/>
                  </a:ext>
                </a:extLst>
              </a:tr>
              <a:tr h="316579">
                <a:tc>
                  <a:txBody>
                    <a:bodyPr/>
                    <a:lstStyle/>
                    <a:p>
                      <a:pPr algn="r"/>
                      <a:r>
                        <a:rPr lang="fr-FR" sz="1600">
                          <a:effectLst/>
                        </a:rPr>
                        <a:t>tsrcjc→</a:t>
                      </a:r>
                    </a:p>
                  </a:txBody>
                  <a:tcPr marL="46831" marR="46831" marT="23416" marB="23416" anchor="ctr">
                    <a:lnL>
                      <a:noFill/>
                    </a:lnL>
                    <a:lnR>
                      <a:noFill/>
                    </a:lnR>
                    <a:lnT>
                      <a:noFill/>
                    </a:lnT>
                    <a:lnB>
                      <a:noFill/>
                    </a:lnB>
                  </a:tcPr>
                </a:tc>
                <a:tc>
                  <a:txBody>
                    <a:bodyPr/>
                    <a:lstStyle/>
                    <a:p>
                      <a:r>
                        <a:rPr lang="en-US" sz="1600">
                          <a:effectLst/>
                        </a:rPr>
                        <a:t>class component skeleton without import and default export lines</a:t>
                      </a:r>
                    </a:p>
                  </a:txBody>
                  <a:tcPr marL="46831" marR="46831" marT="23416" marB="23416" anchor="ctr">
                    <a:lnL>
                      <a:noFill/>
                    </a:lnL>
                    <a:lnR>
                      <a:noFill/>
                    </a:lnR>
                    <a:lnT>
                      <a:noFill/>
                    </a:lnT>
                    <a:lnB>
                      <a:noFill/>
                    </a:lnB>
                  </a:tcPr>
                </a:tc>
                <a:extLst>
                  <a:ext uri="{0D108BD9-81ED-4DB2-BD59-A6C34878D82A}">
                    <a16:rowId xmlns:a16="http://schemas.microsoft.com/office/drawing/2014/main" xmlns="" val="1583768950"/>
                  </a:ext>
                </a:extLst>
              </a:tr>
              <a:tr h="181705">
                <a:tc>
                  <a:txBody>
                    <a:bodyPr/>
                    <a:lstStyle/>
                    <a:p>
                      <a:pPr algn="r"/>
                      <a:r>
                        <a:rPr lang="fr-FR" sz="1600">
                          <a:effectLst/>
                        </a:rPr>
                        <a:t>tsrpcc→</a:t>
                      </a:r>
                    </a:p>
                  </a:txBody>
                  <a:tcPr marL="46831" marR="46831" marT="23416" marB="23416" anchor="ctr">
                    <a:lnL>
                      <a:noFill/>
                    </a:lnL>
                    <a:lnR>
                      <a:noFill/>
                    </a:lnR>
                    <a:lnT>
                      <a:noFill/>
                    </a:lnT>
                    <a:lnB>
                      <a:noFill/>
                    </a:lnB>
                  </a:tcPr>
                </a:tc>
                <a:tc>
                  <a:txBody>
                    <a:bodyPr/>
                    <a:lstStyle/>
                    <a:p>
                      <a:r>
                        <a:rPr lang="fr-FR" sz="1600">
                          <a:effectLst/>
                        </a:rPr>
                        <a:t>class purecomponent skeleton</a:t>
                      </a:r>
                    </a:p>
                  </a:txBody>
                  <a:tcPr marL="46831" marR="46831" marT="23416" marB="23416" anchor="ctr">
                    <a:lnL>
                      <a:noFill/>
                    </a:lnL>
                    <a:lnR>
                      <a:noFill/>
                    </a:lnR>
                    <a:lnT>
                      <a:noFill/>
                    </a:lnT>
                    <a:lnB>
                      <a:noFill/>
                    </a:lnB>
                  </a:tcPr>
                </a:tc>
                <a:extLst>
                  <a:ext uri="{0D108BD9-81ED-4DB2-BD59-A6C34878D82A}">
                    <a16:rowId xmlns:a16="http://schemas.microsoft.com/office/drawing/2014/main" xmlns="" val="1457301759"/>
                  </a:ext>
                </a:extLst>
              </a:tr>
              <a:tr h="316579">
                <a:tc>
                  <a:txBody>
                    <a:bodyPr/>
                    <a:lstStyle/>
                    <a:p>
                      <a:pPr algn="r"/>
                      <a:r>
                        <a:rPr lang="fr-FR" sz="1600">
                          <a:effectLst/>
                        </a:rPr>
                        <a:t>tsrpcjc→</a:t>
                      </a:r>
                    </a:p>
                  </a:txBody>
                  <a:tcPr marL="46831" marR="46831" marT="23416" marB="23416" anchor="ctr">
                    <a:lnL>
                      <a:noFill/>
                    </a:lnL>
                    <a:lnR>
                      <a:noFill/>
                    </a:lnR>
                    <a:lnT>
                      <a:noFill/>
                    </a:lnT>
                    <a:lnB>
                      <a:noFill/>
                    </a:lnB>
                  </a:tcPr>
                </a:tc>
                <a:tc>
                  <a:txBody>
                    <a:bodyPr/>
                    <a:lstStyle/>
                    <a:p>
                      <a:r>
                        <a:rPr lang="en-US" sz="1600">
                          <a:effectLst/>
                        </a:rPr>
                        <a:t>class purecomponent without import and default export lines</a:t>
                      </a:r>
                    </a:p>
                  </a:txBody>
                  <a:tcPr marL="46831" marR="46831" marT="23416" marB="23416" anchor="ctr">
                    <a:lnL>
                      <a:noFill/>
                    </a:lnL>
                    <a:lnR>
                      <a:noFill/>
                    </a:lnR>
                    <a:lnT>
                      <a:noFill/>
                    </a:lnT>
                    <a:lnB>
                      <a:noFill/>
                    </a:lnB>
                  </a:tcPr>
                </a:tc>
                <a:extLst>
                  <a:ext uri="{0D108BD9-81ED-4DB2-BD59-A6C34878D82A}">
                    <a16:rowId xmlns:a16="http://schemas.microsoft.com/office/drawing/2014/main" xmlns="" val="2557833097"/>
                  </a:ext>
                </a:extLst>
              </a:tr>
              <a:tr h="181705">
                <a:tc>
                  <a:txBody>
                    <a:bodyPr/>
                    <a:lstStyle/>
                    <a:p>
                      <a:pPr algn="r"/>
                      <a:r>
                        <a:rPr lang="fr-FR" sz="1600">
                          <a:effectLst/>
                        </a:rPr>
                        <a:t>tsrpfc</a:t>
                      </a:r>
                    </a:p>
                  </a:txBody>
                  <a:tcPr marL="46831" marR="46831" marT="23416" marB="23416" anchor="ctr">
                    <a:lnL>
                      <a:noFill/>
                    </a:lnL>
                    <a:lnR>
                      <a:noFill/>
                    </a:lnR>
                    <a:lnT>
                      <a:noFill/>
                    </a:lnT>
                    <a:lnB>
                      <a:noFill/>
                    </a:lnB>
                  </a:tcPr>
                </a:tc>
                <a:tc>
                  <a:txBody>
                    <a:bodyPr/>
                    <a:lstStyle/>
                    <a:p>
                      <a:r>
                        <a:rPr lang="fr-FR" sz="1600">
                          <a:effectLst/>
                        </a:rPr>
                        <a:t>pure function component skeleton</a:t>
                      </a:r>
                    </a:p>
                  </a:txBody>
                  <a:tcPr marL="46831" marR="46831" marT="23416" marB="23416" anchor="ctr">
                    <a:lnL>
                      <a:noFill/>
                    </a:lnL>
                    <a:lnR>
                      <a:noFill/>
                    </a:lnR>
                    <a:lnT>
                      <a:noFill/>
                    </a:lnT>
                    <a:lnB>
                      <a:noFill/>
                    </a:lnB>
                  </a:tcPr>
                </a:tc>
                <a:extLst>
                  <a:ext uri="{0D108BD9-81ED-4DB2-BD59-A6C34878D82A}">
                    <a16:rowId xmlns:a16="http://schemas.microsoft.com/office/drawing/2014/main" xmlns="" val="3998313813"/>
                  </a:ext>
                </a:extLst>
              </a:tr>
              <a:tr h="181705">
                <a:tc>
                  <a:txBody>
                    <a:bodyPr/>
                    <a:lstStyle/>
                    <a:p>
                      <a:pPr algn="r"/>
                      <a:r>
                        <a:rPr lang="fr-FR" sz="1600">
                          <a:effectLst/>
                        </a:rPr>
                        <a:t>tsdrpfc</a:t>
                      </a:r>
                    </a:p>
                  </a:txBody>
                  <a:tcPr marL="46831" marR="46831" marT="23416" marB="23416" anchor="ctr">
                    <a:lnL>
                      <a:noFill/>
                    </a:lnL>
                    <a:lnR>
                      <a:noFill/>
                    </a:lnR>
                    <a:lnT>
                      <a:noFill/>
                    </a:lnT>
                    <a:lnB>
                      <a:noFill/>
                    </a:lnB>
                  </a:tcPr>
                </a:tc>
                <a:tc>
                  <a:txBody>
                    <a:bodyPr/>
                    <a:lstStyle/>
                    <a:p>
                      <a:r>
                        <a:rPr lang="en-US" sz="1600">
                          <a:effectLst/>
                        </a:rPr>
                        <a:t>stateless functional component with default export</a:t>
                      </a:r>
                    </a:p>
                  </a:txBody>
                  <a:tcPr marL="46831" marR="46831" marT="23416" marB="23416" anchor="ctr">
                    <a:lnL>
                      <a:noFill/>
                    </a:lnL>
                    <a:lnR>
                      <a:noFill/>
                    </a:lnR>
                    <a:lnT>
                      <a:noFill/>
                    </a:lnT>
                    <a:lnB>
                      <a:noFill/>
                    </a:lnB>
                  </a:tcPr>
                </a:tc>
                <a:extLst>
                  <a:ext uri="{0D108BD9-81ED-4DB2-BD59-A6C34878D82A}">
                    <a16:rowId xmlns:a16="http://schemas.microsoft.com/office/drawing/2014/main" xmlns="" val="2950982673"/>
                  </a:ext>
                </a:extLst>
              </a:tr>
              <a:tr h="181705">
                <a:tc>
                  <a:txBody>
                    <a:bodyPr/>
                    <a:lstStyle/>
                    <a:p>
                      <a:pPr algn="r"/>
                      <a:r>
                        <a:rPr lang="fr-FR" sz="1600">
                          <a:effectLst/>
                        </a:rPr>
                        <a:t>tsrsfc</a:t>
                      </a:r>
                    </a:p>
                  </a:txBody>
                  <a:tcPr marL="46831" marR="46831" marT="23416" marB="23416" anchor="ctr">
                    <a:lnL>
                      <a:noFill/>
                    </a:lnL>
                    <a:lnR>
                      <a:noFill/>
                    </a:lnR>
                    <a:lnT>
                      <a:noFill/>
                    </a:lnT>
                    <a:lnB>
                      <a:noFill/>
                    </a:lnB>
                  </a:tcPr>
                </a:tc>
                <a:tc>
                  <a:txBody>
                    <a:bodyPr/>
                    <a:lstStyle/>
                    <a:p>
                      <a:r>
                        <a:rPr lang="fr-FR" sz="1600">
                          <a:effectLst/>
                        </a:rPr>
                        <a:t>stateless functional component</a:t>
                      </a:r>
                    </a:p>
                  </a:txBody>
                  <a:tcPr marL="46831" marR="46831" marT="23416" marB="23416" anchor="ctr">
                    <a:lnL>
                      <a:noFill/>
                    </a:lnL>
                    <a:lnR>
                      <a:noFill/>
                    </a:lnR>
                    <a:lnT>
                      <a:noFill/>
                    </a:lnT>
                    <a:lnB>
                      <a:noFill/>
                    </a:lnB>
                  </a:tcPr>
                </a:tc>
                <a:extLst>
                  <a:ext uri="{0D108BD9-81ED-4DB2-BD59-A6C34878D82A}">
                    <a16:rowId xmlns:a16="http://schemas.microsoft.com/office/drawing/2014/main" xmlns="" val="214492136"/>
                  </a:ext>
                </a:extLst>
              </a:tr>
              <a:tr h="181705">
                <a:tc>
                  <a:txBody>
                    <a:bodyPr/>
                    <a:lstStyle/>
                    <a:p>
                      <a:pPr algn="r"/>
                      <a:r>
                        <a:rPr lang="fr-FR" sz="1600">
                          <a:effectLst/>
                        </a:rPr>
                        <a:t>conc→</a:t>
                      </a:r>
                    </a:p>
                  </a:txBody>
                  <a:tcPr marL="46831" marR="46831" marT="23416" marB="23416" anchor="ctr">
                    <a:lnL>
                      <a:noFill/>
                    </a:lnL>
                    <a:lnR>
                      <a:noFill/>
                    </a:lnR>
                    <a:lnT>
                      <a:noFill/>
                    </a:lnT>
                    <a:lnB>
                      <a:noFill/>
                    </a:lnB>
                  </a:tcPr>
                </a:tc>
                <a:tc>
                  <a:txBody>
                    <a:bodyPr/>
                    <a:lstStyle/>
                    <a:p>
                      <a:r>
                        <a:rPr lang="en-US" sz="1600">
                          <a:effectLst/>
                        </a:rPr>
                        <a:t>class default constructor with props and context</a:t>
                      </a:r>
                    </a:p>
                  </a:txBody>
                  <a:tcPr marL="46831" marR="46831" marT="23416" marB="23416" anchor="ctr">
                    <a:lnL>
                      <a:noFill/>
                    </a:lnL>
                    <a:lnR>
                      <a:noFill/>
                    </a:lnR>
                    <a:lnT>
                      <a:noFill/>
                    </a:lnT>
                    <a:lnB>
                      <a:noFill/>
                    </a:lnB>
                  </a:tcPr>
                </a:tc>
                <a:extLst>
                  <a:ext uri="{0D108BD9-81ED-4DB2-BD59-A6C34878D82A}">
                    <a16:rowId xmlns:a16="http://schemas.microsoft.com/office/drawing/2014/main" xmlns="" val="3580329946"/>
                  </a:ext>
                </a:extLst>
              </a:tr>
              <a:tr h="181705">
                <a:tc>
                  <a:txBody>
                    <a:bodyPr/>
                    <a:lstStyle/>
                    <a:p>
                      <a:pPr algn="r"/>
                      <a:r>
                        <a:rPr lang="fr-FR" sz="1600">
                          <a:effectLst/>
                        </a:rPr>
                        <a:t>cwm→</a:t>
                      </a:r>
                    </a:p>
                  </a:txBody>
                  <a:tcPr marL="46831" marR="46831" marT="23416" marB="23416" anchor="ctr">
                    <a:lnL>
                      <a:noFill/>
                    </a:lnL>
                    <a:lnR>
                      <a:noFill/>
                    </a:lnR>
                    <a:lnT>
                      <a:noFill/>
                    </a:lnT>
                    <a:lnB>
                      <a:noFill/>
                    </a:lnB>
                  </a:tcPr>
                </a:tc>
                <a:tc>
                  <a:txBody>
                    <a:bodyPr/>
                    <a:lstStyle/>
                    <a:p>
                      <a:r>
                        <a:rPr lang="fr-FR" sz="1600">
                          <a:effectLst/>
                        </a:rPr>
                        <a:t>componentWillMount method</a:t>
                      </a:r>
                    </a:p>
                  </a:txBody>
                  <a:tcPr marL="46831" marR="46831" marT="23416" marB="23416" anchor="ctr">
                    <a:lnL>
                      <a:noFill/>
                    </a:lnL>
                    <a:lnR>
                      <a:noFill/>
                    </a:lnR>
                    <a:lnT>
                      <a:noFill/>
                    </a:lnT>
                    <a:lnB>
                      <a:noFill/>
                    </a:lnB>
                  </a:tcPr>
                </a:tc>
                <a:extLst>
                  <a:ext uri="{0D108BD9-81ED-4DB2-BD59-A6C34878D82A}">
                    <a16:rowId xmlns:a16="http://schemas.microsoft.com/office/drawing/2014/main" xmlns="" val="1233413632"/>
                  </a:ext>
                </a:extLst>
              </a:tr>
              <a:tr h="181705">
                <a:tc>
                  <a:txBody>
                    <a:bodyPr/>
                    <a:lstStyle/>
                    <a:p>
                      <a:pPr algn="r"/>
                      <a:r>
                        <a:rPr lang="fr-FR" sz="1600">
                          <a:effectLst/>
                        </a:rPr>
                        <a:t>ren→</a:t>
                      </a:r>
                    </a:p>
                  </a:txBody>
                  <a:tcPr marL="46831" marR="46831" marT="23416" marB="23416" anchor="ctr">
                    <a:lnL>
                      <a:noFill/>
                    </a:lnL>
                    <a:lnR>
                      <a:noFill/>
                    </a:lnR>
                    <a:lnT>
                      <a:noFill/>
                    </a:lnT>
                    <a:lnB>
                      <a:noFill/>
                    </a:lnB>
                  </a:tcPr>
                </a:tc>
                <a:tc>
                  <a:txBody>
                    <a:bodyPr/>
                    <a:lstStyle/>
                    <a:p>
                      <a:r>
                        <a:rPr lang="fr-FR" sz="1600">
                          <a:effectLst/>
                        </a:rPr>
                        <a:t>render method</a:t>
                      </a:r>
                    </a:p>
                  </a:txBody>
                  <a:tcPr marL="46831" marR="46831" marT="23416" marB="23416" anchor="ctr">
                    <a:lnL>
                      <a:noFill/>
                    </a:lnL>
                    <a:lnR>
                      <a:noFill/>
                    </a:lnR>
                    <a:lnT>
                      <a:noFill/>
                    </a:lnT>
                    <a:lnB>
                      <a:noFill/>
                    </a:lnB>
                  </a:tcPr>
                </a:tc>
                <a:extLst>
                  <a:ext uri="{0D108BD9-81ED-4DB2-BD59-A6C34878D82A}">
                    <a16:rowId xmlns:a16="http://schemas.microsoft.com/office/drawing/2014/main" xmlns="" val="1616245022"/>
                  </a:ext>
                </a:extLst>
              </a:tr>
              <a:tr h="181705">
                <a:tc>
                  <a:txBody>
                    <a:bodyPr/>
                    <a:lstStyle/>
                    <a:p>
                      <a:pPr algn="r"/>
                      <a:r>
                        <a:rPr lang="fr-FR" sz="1600">
                          <a:effectLst/>
                        </a:rPr>
                        <a:t>cdm→</a:t>
                      </a:r>
                    </a:p>
                  </a:txBody>
                  <a:tcPr marL="46831" marR="46831" marT="23416" marB="23416" anchor="ctr">
                    <a:lnL>
                      <a:noFill/>
                    </a:lnL>
                    <a:lnR>
                      <a:noFill/>
                    </a:lnR>
                    <a:lnT>
                      <a:noFill/>
                    </a:lnT>
                    <a:lnB>
                      <a:noFill/>
                    </a:lnB>
                  </a:tcPr>
                </a:tc>
                <a:tc>
                  <a:txBody>
                    <a:bodyPr/>
                    <a:lstStyle/>
                    <a:p>
                      <a:r>
                        <a:rPr lang="fr-FR" sz="1600">
                          <a:effectLst/>
                        </a:rPr>
                        <a:t>componentDidMount method</a:t>
                      </a:r>
                    </a:p>
                  </a:txBody>
                  <a:tcPr marL="46831" marR="46831" marT="23416" marB="23416" anchor="ctr">
                    <a:lnL>
                      <a:noFill/>
                    </a:lnL>
                    <a:lnR>
                      <a:noFill/>
                    </a:lnR>
                    <a:lnT>
                      <a:noFill/>
                    </a:lnT>
                    <a:lnB>
                      <a:noFill/>
                    </a:lnB>
                  </a:tcPr>
                </a:tc>
                <a:extLst>
                  <a:ext uri="{0D108BD9-81ED-4DB2-BD59-A6C34878D82A}">
                    <a16:rowId xmlns:a16="http://schemas.microsoft.com/office/drawing/2014/main" xmlns="" val="4278602489"/>
                  </a:ext>
                </a:extLst>
              </a:tr>
              <a:tr h="181705">
                <a:tc>
                  <a:txBody>
                    <a:bodyPr/>
                    <a:lstStyle/>
                    <a:p>
                      <a:pPr algn="r"/>
                      <a:r>
                        <a:rPr lang="fr-FR" sz="1600">
                          <a:effectLst/>
                        </a:rPr>
                        <a:t>cwrp→</a:t>
                      </a:r>
                    </a:p>
                  </a:txBody>
                  <a:tcPr marL="46831" marR="46831" marT="23416" marB="23416" anchor="ctr">
                    <a:lnL>
                      <a:noFill/>
                    </a:lnL>
                    <a:lnR>
                      <a:noFill/>
                    </a:lnR>
                    <a:lnT>
                      <a:noFill/>
                    </a:lnT>
                    <a:lnB>
                      <a:noFill/>
                    </a:lnB>
                  </a:tcPr>
                </a:tc>
                <a:tc>
                  <a:txBody>
                    <a:bodyPr/>
                    <a:lstStyle/>
                    <a:p>
                      <a:r>
                        <a:rPr lang="fr-FR" sz="1600" dirty="0" err="1">
                          <a:effectLst/>
                        </a:rPr>
                        <a:t>componentWillReceiveProps</a:t>
                      </a:r>
                      <a:r>
                        <a:rPr lang="fr-FR" sz="1600" dirty="0">
                          <a:effectLst/>
                        </a:rPr>
                        <a:t> </a:t>
                      </a:r>
                      <a:r>
                        <a:rPr lang="fr-FR" sz="1600" dirty="0" err="1">
                          <a:effectLst/>
                        </a:rPr>
                        <a:t>method</a:t>
                      </a:r>
                      <a:endParaRPr lang="fr-FR" sz="1600" dirty="0">
                        <a:effectLst/>
                      </a:endParaRPr>
                    </a:p>
                  </a:txBody>
                  <a:tcPr marL="46831" marR="46831" marT="23416" marB="23416" anchor="ctr">
                    <a:lnL>
                      <a:noFill/>
                    </a:lnL>
                    <a:lnR>
                      <a:noFill/>
                    </a:lnR>
                    <a:lnT>
                      <a:noFill/>
                    </a:lnT>
                    <a:lnB>
                      <a:noFill/>
                    </a:lnB>
                  </a:tcPr>
                </a:tc>
                <a:extLst>
                  <a:ext uri="{0D108BD9-81ED-4DB2-BD59-A6C34878D82A}">
                    <a16:rowId xmlns:a16="http://schemas.microsoft.com/office/drawing/2014/main" xmlns="" val="602346068"/>
                  </a:ext>
                </a:extLst>
              </a:tr>
            </a:tbl>
          </a:graphicData>
        </a:graphic>
      </p:graphicFrame>
      <p:graphicFrame>
        <p:nvGraphicFramePr>
          <p:cNvPr id="7" name="Espace réservé du contenu 6">
            <a:extLst>
              <a:ext uri="{FF2B5EF4-FFF2-40B4-BE49-F238E27FC236}">
                <a16:creationId xmlns:a16="http://schemas.microsoft.com/office/drawing/2014/main" xmlns="" id="{62BC840C-A8DD-413A-A14A-B21034D17CAE}"/>
              </a:ext>
            </a:extLst>
          </p:cNvPr>
          <p:cNvGraphicFramePr>
            <a:graphicFrameLocks noGrp="1"/>
          </p:cNvGraphicFramePr>
          <p:nvPr>
            <p:ph sz="half" idx="2"/>
            <p:extLst>
              <p:ext uri="{D42A27DB-BD31-4B8C-83A1-F6EECF244321}">
                <p14:modId xmlns:p14="http://schemas.microsoft.com/office/powerpoint/2010/main" val="3446120944"/>
              </p:ext>
            </p:extLst>
          </p:nvPr>
        </p:nvGraphicFramePr>
        <p:xfrm>
          <a:off x="6286500" y="1573879"/>
          <a:ext cx="5619750" cy="3197392"/>
        </p:xfrm>
        <a:graphic>
          <a:graphicData uri="http://schemas.openxmlformats.org/drawingml/2006/table">
            <a:tbl>
              <a:tblPr/>
              <a:tblGrid>
                <a:gridCol w="970827">
                  <a:extLst>
                    <a:ext uri="{9D8B030D-6E8A-4147-A177-3AD203B41FA5}">
                      <a16:colId xmlns:a16="http://schemas.microsoft.com/office/drawing/2014/main" xmlns="" val="1740670205"/>
                    </a:ext>
                  </a:extLst>
                </a:gridCol>
                <a:gridCol w="4648923">
                  <a:extLst>
                    <a:ext uri="{9D8B030D-6E8A-4147-A177-3AD203B41FA5}">
                      <a16:colId xmlns:a16="http://schemas.microsoft.com/office/drawing/2014/main" xmlns="" val="2675887052"/>
                    </a:ext>
                  </a:extLst>
                </a:gridCol>
              </a:tblGrid>
              <a:tr h="270332">
                <a:tc>
                  <a:txBody>
                    <a:bodyPr/>
                    <a:lstStyle/>
                    <a:p>
                      <a:pPr algn="r"/>
                      <a:r>
                        <a:rPr lang="fr-FR" sz="1600">
                          <a:effectLst/>
                        </a:rPr>
                        <a:t>scu→</a:t>
                      </a:r>
                    </a:p>
                  </a:txBody>
                  <a:tcPr marL="46831" marR="46831" marT="23416" marB="23416" anchor="ctr">
                    <a:lnL>
                      <a:noFill/>
                    </a:lnL>
                    <a:lnR>
                      <a:noFill/>
                    </a:lnR>
                    <a:lnT>
                      <a:noFill/>
                    </a:lnT>
                    <a:lnB>
                      <a:noFill/>
                    </a:lnB>
                  </a:tcPr>
                </a:tc>
                <a:tc>
                  <a:txBody>
                    <a:bodyPr/>
                    <a:lstStyle/>
                    <a:p>
                      <a:r>
                        <a:rPr lang="fr-FR" sz="1600">
                          <a:effectLst/>
                        </a:rPr>
                        <a:t>shouldComponentUpdate method</a:t>
                      </a:r>
                    </a:p>
                  </a:txBody>
                  <a:tcPr marL="46831" marR="46831" marT="23416" marB="23416" anchor="ctr">
                    <a:lnL>
                      <a:noFill/>
                    </a:lnL>
                    <a:lnR>
                      <a:noFill/>
                    </a:lnR>
                    <a:lnT>
                      <a:noFill/>
                    </a:lnT>
                    <a:lnB>
                      <a:noFill/>
                    </a:lnB>
                  </a:tcPr>
                </a:tc>
                <a:extLst>
                  <a:ext uri="{0D108BD9-81ED-4DB2-BD59-A6C34878D82A}">
                    <a16:rowId xmlns:a16="http://schemas.microsoft.com/office/drawing/2014/main" xmlns="" val="1826631462"/>
                  </a:ext>
                </a:extLst>
              </a:tr>
              <a:tr h="270332">
                <a:tc>
                  <a:txBody>
                    <a:bodyPr/>
                    <a:lstStyle/>
                    <a:p>
                      <a:pPr algn="r"/>
                      <a:r>
                        <a:rPr lang="fr-FR" sz="1600">
                          <a:effectLst/>
                        </a:rPr>
                        <a:t>cwu→</a:t>
                      </a:r>
                    </a:p>
                  </a:txBody>
                  <a:tcPr marL="46831" marR="46831" marT="23416" marB="23416" anchor="ctr">
                    <a:lnL>
                      <a:noFill/>
                    </a:lnL>
                    <a:lnR>
                      <a:noFill/>
                    </a:lnR>
                    <a:lnT>
                      <a:noFill/>
                    </a:lnT>
                    <a:lnB>
                      <a:noFill/>
                    </a:lnB>
                  </a:tcPr>
                </a:tc>
                <a:tc>
                  <a:txBody>
                    <a:bodyPr/>
                    <a:lstStyle/>
                    <a:p>
                      <a:r>
                        <a:rPr lang="fr-FR" sz="1600">
                          <a:effectLst/>
                        </a:rPr>
                        <a:t>componentWillUpdate method</a:t>
                      </a:r>
                    </a:p>
                  </a:txBody>
                  <a:tcPr marL="46831" marR="46831" marT="23416" marB="23416" anchor="ctr">
                    <a:lnL>
                      <a:noFill/>
                    </a:lnL>
                    <a:lnR>
                      <a:noFill/>
                    </a:lnR>
                    <a:lnT>
                      <a:noFill/>
                    </a:lnT>
                    <a:lnB>
                      <a:noFill/>
                    </a:lnB>
                  </a:tcPr>
                </a:tc>
                <a:extLst>
                  <a:ext uri="{0D108BD9-81ED-4DB2-BD59-A6C34878D82A}">
                    <a16:rowId xmlns:a16="http://schemas.microsoft.com/office/drawing/2014/main" xmlns="" val="575802465"/>
                  </a:ext>
                </a:extLst>
              </a:tr>
              <a:tr h="270332">
                <a:tc>
                  <a:txBody>
                    <a:bodyPr/>
                    <a:lstStyle/>
                    <a:p>
                      <a:pPr algn="r"/>
                      <a:r>
                        <a:rPr lang="fr-FR" sz="1600">
                          <a:effectLst/>
                        </a:rPr>
                        <a:t>cdu→</a:t>
                      </a:r>
                    </a:p>
                  </a:txBody>
                  <a:tcPr marL="46831" marR="46831" marT="23416" marB="23416" anchor="ctr">
                    <a:lnL>
                      <a:noFill/>
                    </a:lnL>
                    <a:lnR>
                      <a:noFill/>
                    </a:lnR>
                    <a:lnT>
                      <a:noFill/>
                    </a:lnT>
                    <a:lnB>
                      <a:noFill/>
                    </a:lnB>
                  </a:tcPr>
                </a:tc>
                <a:tc>
                  <a:txBody>
                    <a:bodyPr/>
                    <a:lstStyle/>
                    <a:p>
                      <a:r>
                        <a:rPr lang="fr-FR" sz="1600">
                          <a:effectLst/>
                        </a:rPr>
                        <a:t>componentDidUpdate method</a:t>
                      </a:r>
                    </a:p>
                  </a:txBody>
                  <a:tcPr marL="46831" marR="46831" marT="23416" marB="23416" anchor="ctr">
                    <a:lnL>
                      <a:noFill/>
                    </a:lnL>
                    <a:lnR>
                      <a:noFill/>
                    </a:lnR>
                    <a:lnT>
                      <a:noFill/>
                    </a:lnT>
                    <a:lnB>
                      <a:noFill/>
                    </a:lnB>
                  </a:tcPr>
                </a:tc>
                <a:extLst>
                  <a:ext uri="{0D108BD9-81ED-4DB2-BD59-A6C34878D82A}">
                    <a16:rowId xmlns:a16="http://schemas.microsoft.com/office/drawing/2014/main" xmlns="" val="1170845529"/>
                  </a:ext>
                </a:extLst>
              </a:tr>
              <a:tr h="270332">
                <a:tc>
                  <a:txBody>
                    <a:bodyPr/>
                    <a:lstStyle/>
                    <a:p>
                      <a:pPr algn="r"/>
                      <a:r>
                        <a:rPr lang="fr-FR" sz="1600">
                          <a:effectLst/>
                        </a:rPr>
                        <a:t>cwum→</a:t>
                      </a:r>
                    </a:p>
                  </a:txBody>
                  <a:tcPr marL="46831" marR="46831" marT="23416" marB="23416" anchor="ctr">
                    <a:lnL>
                      <a:noFill/>
                    </a:lnL>
                    <a:lnR>
                      <a:noFill/>
                    </a:lnR>
                    <a:lnT>
                      <a:noFill/>
                    </a:lnT>
                    <a:lnB>
                      <a:noFill/>
                    </a:lnB>
                  </a:tcPr>
                </a:tc>
                <a:tc>
                  <a:txBody>
                    <a:bodyPr/>
                    <a:lstStyle/>
                    <a:p>
                      <a:r>
                        <a:rPr lang="fr-FR" sz="1600" dirty="0" err="1">
                          <a:effectLst/>
                        </a:rPr>
                        <a:t>componentWillUnmount</a:t>
                      </a:r>
                      <a:r>
                        <a:rPr lang="fr-FR" sz="1600" dirty="0">
                          <a:effectLst/>
                        </a:rPr>
                        <a:t> </a:t>
                      </a:r>
                      <a:r>
                        <a:rPr lang="fr-FR" sz="1600" dirty="0" err="1">
                          <a:effectLst/>
                        </a:rPr>
                        <a:t>method</a:t>
                      </a:r>
                      <a:endParaRPr lang="fr-FR" sz="1600" dirty="0">
                        <a:effectLst/>
                      </a:endParaRPr>
                    </a:p>
                  </a:txBody>
                  <a:tcPr marL="46831" marR="46831" marT="23416" marB="23416" anchor="ctr">
                    <a:lnL>
                      <a:noFill/>
                    </a:lnL>
                    <a:lnR>
                      <a:noFill/>
                    </a:lnR>
                    <a:lnT>
                      <a:noFill/>
                    </a:lnT>
                    <a:lnB>
                      <a:noFill/>
                    </a:lnB>
                  </a:tcPr>
                </a:tc>
                <a:extLst>
                  <a:ext uri="{0D108BD9-81ED-4DB2-BD59-A6C34878D82A}">
                    <a16:rowId xmlns:a16="http://schemas.microsoft.com/office/drawing/2014/main" xmlns="" val="1460092405"/>
                  </a:ext>
                </a:extLst>
              </a:tr>
              <a:tr h="270332">
                <a:tc>
                  <a:txBody>
                    <a:bodyPr/>
                    <a:lstStyle/>
                    <a:p>
                      <a:pPr algn="r"/>
                      <a:r>
                        <a:rPr lang="fr-FR" sz="1600">
                          <a:effectLst/>
                        </a:rPr>
                        <a:t>gdsfp→</a:t>
                      </a:r>
                    </a:p>
                  </a:txBody>
                  <a:tcPr marL="46831" marR="46831" marT="23416" marB="23416" anchor="ctr">
                    <a:lnL>
                      <a:noFill/>
                    </a:lnL>
                    <a:lnR>
                      <a:noFill/>
                    </a:lnR>
                    <a:lnT>
                      <a:noFill/>
                    </a:lnT>
                    <a:lnB>
                      <a:noFill/>
                    </a:lnB>
                  </a:tcPr>
                </a:tc>
                <a:tc>
                  <a:txBody>
                    <a:bodyPr/>
                    <a:lstStyle/>
                    <a:p>
                      <a:r>
                        <a:rPr lang="fr-FR" sz="1600">
                          <a:effectLst/>
                        </a:rPr>
                        <a:t>getDerivedStateFromProps method</a:t>
                      </a:r>
                    </a:p>
                  </a:txBody>
                  <a:tcPr marL="46831" marR="46831" marT="23416" marB="23416" anchor="ctr">
                    <a:lnL>
                      <a:noFill/>
                    </a:lnL>
                    <a:lnR>
                      <a:noFill/>
                    </a:lnR>
                    <a:lnT>
                      <a:noFill/>
                    </a:lnT>
                    <a:lnB>
                      <a:noFill/>
                    </a:lnB>
                  </a:tcPr>
                </a:tc>
                <a:extLst>
                  <a:ext uri="{0D108BD9-81ED-4DB2-BD59-A6C34878D82A}">
                    <a16:rowId xmlns:a16="http://schemas.microsoft.com/office/drawing/2014/main" xmlns="" val="2811985225"/>
                  </a:ext>
                </a:extLst>
              </a:tr>
              <a:tr h="270332">
                <a:tc>
                  <a:txBody>
                    <a:bodyPr/>
                    <a:lstStyle/>
                    <a:p>
                      <a:pPr algn="r"/>
                      <a:r>
                        <a:rPr lang="fr-FR" sz="1600">
                          <a:effectLst/>
                        </a:rPr>
                        <a:t>gsbu</a:t>
                      </a:r>
                    </a:p>
                  </a:txBody>
                  <a:tcPr marL="46831" marR="46831" marT="23416" marB="23416" anchor="ctr">
                    <a:lnL>
                      <a:noFill/>
                    </a:lnL>
                    <a:lnR>
                      <a:noFill/>
                    </a:lnR>
                    <a:lnT>
                      <a:noFill/>
                    </a:lnT>
                    <a:lnB>
                      <a:noFill/>
                    </a:lnB>
                  </a:tcPr>
                </a:tc>
                <a:tc>
                  <a:txBody>
                    <a:bodyPr/>
                    <a:lstStyle/>
                    <a:p>
                      <a:r>
                        <a:rPr lang="fr-FR" sz="1600">
                          <a:effectLst/>
                        </a:rPr>
                        <a:t>getSnapshotBeforeUpdate method</a:t>
                      </a:r>
                    </a:p>
                  </a:txBody>
                  <a:tcPr marL="46831" marR="46831" marT="23416" marB="23416" anchor="ctr">
                    <a:lnL>
                      <a:noFill/>
                    </a:lnL>
                    <a:lnR>
                      <a:noFill/>
                    </a:lnR>
                    <a:lnT>
                      <a:noFill/>
                    </a:lnT>
                    <a:lnB>
                      <a:noFill/>
                    </a:lnB>
                  </a:tcPr>
                </a:tc>
                <a:extLst>
                  <a:ext uri="{0D108BD9-81ED-4DB2-BD59-A6C34878D82A}">
                    <a16:rowId xmlns:a16="http://schemas.microsoft.com/office/drawing/2014/main" xmlns="" val="237188567"/>
                  </a:ext>
                </a:extLst>
              </a:tr>
              <a:tr h="270332">
                <a:tc>
                  <a:txBody>
                    <a:bodyPr/>
                    <a:lstStyle/>
                    <a:p>
                      <a:pPr algn="r"/>
                      <a:r>
                        <a:rPr lang="fr-FR" sz="1600">
                          <a:effectLst/>
                        </a:rPr>
                        <a:t>sst→</a:t>
                      </a:r>
                    </a:p>
                  </a:txBody>
                  <a:tcPr marL="46831" marR="46831" marT="23416" marB="23416" anchor="ctr">
                    <a:lnL>
                      <a:noFill/>
                    </a:lnL>
                    <a:lnR>
                      <a:noFill/>
                    </a:lnR>
                    <a:lnT>
                      <a:noFill/>
                    </a:lnT>
                    <a:lnB>
                      <a:noFill/>
                    </a:lnB>
                  </a:tcPr>
                </a:tc>
                <a:tc>
                  <a:txBody>
                    <a:bodyPr/>
                    <a:lstStyle/>
                    <a:p>
                      <a:r>
                        <a:rPr lang="en-US" sz="1600">
                          <a:effectLst/>
                        </a:rPr>
                        <a:t>this.setState with object as parameter</a:t>
                      </a:r>
                    </a:p>
                  </a:txBody>
                  <a:tcPr marL="46831" marR="46831" marT="23416" marB="23416" anchor="ctr">
                    <a:lnL>
                      <a:noFill/>
                    </a:lnL>
                    <a:lnR>
                      <a:noFill/>
                    </a:lnR>
                    <a:lnT>
                      <a:noFill/>
                    </a:lnT>
                    <a:lnB>
                      <a:noFill/>
                    </a:lnB>
                  </a:tcPr>
                </a:tc>
                <a:extLst>
                  <a:ext uri="{0D108BD9-81ED-4DB2-BD59-A6C34878D82A}">
                    <a16:rowId xmlns:a16="http://schemas.microsoft.com/office/drawing/2014/main" xmlns="" val="2624946377"/>
                  </a:ext>
                </a:extLst>
              </a:tr>
              <a:tr h="270332">
                <a:tc>
                  <a:txBody>
                    <a:bodyPr/>
                    <a:lstStyle/>
                    <a:p>
                      <a:pPr algn="r"/>
                      <a:r>
                        <a:rPr lang="fr-FR" sz="1600">
                          <a:effectLst/>
                        </a:rPr>
                        <a:t>bnd→</a:t>
                      </a:r>
                    </a:p>
                  </a:txBody>
                  <a:tcPr marL="46831" marR="46831" marT="23416" marB="23416" anchor="ctr">
                    <a:lnL>
                      <a:noFill/>
                    </a:lnL>
                    <a:lnR>
                      <a:noFill/>
                    </a:lnR>
                    <a:lnT>
                      <a:noFill/>
                    </a:lnT>
                    <a:lnB>
                      <a:noFill/>
                    </a:lnB>
                  </a:tcPr>
                </a:tc>
                <a:tc>
                  <a:txBody>
                    <a:bodyPr/>
                    <a:lstStyle/>
                    <a:p>
                      <a:r>
                        <a:rPr lang="en-US" sz="1600">
                          <a:effectLst/>
                        </a:rPr>
                        <a:t>binds the this of method inside the constructor</a:t>
                      </a:r>
                    </a:p>
                  </a:txBody>
                  <a:tcPr marL="46831" marR="46831" marT="23416" marB="23416" anchor="ctr">
                    <a:lnL>
                      <a:noFill/>
                    </a:lnL>
                    <a:lnR>
                      <a:noFill/>
                    </a:lnR>
                    <a:lnT>
                      <a:noFill/>
                    </a:lnT>
                    <a:lnB>
                      <a:noFill/>
                    </a:lnB>
                  </a:tcPr>
                </a:tc>
                <a:extLst>
                  <a:ext uri="{0D108BD9-81ED-4DB2-BD59-A6C34878D82A}">
                    <a16:rowId xmlns:a16="http://schemas.microsoft.com/office/drawing/2014/main" xmlns="" val="2223500588"/>
                  </a:ext>
                </a:extLst>
              </a:tr>
              <a:tr h="270332">
                <a:tc>
                  <a:txBody>
                    <a:bodyPr/>
                    <a:lstStyle/>
                    <a:p>
                      <a:pPr algn="r"/>
                      <a:r>
                        <a:rPr lang="fr-FR" sz="1600">
                          <a:effectLst/>
                        </a:rPr>
                        <a:t>met→</a:t>
                      </a:r>
                    </a:p>
                  </a:txBody>
                  <a:tcPr marL="46831" marR="46831" marT="23416" marB="23416" anchor="ctr">
                    <a:lnL>
                      <a:noFill/>
                    </a:lnL>
                    <a:lnR>
                      <a:noFill/>
                    </a:lnR>
                    <a:lnT>
                      <a:noFill/>
                    </a:lnT>
                    <a:lnB>
                      <a:noFill/>
                    </a:lnB>
                  </a:tcPr>
                </a:tc>
                <a:tc>
                  <a:txBody>
                    <a:bodyPr/>
                    <a:lstStyle/>
                    <a:p>
                      <a:r>
                        <a:rPr lang="fr-FR" sz="1600">
                          <a:effectLst/>
                        </a:rPr>
                        <a:t>simple method</a:t>
                      </a:r>
                    </a:p>
                  </a:txBody>
                  <a:tcPr marL="46831" marR="46831" marT="23416" marB="23416" anchor="ctr">
                    <a:lnL>
                      <a:noFill/>
                    </a:lnL>
                    <a:lnR>
                      <a:noFill/>
                    </a:lnR>
                    <a:lnT>
                      <a:noFill/>
                    </a:lnT>
                    <a:lnB>
                      <a:noFill/>
                    </a:lnB>
                  </a:tcPr>
                </a:tc>
                <a:extLst>
                  <a:ext uri="{0D108BD9-81ED-4DB2-BD59-A6C34878D82A}">
                    <a16:rowId xmlns:a16="http://schemas.microsoft.com/office/drawing/2014/main" xmlns="" val="2828340533"/>
                  </a:ext>
                </a:extLst>
              </a:tr>
              <a:tr h="270332">
                <a:tc>
                  <a:txBody>
                    <a:bodyPr/>
                    <a:lstStyle/>
                    <a:p>
                      <a:pPr algn="r"/>
                      <a:r>
                        <a:rPr lang="fr-FR" sz="1600">
                          <a:effectLst/>
                        </a:rPr>
                        <a:t>tscntr→</a:t>
                      </a:r>
                    </a:p>
                  </a:txBody>
                  <a:tcPr marL="46831" marR="46831" marT="23416" marB="23416" anchor="ctr">
                    <a:lnL>
                      <a:noFill/>
                    </a:lnL>
                    <a:lnR>
                      <a:noFill/>
                    </a:lnR>
                    <a:lnT>
                      <a:noFill/>
                    </a:lnT>
                    <a:lnB>
                      <a:noFill/>
                    </a:lnB>
                  </a:tcPr>
                </a:tc>
                <a:tc>
                  <a:txBody>
                    <a:bodyPr/>
                    <a:lstStyle/>
                    <a:p>
                      <a:r>
                        <a:rPr lang="fr-FR" sz="1600">
                          <a:effectLst/>
                        </a:rPr>
                        <a:t>react redux container skeleton</a:t>
                      </a:r>
                    </a:p>
                  </a:txBody>
                  <a:tcPr marL="46831" marR="46831" marT="23416" marB="23416" anchor="ctr">
                    <a:lnL>
                      <a:noFill/>
                    </a:lnL>
                    <a:lnR>
                      <a:noFill/>
                    </a:lnR>
                    <a:lnT>
                      <a:noFill/>
                    </a:lnT>
                    <a:lnB>
                      <a:noFill/>
                    </a:lnB>
                  </a:tcPr>
                </a:tc>
                <a:extLst>
                  <a:ext uri="{0D108BD9-81ED-4DB2-BD59-A6C34878D82A}">
                    <a16:rowId xmlns:a16="http://schemas.microsoft.com/office/drawing/2014/main" xmlns="" val="908406810"/>
                  </a:ext>
                </a:extLst>
              </a:tr>
              <a:tr h="270332">
                <a:tc>
                  <a:txBody>
                    <a:bodyPr/>
                    <a:lstStyle/>
                    <a:p>
                      <a:pPr algn="r"/>
                      <a:r>
                        <a:rPr lang="fr-FR" sz="1600">
                          <a:effectLst/>
                        </a:rPr>
                        <a:t>imt</a:t>
                      </a:r>
                    </a:p>
                  </a:txBody>
                  <a:tcPr marL="46831" marR="46831" marT="23416" marB="23416" anchor="ctr">
                    <a:lnL>
                      <a:noFill/>
                    </a:lnL>
                    <a:lnR>
                      <a:noFill/>
                    </a:lnR>
                    <a:lnT>
                      <a:noFill/>
                    </a:lnT>
                    <a:lnB>
                      <a:noFill/>
                    </a:lnB>
                  </a:tcPr>
                </a:tc>
                <a:tc>
                  <a:txBody>
                    <a:bodyPr/>
                    <a:lstStyle/>
                    <a:p>
                      <a:r>
                        <a:rPr lang="fr-FR" sz="1600" dirty="0" err="1">
                          <a:effectLst/>
                        </a:rPr>
                        <a:t>create</a:t>
                      </a:r>
                      <a:r>
                        <a:rPr lang="fr-FR" sz="1600" dirty="0">
                          <a:effectLst/>
                        </a:rPr>
                        <a:t> a import</a:t>
                      </a:r>
                    </a:p>
                  </a:txBody>
                  <a:tcPr marL="46831" marR="46831" marT="23416" marB="23416" anchor="ctr">
                    <a:lnL>
                      <a:noFill/>
                    </a:lnL>
                    <a:lnR>
                      <a:noFill/>
                    </a:lnR>
                    <a:lnT>
                      <a:noFill/>
                    </a:lnT>
                    <a:lnB>
                      <a:noFill/>
                    </a:lnB>
                  </a:tcPr>
                </a:tc>
                <a:extLst>
                  <a:ext uri="{0D108BD9-81ED-4DB2-BD59-A6C34878D82A}">
                    <a16:rowId xmlns:a16="http://schemas.microsoft.com/office/drawing/2014/main" xmlns="" val="3828763216"/>
                  </a:ext>
                </a:extLst>
              </a:tr>
            </a:tbl>
          </a:graphicData>
        </a:graphic>
      </p:graphicFrame>
    </p:spTree>
    <p:extLst>
      <p:ext uri="{BB962C8B-B14F-4D97-AF65-F5344CB8AC3E}">
        <p14:creationId xmlns:p14="http://schemas.microsoft.com/office/powerpoint/2010/main" val="34673681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a:t>Serveur GIT</a:t>
            </a:r>
          </a:p>
        </p:txBody>
      </p:sp>
      <p:sp>
        <p:nvSpPr>
          <p:cNvPr id="2" name="Espace réservé du contenu 1"/>
          <p:cNvSpPr>
            <a:spLocks noGrp="1"/>
          </p:cNvSpPr>
          <p:nvPr>
            <p:ph idx="1"/>
          </p:nvPr>
        </p:nvSpPr>
        <p:spPr>
          <a:prstGeom prst="rect">
            <a:avLst/>
          </a:prstGeom>
        </p:spPr>
        <p:txBody>
          <a:bodyPr>
            <a:normAutofit fontScale="85000" lnSpcReduction="20000"/>
          </a:bodyPr>
          <a:lstStyle/>
          <a:p>
            <a:r>
              <a:rPr lang="fr-FR" dirty="0"/>
              <a:t>Plateforme de disposition de code versionné</a:t>
            </a:r>
          </a:p>
          <a:p>
            <a:pPr lvl="1"/>
            <a:r>
              <a:rPr lang="fr-FR" dirty="0"/>
              <a:t>Repository</a:t>
            </a:r>
          </a:p>
          <a:p>
            <a:pPr lvl="1"/>
            <a:r>
              <a:rPr lang="fr-FR" dirty="0"/>
              <a:t>Gestion des commit distant </a:t>
            </a:r>
          </a:p>
          <a:p>
            <a:pPr lvl="1"/>
            <a:r>
              <a:rPr lang="fr-FR" dirty="0"/>
              <a:t>Travail d’équipe</a:t>
            </a:r>
          </a:p>
          <a:p>
            <a:pPr lvl="1"/>
            <a:endParaRPr lang="fr-FR" dirty="0"/>
          </a:p>
          <a:p>
            <a:r>
              <a:rPr lang="fr-FR" dirty="0"/>
              <a:t>Plateformes gratuite</a:t>
            </a:r>
          </a:p>
          <a:p>
            <a:pPr lvl="1"/>
            <a:r>
              <a:rPr lang="fr-FR" dirty="0" err="1"/>
              <a:t>Github,GitLab</a:t>
            </a:r>
            <a:endParaRPr lang="fr-FR" dirty="0"/>
          </a:p>
          <a:p>
            <a:pPr lvl="2"/>
            <a:r>
              <a:rPr lang="fr-FR" dirty="0"/>
              <a:t>Hébergé ou officiel </a:t>
            </a:r>
          </a:p>
          <a:p>
            <a:pPr lvl="2"/>
            <a:r>
              <a:rPr lang="fr-FR" dirty="0"/>
              <a:t>1 repo / </a:t>
            </a:r>
            <a:r>
              <a:rPr lang="fr-FR" dirty="0" err="1"/>
              <a:t>account</a:t>
            </a:r>
            <a:endParaRPr lang="fr-FR" dirty="0"/>
          </a:p>
          <a:p>
            <a:pPr lvl="2"/>
            <a:endParaRPr lang="fr-FR" dirty="0"/>
          </a:p>
          <a:p>
            <a:pPr lvl="1"/>
            <a:r>
              <a:rPr lang="fr-FR" dirty="0" err="1"/>
              <a:t>Altasian</a:t>
            </a:r>
            <a:r>
              <a:rPr lang="fr-FR" dirty="0"/>
              <a:t> </a:t>
            </a:r>
            <a:r>
              <a:rPr lang="fr-FR" dirty="0" err="1"/>
              <a:t>BitBuckets</a:t>
            </a:r>
            <a:r>
              <a:rPr lang="fr-FR" dirty="0"/>
              <a:t> </a:t>
            </a:r>
            <a:r>
              <a:rPr lang="fr-FR" sz="900" dirty="0"/>
              <a:t>*(Sélectionné pour le cours)</a:t>
            </a:r>
            <a:endParaRPr lang="fr-FR" dirty="0"/>
          </a:p>
          <a:p>
            <a:pPr lvl="2"/>
            <a:r>
              <a:rPr lang="fr-FR" dirty="0"/>
              <a:t>Multi-</a:t>
            </a:r>
            <a:r>
              <a:rPr lang="fr-FR" dirty="0" err="1"/>
              <a:t>repository</a:t>
            </a:r>
            <a:endParaRPr lang="fr-FR" dirty="0"/>
          </a:p>
          <a:p>
            <a:pPr lvl="2"/>
            <a:r>
              <a:rPr lang="fr-FR" dirty="0"/>
              <a:t>Free (max 1Go/repo) ou </a:t>
            </a:r>
            <a:r>
              <a:rPr lang="fr-FR" dirty="0" err="1"/>
              <a:t>payed</a:t>
            </a:r>
            <a:r>
              <a:rPr lang="fr-FR" dirty="0"/>
              <a:t> </a:t>
            </a:r>
            <a:r>
              <a:rPr lang="fr-FR" dirty="0" err="1"/>
              <a:t>account</a:t>
            </a:r>
            <a:endParaRPr lang="fr-FR" dirty="0"/>
          </a:p>
          <a:p>
            <a:pPr lvl="2"/>
            <a:r>
              <a:rPr lang="fr-FR" dirty="0"/>
              <a:t>Officiel uniquement</a:t>
            </a:r>
          </a:p>
        </p:txBody>
      </p:sp>
      <p:pic>
        <p:nvPicPr>
          <p:cNvPr id="3075" name="Picture 3"/>
          <p:cNvPicPr>
            <a:picLocks noChangeAspect="1" noChangeArrowheads="1"/>
          </p:cNvPicPr>
          <p:nvPr/>
        </p:nvPicPr>
        <p:blipFill>
          <a:blip r:embed="rId3" cstate="print"/>
          <a:srcRect/>
          <a:stretch>
            <a:fillRect/>
          </a:stretch>
        </p:blipFill>
        <p:spPr bwMode="auto">
          <a:xfrm>
            <a:off x="5536252" y="3416748"/>
            <a:ext cx="1904990" cy="704846"/>
          </a:xfrm>
          <a:prstGeom prst="rect">
            <a:avLst/>
          </a:prstGeom>
          <a:noFill/>
          <a:ln w="9525">
            <a:noFill/>
            <a:miter lim="800000"/>
            <a:headEnd/>
            <a:tailEnd/>
          </a:ln>
          <a:effectLst/>
        </p:spPr>
      </p:pic>
      <p:pic>
        <p:nvPicPr>
          <p:cNvPr id="3076" name="Picture 4"/>
          <p:cNvPicPr>
            <a:picLocks noChangeAspect="1" noChangeArrowheads="1"/>
          </p:cNvPicPr>
          <p:nvPr/>
        </p:nvPicPr>
        <p:blipFill>
          <a:blip r:embed="rId4"/>
          <a:srcRect/>
          <a:stretch>
            <a:fillRect/>
          </a:stretch>
        </p:blipFill>
        <p:spPr bwMode="auto">
          <a:xfrm>
            <a:off x="7358124" y="1885173"/>
            <a:ext cx="2228856" cy="789387"/>
          </a:xfrm>
          <a:prstGeom prst="rect">
            <a:avLst/>
          </a:prstGeom>
          <a:noFill/>
          <a:ln w="9525">
            <a:noFill/>
            <a:miter lim="800000"/>
            <a:headEnd/>
            <a:tailEnd/>
          </a:ln>
          <a:effectLst/>
        </p:spPr>
      </p:pic>
      <p:pic>
        <p:nvPicPr>
          <p:cNvPr id="3077" name="Picture 5"/>
          <p:cNvPicPr>
            <a:picLocks noChangeAspect="1" noChangeArrowheads="1"/>
          </p:cNvPicPr>
          <p:nvPr/>
        </p:nvPicPr>
        <p:blipFill>
          <a:blip r:embed="rId5"/>
          <a:srcRect/>
          <a:stretch>
            <a:fillRect/>
          </a:stretch>
        </p:blipFill>
        <p:spPr bwMode="auto">
          <a:xfrm>
            <a:off x="7755855" y="4703995"/>
            <a:ext cx="2595564" cy="1365267"/>
          </a:xfrm>
          <a:prstGeom prst="rect">
            <a:avLst/>
          </a:prstGeom>
          <a:noFill/>
          <a:ln w="9525">
            <a:noFill/>
            <a:miter lim="800000"/>
            <a:headEnd/>
            <a:tailEnd/>
          </a:ln>
          <a:effectLst/>
        </p:spPr>
      </p:pic>
      <p:grpSp>
        <p:nvGrpSpPr>
          <p:cNvPr id="8" name="Groupe 9"/>
          <p:cNvGrpSpPr/>
          <p:nvPr/>
        </p:nvGrpSpPr>
        <p:grpSpPr>
          <a:xfrm flipH="1">
            <a:off x="9951521" y="1739878"/>
            <a:ext cx="2485442" cy="2235236"/>
            <a:chOff x="7303081" y="3173312"/>
            <a:chExt cx="2500116" cy="2235236"/>
          </a:xfrm>
        </p:grpSpPr>
        <p:pic>
          <p:nvPicPr>
            <p:cNvPr id="9" name="Picture 2" descr="C:\Users\Alex\Desktop\7345610a78ba71a45f37XL.png"/>
            <p:cNvPicPr>
              <a:picLocks noChangeAspect="1" noChangeArrowheads="1"/>
            </p:cNvPicPr>
            <p:nvPr/>
          </p:nvPicPr>
          <p:blipFill>
            <a:blip r:embed="rId6" cstate="print"/>
            <a:srcRect/>
            <a:stretch>
              <a:fillRect/>
            </a:stretch>
          </p:blipFill>
          <p:spPr bwMode="auto">
            <a:xfrm rot="5685244" flipV="1">
              <a:off x="7435521" y="3040872"/>
              <a:ext cx="2235236" cy="2500116"/>
            </a:xfrm>
            <a:prstGeom prst="rect">
              <a:avLst/>
            </a:prstGeom>
            <a:noFill/>
          </p:spPr>
        </p:pic>
        <p:sp>
          <p:nvSpPr>
            <p:cNvPr id="10" name="ZoneTexte 9"/>
            <p:cNvSpPr txBox="1"/>
            <p:nvPr/>
          </p:nvSpPr>
          <p:spPr>
            <a:xfrm>
              <a:off x="7984791" y="3830012"/>
              <a:ext cx="1621689" cy="923330"/>
            </a:xfrm>
            <a:prstGeom prst="rect">
              <a:avLst/>
            </a:prstGeom>
            <a:noFill/>
          </p:spPr>
          <p:txBody>
            <a:bodyPr wrap="square" rtlCol="0">
              <a:spAutoFit/>
            </a:bodyPr>
            <a:lstStyle/>
            <a:p>
              <a:r>
                <a:rPr lang="fr-FR" dirty="0">
                  <a:latin typeface="Permanent Marker" pitchFamily="2" charset="0"/>
                  <a:ea typeface="Permanent Marker" pitchFamily="2" charset="0"/>
                </a:rPr>
                <a:t>Utilise </a:t>
              </a:r>
            </a:p>
            <a:p>
              <a:r>
                <a:rPr lang="fr-FR" dirty="0">
                  <a:latin typeface="Permanent Marker" pitchFamily="2" charset="0"/>
                  <a:ea typeface="Permanent Marker" pitchFamily="2" charset="0"/>
                </a:rPr>
                <a:t>     dans le </a:t>
              </a:r>
            </a:p>
            <a:p>
              <a:r>
                <a:rPr lang="fr-FR" dirty="0">
                  <a:latin typeface="Permanent Marker" pitchFamily="2" charset="0"/>
                  <a:ea typeface="Permanent Marker" pitchFamily="2" charset="0"/>
                </a:rPr>
                <a:t>     cours</a:t>
              </a:r>
            </a:p>
          </p:txBody>
        </p:sp>
        <p:sp>
          <p:nvSpPr>
            <p:cNvPr id="11" name="Flèche vers le bas 10"/>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2307320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a:t>Git - </a:t>
            </a:r>
            <a:r>
              <a:rPr lang="fr-FR" err="1"/>
              <a:t>bitbuckets</a:t>
            </a:r>
            <a:endParaRPr lang="fr-FR"/>
          </a:p>
        </p:txBody>
      </p:sp>
      <p:sp>
        <p:nvSpPr>
          <p:cNvPr id="2" name="Espace réservé du contenu 1"/>
          <p:cNvSpPr>
            <a:spLocks noGrp="1"/>
          </p:cNvSpPr>
          <p:nvPr>
            <p:ph idx="1"/>
          </p:nvPr>
        </p:nvSpPr>
        <p:spPr>
          <a:prstGeom prst="rect">
            <a:avLst/>
          </a:prstGeom>
        </p:spPr>
        <p:txBody>
          <a:bodyPr>
            <a:normAutofit fontScale="77500" lnSpcReduction="20000"/>
          </a:bodyPr>
          <a:lstStyle/>
          <a:p>
            <a:endParaRPr lang="fr-FR"/>
          </a:p>
          <a:p>
            <a:r>
              <a:rPr lang="fr-FR"/>
              <a:t>Création d’un compte gratuit</a:t>
            </a:r>
          </a:p>
          <a:p>
            <a:pPr lvl="1"/>
            <a:r>
              <a:rPr lang="fr-FR">
                <a:hlinkClick r:id="rId3"/>
              </a:rPr>
              <a:t>https://bitbucket.org/account/signup/</a:t>
            </a:r>
            <a:endParaRPr lang="fr-FR"/>
          </a:p>
          <a:p>
            <a:pPr lvl="1"/>
            <a:r>
              <a:rPr lang="fr-FR">
                <a:hlinkClick r:id="rId4"/>
              </a:rPr>
              <a:t>https://bitbucket.org/account/signin/</a:t>
            </a:r>
            <a:endParaRPr lang="fr-FR"/>
          </a:p>
          <a:p>
            <a:endParaRPr lang="fr-FR"/>
          </a:p>
          <a:p>
            <a:r>
              <a:rPr lang="fr-FR"/>
              <a:t>Création 1ere </a:t>
            </a:r>
            <a:r>
              <a:rPr lang="fr-FR" err="1"/>
              <a:t>repository</a:t>
            </a:r>
            <a:endParaRPr lang="fr-FR"/>
          </a:p>
          <a:p>
            <a:pPr lvl="1"/>
            <a:r>
              <a:rPr lang="fr-FR"/>
              <a:t>Edit, commit, approuve du readme.md</a:t>
            </a:r>
          </a:p>
          <a:p>
            <a:pPr lvl="1"/>
            <a:r>
              <a:rPr lang="fr-FR"/>
              <a:t>Clone local de la </a:t>
            </a:r>
            <a:r>
              <a:rPr lang="fr-FR" err="1"/>
              <a:t>repository</a:t>
            </a:r>
            <a:endParaRPr lang="fr-FR"/>
          </a:p>
          <a:p>
            <a:endParaRPr lang="fr-FR"/>
          </a:p>
          <a:p>
            <a:r>
              <a:rPr lang="fr-FR"/>
              <a:t>Ouverture du répertoire sous Visual Studio Code</a:t>
            </a:r>
          </a:p>
          <a:p>
            <a:pPr lvl="1"/>
            <a:r>
              <a:rPr lang="fr-FR"/>
              <a:t>Edition du readme.md sou </a:t>
            </a:r>
            <a:r>
              <a:rPr lang="fr-FR" err="1"/>
              <a:t>vscode</a:t>
            </a:r>
            <a:endParaRPr lang="fr-FR"/>
          </a:p>
          <a:p>
            <a:pPr lvl="1"/>
            <a:r>
              <a:rPr lang="fr-FR"/>
              <a:t>1</a:t>
            </a:r>
            <a:r>
              <a:rPr lang="fr-FR" baseline="30000"/>
              <a:t>er</a:t>
            </a:r>
            <a:r>
              <a:rPr lang="fr-FR"/>
              <a:t> commit &amp; push</a:t>
            </a:r>
          </a:p>
          <a:p>
            <a:endParaRPr lang="fr-FR"/>
          </a:p>
          <a:p>
            <a:r>
              <a:rPr lang="fr-FR"/>
              <a:t>Approuve commit</a:t>
            </a:r>
          </a:p>
          <a:p>
            <a:pPr lvl="1"/>
            <a:endParaRPr lang="fr-FR"/>
          </a:p>
        </p:txBody>
      </p:sp>
    </p:spTree>
    <p:extLst>
      <p:ext uri="{BB962C8B-B14F-4D97-AF65-F5344CB8AC3E}">
        <p14:creationId xmlns:p14="http://schemas.microsoft.com/office/powerpoint/2010/main" val="11279994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title"/>
          </p:nvPr>
        </p:nvSpPr>
        <p:spPr/>
        <p:txBody>
          <a:bodyPr/>
          <a:lstStyle/>
          <a:p>
            <a:r>
              <a:rPr lang="fr-FR" dirty="0"/>
              <a:t>Outils de </a:t>
            </a:r>
            <a:r>
              <a:rPr lang="fr-FR" dirty="0" err="1"/>
              <a:t>debug</a:t>
            </a:r>
            <a:endParaRPr lang="fr-FR" dirty="0"/>
          </a:p>
        </p:txBody>
      </p:sp>
      <p:sp>
        <p:nvSpPr>
          <p:cNvPr id="8" name="Espace réservé du contenu 7"/>
          <p:cNvSpPr>
            <a:spLocks noGrp="1"/>
          </p:cNvSpPr>
          <p:nvPr>
            <p:ph idx="1"/>
          </p:nvPr>
        </p:nvSpPr>
        <p:spPr/>
        <p:txBody>
          <a:bodyPr>
            <a:normAutofit lnSpcReduction="10000"/>
          </a:bodyPr>
          <a:lstStyle/>
          <a:p>
            <a:r>
              <a:rPr lang="fr-FR" dirty="0"/>
              <a:t>Tous les nouveaux navigateur ont leur console JS et leur outils de </a:t>
            </a:r>
            <a:r>
              <a:rPr lang="fr-FR" dirty="0" err="1"/>
              <a:t>debug</a:t>
            </a:r>
            <a:r>
              <a:rPr lang="fr-FR" dirty="0"/>
              <a:t>, avec possibilités de "</a:t>
            </a:r>
            <a:r>
              <a:rPr lang="fr-FR" i="1" dirty="0"/>
              <a:t>pas à pas", d'inspection, de </a:t>
            </a:r>
            <a:r>
              <a:rPr lang="fr-FR" i="1" dirty="0" err="1"/>
              <a:t>watch</a:t>
            </a:r>
            <a:r>
              <a:rPr lang="fr-FR" i="1" dirty="0"/>
              <a:t>, …</a:t>
            </a:r>
            <a:endParaRPr lang="fr-FR" dirty="0"/>
          </a:p>
          <a:p>
            <a:pPr lvl="2"/>
            <a:r>
              <a:rPr lang="fr-FR" dirty="0"/>
              <a:t>Chrome</a:t>
            </a:r>
          </a:p>
          <a:p>
            <a:pPr lvl="2"/>
            <a:r>
              <a:rPr lang="fr-FR" dirty="0" err="1"/>
              <a:t>Firefox</a:t>
            </a:r>
            <a:endParaRPr lang="fr-FR" dirty="0"/>
          </a:p>
          <a:p>
            <a:pPr lvl="2"/>
            <a:r>
              <a:rPr lang="fr-FR" dirty="0" err="1"/>
              <a:t>Edge</a:t>
            </a:r>
            <a:endParaRPr lang="fr-FR" dirty="0"/>
          </a:p>
          <a:p>
            <a:pPr lvl="2"/>
            <a:endParaRPr lang="fr-FR" dirty="0"/>
          </a:p>
          <a:p>
            <a:r>
              <a:rPr lang="fr-FR" dirty="0"/>
              <a:t>En js des instructions permettent le </a:t>
            </a:r>
          </a:p>
          <a:p>
            <a:pPr marL="0" indent="0">
              <a:buNone/>
            </a:pPr>
            <a:r>
              <a:rPr lang="fr-FR" dirty="0"/>
              <a:t>debug dans la console</a:t>
            </a:r>
          </a:p>
          <a:p>
            <a:pPr lvl="2"/>
            <a:r>
              <a:rPr lang="fr-FR" dirty="0"/>
              <a:t>alert("message a affiché")  </a:t>
            </a:r>
            <a:r>
              <a:rPr lang="fr-FR" dirty="0">
                <a:solidFill>
                  <a:srgbClr val="FF0000"/>
                </a:solidFill>
              </a:rPr>
              <a:t>(,*:*)</a:t>
            </a:r>
          </a:p>
          <a:p>
            <a:pPr lvl="2"/>
            <a:r>
              <a:rPr lang="fr-FR" dirty="0"/>
              <a:t>console.log(</a:t>
            </a:r>
            <a:r>
              <a:rPr lang="fr-FR" dirty="0" err="1"/>
              <a:t>maVariable</a:t>
            </a:r>
            <a:r>
              <a:rPr lang="fr-FR" dirty="0"/>
              <a:t>) 	</a:t>
            </a:r>
            <a:r>
              <a:rPr lang="fr-FR" dirty="0">
                <a:solidFill>
                  <a:schemeClr val="accent3"/>
                </a:solidFill>
              </a:rPr>
              <a:t>(*.*)</a:t>
            </a:r>
          </a:p>
          <a:p>
            <a:pPr lvl="2"/>
            <a:r>
              <a:rPr lang="fr-FR" dirty="0"/>
              <a:t>modale 			</a:t>
            </a:r>
            <a:r>
              <a:rPr lang="fr-FR" dirty="0">
                <a:solidFill>
                  <a:schemeClr val="accent3"/>
                </a:solidFill>
              </a:rPr>
              <a:t>(*.*),</a:t>
            </a:r>
            <a:r>
              <a:rPr lang="fr-FR" dirty="0">
                <a:solidFill>
                  <a:srgbClr val="00B050"/>
                </a:solidFill>
              </a:rPr>
              <a:t>(°8°)</a:t>
            </a:r>
          </a:p>
        </p:txBody>
      </p:sp>
      <p:sp>
        <p:nvSpPr>
          <p:cNvPr id="3" name="Étoile : 24 branches 2">
            <a:extLst>
              <a:ext uri="{FF2B5EF4-FFF2-40B4-BE49-F238E27FC236}">
                <a16:creationId xmlns:a16="http://schemas.microsoft.com/office/drawing/2014/main" xmlns="" id="{47D39528-5574-45CB-B0EB-03134D947224}"/>
              </a:ext>
            </a:extLst>
          </p:cNvPr>
          <p:cNvSpPr/>
          <p:nvPr/>
        </p:nvSpPr>
        <p:spPr>
          <a:xfrm>
            <a:off x="7623209" y="3108960"/>
            <a:ext cx="4389120" cy="2348564"/>
          </a:xfrm>
          <a:prstGeom prst="star2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Smileys :</a:t>
            </a:r>
          </a:p>
          <a:p>
            <a:pPr algn="ctr"/>
            <a:r>
              <a:rPr lang="fr-FR" dirty="0"/>
              <a:t>(,*:*) </a:t>
            </a:r>
            <a:r>
              <a:rPr lang="fr-FR" dirty="0">
                <a:sym typeface="Wingdings" panose="05000000000000000000" pitchFamily="2" charset="2"/>
              </a:rPr>
              <a:t> pleures</a:t>
            </a:r>
          </a:p>
          <a:p>
            <a:pPr algn="ctr"/>
            <a:r>
              <a:rPr lang="fr-FR" dirty="0">
                <a:sym typeface="Wingdings" panose="05000000000000000000" pitchFamily="2" charset="2"/>
              </a:rPr>
              <a:t>(*.*)dev content</a:t>
            </a:r>
          </a:p>
          <a:p>
            <a:pPr algn="ctr"/>
            <a:r>
              <a:rPr lang="fr-FR" dirty="0">
                <a:sym typeface="Wingdings" panose="05000000000000000000" pitchFamily="2" charset="2"/>
              </a:rPr>
              <a:t>(°8°)  utilisateur content</a:t>
            </a:r>
            <a:endParaRPr lang="fr-F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122F408F-9C3B-41FF-835D-5AE19791F4EC}"/>
              </a:ext>
            </a:extLst>
          </p:cNvPr>
          <p:cNvSpPr>
            <a:spLocks noGrp="1"/>
          </p:cNvSpPr>
          <p:nvPr>
            <p:ph type="title"/>
          </p:nvPr>
        </p:nvSpPr>
        <p:spPr/>
        <p:txBody>
          <a:bodyPr/>
          <a:lstStyle/>
          <a:p>
            <a:r>
              <a:rPr lang="fr-FR" dirty="0"/>
              <a:t>Configuration Node.js</a:t>
            </a:r>
          </a:p>
        </p:txBody>
      </p:sp>
      <p:sp>
        <p:nvSpPr>
          <p:cNvPr id="3" name="Espace réservé du contenu 2">
            <a:extLst>
              <a:ext uri="{FF2B5EF4-FFF2-40B4-BE49-F238E27FC236}">
                <a16:creationId xmlns:a16="http://schemas.microsoft.com/office/drawing/2014/main" xmlns="" id="{3790009B-8981-4947-97D6-44017A4B7928}"/>
              </a:ext>
            </a:extLst>
          </p:cNvPr>
          <p:cNvSpPr>
            <a:spLocks noGrp="1"/>
          </p:cNvSpPr>
          <p:nvPr>
            <p:ph idx="1"/>
          </p:nvPr>
        </p:nvSpPr>
        <p:spPr/>
        <p:txBody>
          <a:bodyPr>
            <a:normAutofit/>
          </a:bodyPr>
          <a:lstStyle/>
          <a:p>
            <a:r>
              <a:rPr lang="fr-FR" dirty="0"/>
              <a:t>Node js</a:t>
            </a:r>
          </a:p>
          <a:p>
            <a:pPr lvl="1"/>
            <a:r>
              <a:rPr lang="fr-FR" dirty="0"/>
              <a:t>Moteur de code js coté serveur</a:t>
            </a:r>
          </a:p>
          <a:p>
            <a:endParaRPr lang="fr-FR" dirty="0"/>
          </a:p>
          <a:p>
            <a:pPr lvl="1"/>
            <a:r>
              <a:rPr lang="fr-FR" dirty="0"/>
              <a:t>npm</a:t>
            </a:r>
          </a:p>
          <a:p>
            <a:pPr lvl="2"/>
            <a:r>
              <a:rPr lang="fr-FR" dirty="0"/>
              <a:t>Gestionnaire de dépendances principale de node.js</a:t>
            </a:r>
          </a:p>
          <a:p>
            <a:endParaRPr lang="fr-FR" dirty="0"/>
          </a:p>
          <a:p>
            <a:pPr lvl="1"/>
            <a:r>
              <a:rPr lang="fr-FR" dirty="0" err="1"/>
              <a:t>Yarn</a:t>
            </a:r>
            <a:endParaRPr lang="fr-FR" dirty="0"/>
          </a:p>
          <a:p>
            <a:pPr lvl="2"/>
            <a:r>
              <a:rPr lang="fr-FR" dirty="0"/>
              <a:t>Gestionnaire de dépendances secondaire pour node</a:t>
            </a:r>
          </a:p>
          <a:p>
            <a:pPr lvl="1"/>
            <a:endParaRPr lang="fr-FR" dirty="0"/>
          </a:p>
        </p:txBody>
      </p:sp>
    </p:spTree>
    <p:extLst>
      <p:ext uri="{BB962C8B-B14F-4D97-AF65-F5344CB8AC3E}">
        <p14:creationId xmlns:p14="http://schemas.microsoft.com/office/powerpoint/2010/main" val="22229301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E7E32F82-C441-4FAA-961C-124F6168F1B6}"/>
              </a:ext>
            </a:extLst>
          </p:cNvPr>
          <p:cNvSpPr>
            <a:spLocks noGrp="1"/>
          </p:cNvSpPr>
          <p:nvPr>
            <p:ph type="title"/>
          </p:nvPr>
        </p:nvSpPr>
        <p:spPr/>
        <p:txBody>
          <a:bodyPr/>
          <a:lstStyle/>
          <a:p>
            <a:r>
              <a:rPr lang="fr-FR" dirty="0"/>
              <a:t>Rappels ECMA / </a:t>
            </a:r>
            <a:r>
              <a:rPr lang="fr-FR" dirty="0" err="1"/>
              <a:t>TypeScript</a:t>
            </a:r>
            <a:endParaRPr lang="fr-FR" dirty="0"/>
          </a:p>
        </p:txBody>
      </p:sp>
      <p:sp>
        <p:nvSpPr>
          <p:cNvPr id="5" name="Espace réservé du texte 4">
            <a:extLst>
              <a:ext uri="{FF2B5EF4-FFF2-40B4-BE49-F238E27FC236}">
                <a16:creationId xmlns:a16="http://schemas.microsoft.com/office/drawing/2014/main" xmlns="" id="{14B51E13-4221-4F5A-AB24-D75FA583EFE9}"/>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8291371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xmlns="" id="{202279A8-F267-4464-B0C6-29ADBB24D652}"/>
              </a:ext>
            </a:extLst>
          </p:cNvPr>
          <p:cNvSpPr>
            <a:spLocks noGrp="1"/>
          </p:cNvSpPr>
          <p:nvPr>
            <p:ph type="title"/>
          </p:nvPr>
        </p:nvSpPr>
        <p:spPr/>
        <p:txBody>
          <a:bodyPr/>
          <a:lstStyle/>
          <a:p>
            <a:r>
              <a:rPr lang="fr-FR" dirty="0"/>
              <a:t>Bonnes pratiques</a:t>
            </a:r>
          </a:p>
        </p:txBody>
      </p:sp>
      <p:sp>
        <p:nvSpPr>
          <p:cNvPr id="8" name="Espace réservé du contenu 7">
            <a:extLst>
              <a:ext uri="{FF2B5EF4-FFF2-40B4-BE49-F238E27FC236}">
                <a16:creationId xmlns:a16="http://schemas.microsoft.com/office/drawing/2014/main" xmlns="" id="{241FB26E-A1BA-41EC-A724-7180F8AD4BF2}"/>
              </a:ext>
            </a:extLst>
          </p:cNvPr>
          <p:cNvSpPr>
            <a:spLocks noGrp="1"/>
          </p:cNvSpPr>
          <p:nvPr>
            <p:ph idx="1"/>
          </p:nvPr>
        </p:nvSpPr>
        <p:spPr/>
        <p:txBody>
          <a:bodyPr>
            <a:normAutofit fontScale="62500" lnSpcReduction="20000"/>
          </a:bodyPr>
          <a:lstStyle/>
          <a:p>
            <a:r>
              <a:rPr lang="fr-FR" dirty="0"/>
              <a:t>Les script chargées en derniers</a:t>
            </a:r>
          </a:p>
          <a:p>
            <a:pPr lvl="2"/>
            <a:r>
              <a:rPr lang="fr-FR" dirty="0"/>
              <a:t>&lt;script src=« … »&gt;&lt;/script&gt;&lt;/body&gt;</a:t>
            </a:r>
          </a:p>
          <a:p>
            <a:r>
              <a:rPr lang="fr-FR" dirty="0"/>
              <a:t>Mode strict</a:t>
            </a:r>
          </a:p>
          <a:p>
            <a:pPr lvl="2"/>
            <a:r>
              <a:rPr lang="fr-FR" dirty="0"/>
              <a:t>Permet d’exprimer des erreur parfois sourde ou juste des mauvaises pratiques </a:t>
            </a:r>
          </a:p>
          <a:p>
            <a:pPr marL="0" indent="0">
              <a:buNone/>
            </a:pPr>
            <a:endParaRPr lang="fr-FR" dirty="0"/>
          </a:p>
          <a:p>
            <a:r>
              <a:rPr lang="fr-FR" dirty="0"/>
              <a:t>L’usage de ‘ … ‘ pour les chaines de caractères dans le js </a:t>
            </a:r>
          </a:p>
          <a:p>
            <a:pPr lvl="2"/>
            <a:r>
              <a:rPr lang="fr-FR" dirty="0"/>
              <a:t>Var </a:t>
            </a:r>
            <a:r>
              <a:rPr lang="fr-FR" dirty="0" err="1"/>
              <a:t>maChaine</a:t>
            </a:r>
            <a:r>
              <a:rPr lang="fr-FR" dirty="0"/>
              <a:t> =‘Demat </a:t>
            </a:r>
            <a:r>
              <a:rPr lang="fr-FR" dirty="0" err="1"/>
              <a:t>breizh</a:t>
            </a:r>
            <a:r>
              <a:rPr lang="fr-FR" dirty="0"/>
              <a:t>’;</a:t>
            </a:r>
          </a:p>
          <a:p>
            <a:pPr marL="914400" lvl="2" indent="0">
              <a:buNone/>
            </a:pPr>
            <a:r>
              <a:rPr lang="fr-FR" dirty="0"/>
              <a:t> </a:t>
            </a:r>
          </a:p>
          <a:p>
            <a:r>
              <a:rPr lang="fr-FR" dirty="0"/>
              <a:t>Tous les blocs possèdent des { … }</a:t>
            </a:r>
          </a:p>
          <a:p>
            <a:pPr lvl="2"/>
            <a:r>
              <a:rPr lang="fr-FR" dirty="0"/>
              <a:t>If( … ){ … }</a:t>
            </a:r>
          </a:p>
          <a:p>
            <a:pPr marL="914400" lvl="2" indent="0">
              <a:buNone/>
            </a:pPr>
            <a:endParaRPr lang="fr-FR" dirty="0"/>
          </a:p>
          <a:p>
            <a:r>
              <a:rPr lang="fr-FR" dirty="0"/>
              <a:t>On limite l’usage des </a:t>
            </a:r>
            <a:r>
              <a:rPr lang="fr-FR" i="1" dirty="0" err="1"/>
              <a:t>eval</a:t>
            </a:r>
            <a:r>
              <a:rPr lang="fr-FR" dirty="0"/>
              <a:t> () </a:t>
            </a:r>
          </a:p>
          <a:p>
            <a:endParaRPr lang="fr-FR" dirty="0"/>
          </a:p>
          <a:p>
            <a:r>
              <a:rPr lang="fr-FR" dirty="0"/>
              <a:t>On privilégie l’operateur === ou !==</a:t>
            </a:r>
          </a:p>
          <a:p>
            <a:pPr lvl="2"/>
            <a:r>
              <a:rPr lang="fr-FR" dirty="0"/>
              <a:t>a === b</a:t>
            </a:r>
          </a:p>
          <a:p>
            <a:pPr marL="914400" lvl="2" indent="0">
              <a:buNone/>
            </a:pPr>
            <a:endParaRPr lang="fr-FR" dirty="0"/>
          </a:p>
          <a:p>
            <a:r>
              <a:rPr lang="fr-FR" dirty="0"/>
              <a:t>On met les constantes en premier pour les comparaisons</a:t>
            </a:r>
          </a:p>
          <a:p>
            <a:pPr lvl="2"/>
            <a:r>
              <a:rPr lang="fr-FR" dirty="0"/>
              <a:t>if(undefined === </a:t>
            </a:r>
            <a:r>
              <a:rPr lang="fr-FR" dirty="0" err="1"/>
              <a:t>maValue</a:t>
            </a:r>
            <a:r>
              <a:rPr lang="fr-FR" dirty="0"/>
              <a:t>)</a:t>
            </a:r>
          </a:p>
        </p:txBody>
      </p:sp>
    </p:spTree>
    <p:extLst>
      <p:ext uri="{BB962C8B-B14F-4D97-AF65-F5344CB8AC3E}">
        <p14:creationId xmlns:p14="http://schemas.microsoft.com/office/powerpoint/2010/main" val="39226745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06527527-6ED1-4705-AD32-84C8C0CD3D56}"/>
              </a:ext>
            </a:extLst>
          </p:cNvPr>
          <p:cNvSpPr>
            <a:spLocks noGrp="1"/>
          </p:cNvSpPr>
          <p:nvPr>
            <p:ph type="title"/>
          </p:nvPr>
        </p:nvSpPr>
        <p:spPr/>
        <p:txBody>
          <a:bodyPr/>
          <a:lstStyle/>
          <a:p>
            <a:r>
              <a:rPr lang="fr-FR" dirty="0"/>
              <a:t>Es7 2016 / Es6  2015</a:t>
            </a:r>
          </a:p>
        </p:txBody>
      </p:sp>
      <p:sp>
        <p:nvSpPr>
          <p:cNvPr id="3" name="Espace réservé du contenu 2">
            <a:extLst>
              <a:ext uri="{FF2B5EF4-FFF2-40B4-BE49-F238E27FC236}">
                <a16:creationId xmlns:a16="http://schemas.microsoft.com/office/drawing/2014/main" xmlns="" id="{6E8BD642-AE35-479E-981E-D4D2CDB8FC20}"/>
              </a:ext>
            </a:extLst>
          </p:cNvPr>
          <p:cNvSpPr>
            <a:spLocks noGrp="1"/>
          </p:cNvSpPr>
          <p:nvPr>
            <p:ph idx="1"/>
          </p:nvPr>
        </p:nvSpPr>
        <p:spPr/>
        <p:txBody>
          <a:bodyPr/>
          <a:lstStyle/>
          <a:p>
            <a:r>
              <a:rPr lang="fr-FR" dirty="0"/>
              <a:t>ES 5 est succéder par différentes versions</a:t>
            </a:r>
          </a:p>
          <a:p>
            <a:pPr lvl="1"/>
            <a:r>
              <a:rPr lang="fr-FR" dirty="0"/>
              <a:t>Apportant de nouvelles fonctionnalités </a:t>
            </a:r>
          </a:p>
          <a:p>
            <a:pPr lvl="2"/>
            <a:r>
              <a:rPr lang="fr-FR" dirty="0"/>
              <a:t>Es6 </a:t>
            </a:r>
            <a:r>
              <a:rPr lang="fr-FR" sz="1600" dirty="0"/>
              <a:t>(ou es2015)</a:t>
            </a:r>
            <a:r>
              <a:rPr lang="fr-FR" dirty="0"/>
              <a:t> </a:t>
            </a:r>
          </a:p>
          <a:p>
            <a:pPr lvl="2"/>
            <a:r>
              <a:rPr lang="fr-FR" dirty="0"/>
              <a:t>puis es7</a:t>
            </a:r>
          </a:p>
          <a:p>
            <a:pPr lvl="2"/>
            <a:r>
              <a:rPr lang="fr-FR" dirty="0"/>
              <a:t>,…</a:t>
            </a:r>
          </a:p>
          <a:p>
            <a:pPr marL="914400" lvl="2" indent="0">
              <a:buNone/>
            </a:pPr>
            <a:endParaRPr lang="fr-FR" dirty="0"/>
          </a:p>
          <a:p>
            <a:r>
              <a:rPr lang="fr-FR" dirty="0"/>
              <a:t>Les </a:t>
            </a:r>
            <a:r>
              <a:rPr lang="fr-FR"/>
              <a:t>navigateurs </a:t>
            </a:r>
            <a:r>
              <a:rPr lang="fr-FR" smtClean="0"/>
              <a:t>supportent </a:t>
            </a:r>
            <a:r>
              <a:rPr lang="fr-FR" dirty="0" smtClean="0"/>
              <a:t>à </a:t>
            </a:r>
            <a:r>
              <a:rPr lang="fr-FR" dirty="0"/>
              <a:t>coup sur l’es5 pas forcement les version supérieurs</a:t>
            </a:r>
          </a:p>
          <a:p>
            <a:pPr lvl="2"/>
            <a:r>
              <a:rPr lang="fr-FR" dirty="0"/>
              <a:t>babel.js convertie le code js dans différentes versions cibles</a:t>
            </a:r>
          </a:p>
          <a:p>
            <a:endParaRPr lang="fr-FR" dirty="0"/>
          </a:p>
        </p:txBody>
      </p:sp>
    </p:spTree>
    <p:extLst>
      <p:ext uri="{BB962C8B-B14F-4D97-AF65-F5344CB8AC3E}">
        <p14:creationId xmlns:p14="http://schemas.microsoft.com/office/powerpoint/2010/main" val="7948596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CDE4841-DFF1-4636-81D4-EA905C8077C3}"/>
              </a:ext>
            </a:extLst>
          </p:cNvPr>
          <p:cNvSpPr>
            <a:spLocks noGrp="1"/>
          </p:cNvSpPr>
          <p:nvPr>
            <p:ph type="title"/>
          </p:nvPr>
        </p:nvSpPr>
        <p:spPr/>
        <p:txBody>
          <a:bodyPr/>
          <a:lstStyle/>
          <a:p>
            <a:r>
              <a:rPr lang="fr-FR" dirty="0"/>
              <a:t>Nouveautés syntaxiques es6 :</a:t>
            </a:r>
          </a:p>
        </p:txBody>
      </p:sp>
      <p:sp>
        <p:nvSpPr>
          <p:cNvPr id="3" name="Espace réservé du contenu 2">
            <a:extLst>
              <a:ext uri="{FF2B5EF4-FFF2-40B4-BE49-F238E27FC236}">
                <a16:creationId xmlns:a16="http://schemas.microsoft.com/office/drawing/2014/main" xmlns="" id="{D4608BC5-EFB7-46DD-9483-D7667B13D9F1}"/>
              </a:ext>
            </a:extLst>
          </p:cNvPr>
          <p:cNvSpPr>
            <a:spLocks noGrp="1"/>
          </p:cNvSpPr>
          <p:nvPr>
            <p:ph idx="1"/>
          </p:nvPr>
        </p:nvSpPr>
        <p:spPr/>
        <p:txBody>
          <a:bodyPr>
            <a:normAutofit lnSpcReduction="10000"/>
          </a:bodyPr>
          <a:lstStyle/>
          <a:p>
            <a:r>
              <a:rPr lang="fr-FR" dirty="0"/>
              <a:t>L’usage du mot clef class pour la définition d’objets</a:t>
            </a:r>
          </a:p>
          <a:p>
            <a:pPr lvl="2"/>
            <a:r>
              <a:rPr lang="fr-FR" dirty="0"/>
              <a:t>Mot clef public, </a:t>
            </a:r>
            <a:r>
              <a:rPr lang="fr-FR" dirty="0" err="1"/>
              <a:t>private</a:t>
            </a:r>
            <a:r>
              <a:rPr lang="fr-FR" dirty="0"/>
              <a:t>*(usage par #)</a:t>
            </a:r>
          </a:p>
          <a:p>
            <a:pPr lvl="2"/>
            <a:endParaRPr lang="fr-FR" dirty="0"/>
          </a:p>
          <a:p>
            <a:r>
              <a:rPr lang="fr-FR" dirty="0"/>
              <a:t>Les </a:t>
            </a:r>
            <a:r>
              <a:rPr lang="fr-FR" dirty="0" err="1"/>
              <a:t>arrow</a:t>
            </a:r>
            <a:r>
              <a:rPr lang="fr-FR" dirty="0"/>
              <a:t> function</a:t>
            </a:r>
          </a:p>
          <a:p>
            <a:pPr lvl="2"/>
            <a:r>
              <a:rPr lang="fr-FR" dirty="0"/>
              <a:t>Fonction préservant le contexte (this) de déclaration lors de l’exécution</a:t>
            </a:r>
          </a:p>
          <a:p>
            <a:pPr lvl="4"/>
            <a:r>
              <a:rPr lang="fr-FR" dirty="0"/>
              <a:t>En remplacement du .</a:t>
            </a:r>
            <a:r>
              <a:rPr lang="fr-FR" dirty="0" err="1"/>
              <a:t>bind</a:t>
            </a:r>
            <a:r>
              <a:rPr lang="fr-FR" dirty="0"/>
              <a:t>()</a:t>
            </a:r>
          </a:p>
          <a:p>
            <a:pPr marL="1371600" lvl="3" indent="0">
              <a:buNone/>
            </a:pPr>
            <a:r>
              <a:rPr lang="fr-FR" dirty="0"/>
              <a:t>(arg)=&gt;{ } 		eq.    (function(arg){…}).</a:t>
            </a:r>
            <a:r>
              <a:rPr lang="fr-FR" dirty="0" err="1"/>
              <a:t>bind</a:t>
            </a:r>
            <a:r>
              <a:rPr lang="fr-FR" dirty="0"/>
              <a:t>(this)</a:t>
            </a:r>
          </a:p>
          <a:p>
            <a:r>
              <a:rPr lang="fr-FR" dirty="0"/>
              <a:t>Les promise </a:t>
            </a:r>
          </a:p>
          <a:p>
            <a:pPr lvl="2"/>
            <a:r>
              <a:rPr lang="fr-FR" dirty="0"/>
              <a:t>Un promesse d’exécution grâce à </a:t>
            </a:r>
            <a:r>
              <a:rPr lang="fr-FR" dirty="0" err="1"/>
              <a:t>then</a:t>
            </a:r>
            <a:r>
              <a:rPr lang="fr-FR" dirty="0"/>
              <a:t>(()=&gt;{}) </a:t>
            </a:r>
          </a:p>
          <a:p>
            <a:endParaRPr lang="fr-FR" dirty="0"/>
          </a:p>
          <a:p>
            <a:r>
              <a:rPr lang="fr-FR" dirty="0"/>
              <a:t>La nouvelle portée de scope : le module</a:t>
            </a:r>
          </a:p>
          <a:p>
            <a:endParaRPr lang="fr-FR" dirty="0"/>
          </a:p>
        </p:txBody>
      </p:sp>
    </p:spTree>
    <p:extLst>
      <p:ext uri="{BB962C8B-B14F-4D97-AF65-F5344CB8AC3E}">
        <p14:creationId xmlns:p14="http://schemas.microsoft.com/office/powerpoint/2010/main" val="37515323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Bienvenue chez Orsys</a:t>
            </a:r>
            <a:br>
              <a:rPr lang="fr-FR" dirty="0"/>
            </a:br>
            <a:r>
              <a:rPr lang="fr-FR" dirty="0"/>
              <a:t/>
            </a:r>
            <a:br>
              <a:rPr lang="fr-FR" dirty="0"/>
            </a:br>
            <a:r>
              <a:rPr lang="fr-FR" dirty="0"/>
              <a:t>Présentation</a:t>
            </a:r>
          </a:p>
        </p:txBody>
      </p:sp>
      <p:sp>
        <p:nvSpPr>
          <p:cNvPr id="2" name="Espace réservé pour une image  1">
            <a:extLst>
              <a:ext uri="{FF2B5EF4-FFF2-40B4-BE49-F238E27FC236}">
                <a16:creationId xmlns:a16="http://schemas.microsoft.com/office/drawing/2014/main" xmlns="" id="{5EA4C00D-6DAC-4F8C-8842-0470E63C3B5A}"/>
              </a:ext>
            </a:extLst>
          </p:cNvPr>
          <p:cNvSpPr>
            <a:spLocks noGrp="1"/>
          </p:cNvSpPr>
          <p:nvPr>
            <p:ph type="pic" sz="quarter" idx="13"/>
          </p:nvPr>
        </p:nvSpPr>
        <p:spPr/>
      </p:sp>
      <p:sp>
        <p:nvSpPr>
          <p:cNvPr id="5" name="Espace réservé du contenu 4"/>
          <p:cNvSpPr>
            <a:spLocks noGrp="1"/>
          </p:cNvSpPr>
          <p:nvPr>
            <p:ph sz="quarter" idx="14"/>
          </p:nvPr>
        </p:nvSpPr>
        <p:spPr/>
        <p:txBody>
          <a:bodyPr>
            <a:normAutofit/>
          </a:bodyPr>
          <a:lstStyle/>
          <a:p>
            <a:r>
              <a:rPr lang="fr-FR" dirty="0"/>
              <a:t>Indépendant</a:t>
            </a:r>
          </a:p>
          <a:p>
            <a:pPr lvl="1"/>
            <a:r>
              <a:rPr lang="fr-FR" dirty="0"/>
              <a:t>Prestataire d’Orsys</a:t>
            </a:r>
          </a:p>
          <a:p>
            <a:endParaRPr lang="fr-FR" dirty="0"/>
          </a:p>
          <a:p>
            <a:r>
              <a:rPr lang="fr-FR" dirty="0"/>
              <a:t>Animateur</a:t>
            </a:r>
          </a:p>
          <a:p>
            <a:pPr lvl="1"/>
            <a:r>
              <a:rPr lang="fr-FR" dirty="0"/>
              <a:t>Monsieur DESORBAIX Alexandre</a:t>
            </a:r>
          </a:p>
          <a:p>
            <a:pPr lvl="2"/>
            <a:endParaRPr lang="fr-FR" dirty="0"/>
          </a:p>
          <a:p>
            <a:pPr lvl="2"/>
            <a:r>
              <a:rPr lang="fr-FR" dirty="0"/>
              <a:t>Développeur </a:t>
            </a:r>
          </a:p>
          <a:p>
            <a:pPr lvl="3"/>
            <a:r>
              <a:rPr lang="fr-FR" dirty="0"/>
              <a:t>software, client lourd ,serveur </a:t>
            </a:r>
          </a:p>
          <a:p>
            <a:pPr lvl="4"/>
            <a:r>
              <a:rPr lang="fr-FR" dirty="0"/>
              <a:t>c, c++, c#, java, …</a:t>
            </a:r>
          </a:p>
          <a:p>
            <a:pPr lvl="3"/>
            <a:r>
              <a:rPr lang="fr-FR" dirty="0"/>
              <a:t>web, client léger</a:t>
            </a:r>
          </a:p>
          <a:p>
            <a:pPr lvl="4"/>
            <a:r>
              <a:rPr lang="fr-FR" dirty="0"/>
              <a:t> html, php, sql, js, ccs, angular, react, …</a:t>
            </a:r>
          </a:p>
          <a:p>
            <a:pPr lvl="2"/>
            <a:r>
              <a:rPr lang="fr-FR" dirty="0"/>
              <a:t>blogger sous Wordpress</a:t>
            </a:r>
          </a:p>
        </p:txBody>
      </p:sp>
      <p:pic>
        <p:nvPicPr>
          <p:cNvPr id="3077" name="Picture 5" descr="C:\Users\Alex\Desktop\DESORBAIX.jpg"/>
          <p:cNvPicPr>
            <a:picLocks noChangeAspect="1" noChangeArrowheads="1"/>
          </p:cNvPicPr>
          <p:nvPr/>
        </p:nvPicPr>
        <p:blipFill>
          <a:blip r:embed="rId3"/>
          <a:srcRect/>
          <a:stretch>
            <a:fillRect/>
          </a:stretch>
        </p:blipFill>
        <p:spPr bwMode="auto">
          <a:xfrm>
            <a:off x="2009776" y="1928321"/>
            <a:ext cx="1143000" cy="1354569"/>
          </a:xfrm>
          <a:prstGeom prst="rect">
            <a:avLst/>
          </a:prstGeom>
          <a:noFill/>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CDE4841-DFF1-4636-81D4-EA905C8077C3}"/>
              </a:ext>
            </a:extLst>
          </p:cNvPr>
          <p:cNvSpPr>
            <a:spLocks noGrp="1"/>
          </p:cNvSpPr>
          <p:nvPr>
            <p:ph type="title"/>
          </p:nvPr>
        </p:nvSpPr>
        <p:spPr/>
        <p:txBody>
          <a:bodyPr/>
          <a:lstStyle/>
          <a:p>
            <a:r>
              <a:rPr lang="fr-FR" dirty="0"/>
              <a:t>Nouveautés syntaxiques es6 :</a:t>
            </a:r>
          </a:p>
        </p:txBody>
      </p:sp>
      <p:sp>
        <p:nvSpPr>
          <p:cNvPr id="3" name="Espace réservé du contenu 2">
            <a:extLst>
              <a:ext uri="{FF2B5EF4-FFF2-40B4-BE49-F238E27FC236}">
                <a16:creationId xmlns:a16="http://schemas.microsoft.com/office/drawing/2014/main" xmlns="" id="{D4608BC5-EFB7-46DD-9483-D7667B13D9F1}"/>
              </a:ext>
            </a:extLst>
          </p:cNvPr>
          <p:cNvSpPr>
            <a:spLocks noGrp="1"/>
          </p:cNvSpPr>
          <p:nvPr>
            <p:ph idx="1"/>
          </p:nvPr>
        </p:nvSpPr>
        <p:spPr/>
        <p:txBody>
          <a:bodyPr/>
          <a:lstStyle/>
          <a:p>
            <a:r>
              <a:rPr lang="fr-FR" dirty="0"/>
              <a:t>Les template strings</a:t>
            </a:r>
          </a:p>
          <a:p>
            <a:pPr lvl="1"/>
            <a:r>
              <a:rPr lang="fr-FR" dirty="0"/>
              <a:t>Construction de chaine finale</a:t>
            </a:r>
          </a:p>
          <a:p>
            <a:pPr lvl="2"/>
            <a:r>
              <a:rPr lang="fr-FR" dirty="0"/>
              <a:t>${  expression  }  pour délimiter les évaluation de variables</a:t>
            </a:r>
          </a:p>
          <a:p>
            <a:pPr lvl="2"/>
            <a:r>
              <a:rPr lang="fr-FR" dirty="0"/>
              <a:t>Les évaluations peuvent s’imbriquer</a:t>
            </a:r>
          </a:p>
          <a:p>
            <a:pPr lvl="1" algn="just"/>
            <a:endParaRPr lang="fr-FR" dirty="0"/>
          </a:p>
          <a:p>
            <a:pPr lvl="1" algn="just"/>
            <a:r>
              <a:rPr lang="fr-FR" dirty="0"/>
              <a:t>La chaine est définit avec accent grave et non des apostrophes</a:t>
            </a:r>
          </a:p>
          <a:p>
            <a:pPr lvl="2" algn="just"/>
            <a:r>
              <a:rPr lang="fr-FR" dirty="0"/>
              <a:t>`  une littérale      `  </a:t>
            </a:r>
          </a:p>
          <a:p>
            <a:pPr lvl="2" algn="just"/>
            <a:r>
              <a:rPr lang="fr-FR" dirty="0"/>
              <a:t>‘  </a:t>
            </a:r>
            <a:r>
              <a:rPr lang="fr-FR" strike="dblStrike" dirty="0"/>
              <a:t> pas un littérale</a:t>
            </a:r>
            <a:r>
              <a:rPr lang="fr-FR" dirty="0"/>
              <a:t>   ’</a:t>
            </a:r>
          </a:p>
          <a:p>
            <a:pPr lvl="2" algn="just"/>
            <a:r>
              <a:rPr lang="fr-FR" dirty="0"/>
              <a:t>"</a:t>
            </a:r>
            <a:r>
              <a:rPr lang="fr-FR" strike="dblStrike" dirty="0"/>
              <a:t> pas encore une littérale</a:t>
            </a:r>
            <a:r>
              <a:rPr lang="fr-FR" dirty="0"/>
              <a:t>"</a:t>
            </a:r>
          </a:p>
          <a:p>
            <a:pPr lvl="1" algn="just"/>
            <a:r>
              <a:rPr lang="fr-FR" dirty="0"/>
              <a:t>Peut effectuer des choix, ternaires, …</a:t>
            </a:r>
          </a:p>
          <a:p>
            <a:pPr lvl="2" algn="just"/>
            <a:endParaRPr lang="fr-FR" dirty="0"/>
          </a:p>
        </p:txBody>
      </p:sp>
      <p:sp>
        <p:nvSpPr>
          <p:cNvPr id="5" name="Rectangle 4">
            <a:extLst>
              <a:ext uri="{FF2B5EF4-FFF2-40B4-BE49-F238E27FC236}">
                <a16:creationId xmlns:a16="http://schemas.microsoft.com/office/drawing/2014/main" xmlns="" id="{ADEF11F7-FD8D-4582-936D-3A986C5D85F9}"/>
              </a:ext>
            </a:extLst>
          </p:cNvPr>
          <p:cNvSpPr/>
          <p:nvPr/>
        </p:nvSpPr>
        <p:spPr>
          <a:xfrm>
            <a:off x="6881232" y="1311966"/>
            <a:ext cx="4810539" cy="769441"/>
          </a:xfrm>
          <a:prstGeom prst="rect">
            <a:avLst/>
          </a:prstGeom>
        </p:spPr>
        <p:txBody>
          <a:bodyPr wrap="square">
            <a:spAutoFit/>
          </a:bodyPr>
          <a:lstStyle/>
          <a:p>
            <a:pPr lvl="0" eaLnBrk="0" fontAlgn="base" hangingPunct="0">
              <a:spcBef>
                <a:spcPct val="0"/>
              </a:spcBef>
              <a:spcAft>
                <a:spcPct val="0"/>
              </a:spcAft>
            </a:pPr>
            <a:r>
              <a:rPr lang="fr-FR" altLang="fr-FR" sz="4400" b="1" dirty="0">
                <a:solidFill>
                  <a:srgbClr val="669900"/>
                </a:solidFill>
                <a:latin typeface="Consolas" panose="020B0609020204030204" pitchFamily="49" charset="0"/>
              </a:rPr>
              <a:t>`</a:t>
            </a:r>
            <a:r>
              <a:rPr lang="fr-FR" altLang="fr-FR" sz="2400" dirty="0">
                <a:solidFill>
                  <a:srgbClr val="999999"/>
                </a:solidFill>
                <a:latin typeface="Consolas" panose="020B0609020204030204" pitchFamily="49" charset="0"/>
              </a:rPr>
              <a:t>${</a:t>
            </a:r>
            <a:r>
              <a:rPr lang="fr-FR" altLang="fr-FR" sz="2400" dirty="0">
                <a:solidFill>
                  <a:srgbClr val="333333"/>
                </a:solidFill>
                <a:latin typeface="Consolas" panose="020B0609020204030204" pitchFamily="49" charset="0"/>
              </a:rPr>
              <a:t>chaines</a:t>
            </a:r>
            <a:r>
              <a:rPr lang="fr-FR" altLang="fr-FR" sz="2400" dirty="0">
                <a:solidFill>
                  <a:srgbClr val="999999"/>
                </a:solidFill>
                <a:latin typeface="Consolas" panose="020B0609020204030204" pitchFamily="49" charset="0"/>
              </a:rPr>
              <a:t>[</a:t>
            </a:r>
            <a:r>
              <a:rPr lang="fr-FR" altLang="fr-FR" sz="2400" dirty="0">
                <a:solidFill>
                  <a:srgbClr val="990055"/>
                </a:solidFill>
                <a:latin typeface="Consolas" panose="020B0609020204030204" pitchFamily="49" charset="0"/>
              </a:rPr>
              <a:t>0</a:t>
            </a:r>
            <a:r>
              <a:rPr lang="fr-FR" altLang="fr-FR" sz="2400" dirty="0">
                <a:solidFill>
                  <a:srgbClr val="999999"/>
                </a:solidFill>
                <a:latin typeface="Consolas" panose="020B0609020204030204" pitchFamily="49" charset="0"/>
              </a:rPr>
              <a:t>]}${</a:t>
            </a:r>
            <a:r>
              <a:rPr lang="fr-FR" altLang="fr-FR" sz="2400" dirty="0" err="1">
                <a:solidFill>
                  <a:srgbClr val="333333"/>
                </a:solidFill>
                <a:latin typeface="Consolas" panose="020B0609020204030204" pitchFamily="49" charset="0"/>
              </a:rPr>
              <a:t>varI</a:t>
            </a:r>
            <a:r>
              <a:rPr lang="fr-FR" altLang="fr-FR" sz="2400" dirty="0">
                <a:solidFill>
                  <a:srgbClr val="999999"/>
                </a:solidFill>
                <a:latin typeface="Consolas" panose="020B0609020204030204" pitchFamily="49" charset="0"/>
              </a:rPr>
              <a:t>}</a:t>
            </a:r>
            <a:r>
              <a:rPr lang="fr-FR" altLang="fr-FR" sz="2400" dirty="0">
                <a:solidFill>
                  <a:srgbClr val="669900"/>
                </a:solidFill>
                <a:latin typeface="Consolas" panose="020B0609020204030204" pitchFamily="49" charset="0"/>
              </a:rPr>
              <a:t>.</a:t>
            </a:r>
            <a:r>
              <a:rPr lang="fr-FR" altLang="fr-FR" sz="4000" b="1" dirty="0">
                <a:solidFill>
                  <a:srgbClr val="669900"/>
                </a:solidFill>
                <a:latin typeface="Consolas" panose="020B0609020204030204" pitchFamily="49" charset="0"/>
              </a:rPr>
              <a:t>`</a:t>
            </a:r>
            <a:r>
              <a:rPr lang="fr-FR" altLang="fr-FR" dirty="0"/>
              <a:t> </a:t>
            </a:r>
            <a:endParaRPr lang="fr-FR" altLang="fr-FR" sz="4800" dirty="0">
              <a:latin typeface="Arial" panose="020B0604020202020204" pitchFamily="34" charset="0"/>
            </a:endParaRPr>
          </a:p>
        </p:txBody>
      </p:sp>
    </p:spTree>
    <p:extLst>
      <p:ext uri="{BB962C8B-B14F-4D97-AF65-F5344CB8AC3E}">
        <p14:creationId xmlns:p14="http://schemas.microsoft.com/office/powerpoint/2010/main" val="10116727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D1C474B4-151D-459F-96C7-06E1B44B321C}"/>
              </a:ext>
            </a:extLst>
          </p:cNvPr>
          <p:cNvSpPr>
            <a:spLocks noGrp="1"/>
          </p:cNvSpPr>
          <p:nvPr>
            <p:ph type="title"/>
          </p:nvPr>
        </p:nvSpPr>
        <p:spPr/>
        <p:txBody>
          <a:bodyPr/>
          <a:lstStyle/>
          <a:p>
            <a:r>
              <a:rPr lang="fr-FR" dirty="0"/>
              <a:t>Syntaxe es6</a:t>
            </a:r>
          </a:p>
        </p:txBody>
      </p:sp>
      <p:sp>
        <p:nvSpPr>
          <p:cNvPr id="3" name="Espace réservé du contenu 2">
            <a:extLst>
              <a:ext uri="{FF2B5EF4-FFF2-40B4-BE49-F238E27FC236}">
                <a16:creationId xmlns:a16="http://schemas.microsoft.com/office/drawing/2014/main" xmlns="" id="{6BD4A9C4-9DA8-477E-8F77-136C08841039}"/>
              </a:ext>
            </a:extLst>
          </p:cNvPr>
          <p:cNvSpPr>
            <a:spLocks noGrp="1"/>
          </p:cNvSpPr>
          <p:nvPr>
            <p:ph idx="1"/>
          </p:nvPr>
        </p:nvSpPr>
        <p:spPr/>
        <p:txBody>
          <a:bodyPr>
            <a:normAutofit/>
          </a:bodyPr>
          <a:lstStyle/>
          <a:p>
            <a:r>
              <a:rPr lang="fr-FR" dirty="0" err="1"/>
              <a:t>Speard</a:t>
            </a:r>
            <a:r>
              <a:rPr lang="fr-FR" dirty="0"/>
              <a:t> </a:t>
            </a:r>
            <a:r>
              <a:rPr lang="fr-FR" dirty="0" err="1"/>
              <a:t>operator</a:t>
            </a:r>
            <a:endParaRPr lang="fr-FR" dirty="0"/>
          </a:p>
          <a:p>
            <a:pPr lvl="1"/>
            <a:endParaRPr lang="fr-FR" dirty="0"/>
          </a:p>
          <a:p>
            <a:pPr lvl="1"/>
            <a:r>
              <a:rPr lang="fr-FR" dirty="0"/>
              <a:t>Permet de remplir un  </a:t>
            </a:r>
            <a:r>
              <a:rPr lang="fr-FR" i="1" dirty="0"/>
              <a:t>array </a:t>
            </a:r>
            <a:r>
              <a:rPr lang="fr-FR" dirty="0"/>
              <a:t> ou </a:t>
            </a:r>
            <a:r>
              <a:rPr lang="fr-FR" dirty="0" err="1"/>
              <a:t>Iterrable</a:t>
            </a:r>
            <a:r>
              <a:rPr lang="fr-FR" dirty="0"/>
              <a:t>&lt;T&gt; à avec les contenu d’un tableau b facilement</a:t>
            </a:r>
          </a:p>
          <a:p>
            <a:pPr marL="1371600" lvl="3" indent="0">
              <a:buNone/>
            </a:pPr>
            <a:r>
              <a:rPr lang="fr-FR" dirty="0"/>
              <a:t>let tab1=[elem2,eleme3];</a:t>
            </a:r>
          </a:p>
          <a:p>
            <a:pPr marL="1371600" lvl="3" indent="0">
              <a:buNone/>
            </a:pPr>
            <a:r>
              <a:rPr lang="fr-FR" dirty="0"/>
              <a:t>let tab2=[elem1, …tab1];  //tab2 </a:t>
            </a:r>
            <a:r>
              <a:rPr lang="fr-FR" dirty="0">
                <a:sym typeface="Wingdings" panose="05000000000000000000" pitchFamily="2" charset="2"/>
              </a:rPr>
              <a:t> [elem1,elem2,elem3]</a:t>
            </a:r>
            <a:endParaRPr lang="fr-FR" dirty="0"/>
          </a:p>
          <a:p>
            <a:pPr lvl="1"/>
            <a:endParaRPr lang="fr-FR" dirty="0"/>
          </a:p>
          <a:p>
            <a:pPr lvl="1"/>
            <a:r>
              <a:rPr lang="fr-FR" dirty="0"/>
              <a:t>On pourrais imaginer la même chose pour des objets, …</a:t>
            </a:r>
          </a:p>
          <a:p>
            <a:pPr lvl="2"/>
            <a:r>
              <a:rPr lang="fr-FR" dirty="0" err="1"/>
              <a:t>TypeScript</a:t>
            </a:r>
            <a:r>
              <a:rPr lang="fr-FR" dirty="0"/>
              <a:t> l’a fait </a:t>
            </a:r>
          </a:p>
          <a:p>
            <a:pPr lvl="1"/>
            <a:endParaRPr lang="fr-FR" dirty="0"/>
          </a:p>
        </p:txBody>
      </p:sp>
    </p:spTree>
    <p:extLst>
      <p:ext uri="{BB962C8B-B14F-4D97-AF65-F5344CB8AC3E}">
        <p14:creationId xmlns:p14="http://schemas.microsoft.com/office/powerpoint/2010/main" val="31474026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A235B8ED-B5E7-4A48-A9A0-4ACC6EE2F862}"/>
              </a:ext>
            </a:extLst>
          </p:cNvPr>
          <p:cNvSpPr>
            <a:spLocks noGrp="1"/>
          </p:cNvSpPr>
          <p:nvPr>
            <p:ph type="title"/>
          </p:nvPr>
        </p:nvSpPr>
        <p:spPr/>
        <p:txBody>
          <a:bodyPr/>
          <a:lstStyle/>
          <a:p>
            <a:r>
              <a:rPr lang="fr-FR" dirty="0"/>
              <a:t>C’est l’histoire d’un mec …</a:t>
            </a:r>
          </a:p>
        </p:txBody>
      </p:sp>
      <p:sp>
        <p:nvSpPr>
          <p:cNvPr id="3" name="Espace réservé du contenu 2">
            <a:extLst>
              <a:ext uri="{FF2B5EF4-FFF2-40B4-BE49-F238E27FC236}">
                <a16:creationId xmlns:a16="http://schemas.microsoft.com/office/drawing/2014/main" xmlns="" id="{4CFF0D88-6AFE-4F70-B905-C4FDDB7CE7E7}"/>
              </a:ext>
            </a:extLst>
          </p:cNvPr>
          <p:cNvSpPr>
            <a:spLocks noGrp="1"/>
          </p:cNvSpPr>
          <p:nvPr>
            <p:ph idx="1"/>
          </p:nvPr>
        </p:nvSpPr>
        <p:spPr/>
        <p:txBody>
          <a:bodyPr>
            <a:normAutofit/>
          </a:bodyPr>
          <a:lstStyle/>
          <a:p>
            <a:r>
              <a:rPr lang="fr-FR" dirty="0"/>
              <a:t>Jean-Pierre se dit que sa chance vas tourner </a:t>
            </a:r>
          </a:p>
          <a:p>
            <a:pPr lvl="1"/>
            <a:r>
              <a:rPr lang="fr-FR" dirty="0"/>
              <a:t>Ce jour d’avril Il y avais une course de chevaux qui allais démarrer</a:t>
            </a:r>
          </a:p>
          <a:p>
            <a:pPr lvl="2"/>
            <a:endParaRPr lang="fr-FR" dirty="0"/>
          </a:p>
          <a:p>
            <a:pPr lvl="2"/>
            <a:r>
              <a:rPr lang="fr-FR" dirty="0"/>
              <a:t>Il a donc fais un pari sur un cheval</a:t>
            </a:r>
          </a:p>
          <a:p>
            <a:pPr lvl="2"/>
            <a:endParaRPr lang="fr-FR" dirty="0"/>
          </a:p>
          <a:p>
            <a:pPr lvl="2"/>
            <a:r>
              <a:rPr lang="fr-FR" dirty="0"/>
              <a:t>Il attend devant la course qui débute </a:t>
            </a:r>
          </a:p>
          <a:p>
            <a:pPr lvl="2"/>
            <a:endParaRPr lang="fr-FR" dirty="0"/>
          </a:p>
          <a:p>
            <a:pPr lvl="2"/>
            <a:r>
              <a:rPr lang="fr-FR" dirty="0"/>
              <a:t>Son cheval est placé</a:t>
            </a:r>
          </a:p>
          <a:p>
            <a:pPr lvl="2"/>
            <a:endParaRPr lang="fr-FR" dirty="0"/>
          </a:p>
          <a:p>
            <a:pPr lvl="2"/>
            <a:r>
              <a:rPr lang="fr-FR" dirty="0"/>
              <a:t>Il remporte sa mise</a:t>
            </a:r>
          </a:p>
          <a:p>
            <a:pPr lvl="1"/>
            <a:endParaRPr lang="fr-FR" dirty="0"/>
          </a:p>
          <a:p>
            <a:pPr lvl="1"/>
            <a:endParaRPr lang="fr-FR" dirty="0"/>
          </a:p>
        </p:txBody>
      </p:sp>
    </p:spTree>
    <p:extLst>
      <p:ext uri="{BB962C8B-B14F-4D97-AF65-F5344CB8AC3E}">
        <p14:creationId xmlns:p14="http://schemas.microsoft.com/office/powerpoint/2010/main" val="34281796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A235B8ED-B5E7-4A48-A9A0-4ACC6EE2F862}"/>
              </a:ext>
            </a:extLst>
          </p:cNvPr>
          <p:cNvSpPr>
            <a:spLocks noGrp="1"/>
          </p:cNvSpPr>
          <p:nvPr>
            <p:ph type="title"/>
          </p:nvPr>
        </p:nvSpPr>
        <p:spPr/>
        <p:txBody>
          <a:bodyPr/>
          <a:lstStyle/>
          <a:p>
            <a:r>
              <a:rPr lang="fr-FR" dirty="0"/>
              <a:t>C’est l’histoire d’un mec …</a:t>
            </a:r>
          </a:p>
        </p:txBody>
      </p:sp>
      <p:sp>
        <p:nvSpPr>
          <p:cNvPr id="3" name="Espace réservé du contenu 2">
            <a:extLst>
              <a:ext uri="{FF2B5EF4-FFF2-40B4-BE49-F238E27FC236}">
                <a16:creationId xmlns:a16="http://schemas.microsoft.com/office/drawing/2014/main" xmlns="" id="{4CFF0D88-6AFE-4F70-B905-C4FDDB7CE7E7}"/>
              </a:ext>
            </a:extLst>
          </p:cNvPr>
          <p:cNvSpPr>
            <a:spLocks noGrp="1"/>
          </p:cNvSpPr>
          <p:nvPr>
            <p:ph idx="1"/>
          </p:nvPr>
        </p:nvSpPr>
        <p:spPr/>
        <p:txBody>
          <a:bodyPr>
            <a:normAutofit fontScale="70000" lnSpcReduction="20000"/>
          </a:bodyPr>
          <a:lstStyle/>
          <a:p>
            <a:r>
              <a:rPr lang="fr-FR" dirty="0"/>
              <a:t>Jean-Pierre  lorsque il boit son café au bar joue souvent au jeux d’argent.</a:t>
            </a:r>
          </a:p>
          <a:p>
            <a:r>
              <a:rPr lang="fr-FR" dirty="0"/>
              <a:t>Plutôt chanceux, ce jour d’avril il se dit que c’est aujourd’hui</a:t>
            </a:r>
          </a:p>
          <a:p>
            <a:pPr lvl="1"/>
            <a:endParaRPr lang="fr-FR" dirty="0"/>
          </a:p>
          <a:p>
            <a:pPr lvl="1"/>
            <a:r>
              <a:rPr lang="fr-FR" dirty="0"/>
              <a:t>Il </a:t>
            </a:r>
            <a:r>
              <a:rPr lang="fr-FR" b="1" dirty="0"/>
              <a:t>gratte</a:t>
            </a:r>
            <a:r>
              <a:rPr lang="fr-FR" dirty="0"/>
              <a:t>, </a:t>
            </a:r>
            <a:r>
              <a:rPr lang="fr-FR" b="1" dirty="0"/>
              <a:t>il perd </a:t>
            </a:r>
            <a:r>
              <a:rPr lang="fr-FR" dirty="0"/>
              <a:t>..</a:t>
            </a:r>
          </a:p>
          <a:p>
            <a:pPr lvl="1"/>
            <a:endParaRPr lang="fr-FR" dirty="0"/>
          </a:p>
          <a:p>
            <a:pPr lvl="1"/>
            <a:r>
              <a:rPr lang="fr-FR" dirty="0"/>
              <a:t>Il </a:t>
            </a:r>
            <a:r>
              <a:rPr lang="fr-FR" b="1" dirty="0"/>
              <a:t>fais un loto</a:t>
            </a:r>
          </a:p>
          <a:p>
            <a:pPr lvl="1"/>
            <a:endParaRPr lang="fr-FR" dirty="0"/>
          </a:p>
          <a:p>
            <a:pPr lvl="1"/>
            <a:r>
              <a:rPr lang="fr-FR" dirty="0"/>
              <a:t>Une </a:t>
            </a:r>
            <a:r>
              <a:rPr lang="fr-FR" b="1" dirty="0"/>
              <a:t>course de chevaux</a:t>
            </a:r>
            <a:r>
              <a:rPr lang="fr-FR" dirty="0"/>
              <a:t>, allais démarrer</a:t>
            </a:r>
          </a:p>
          <a:p>
            <a:pPr lvl="2"/>
            <a:endParaRPr lang="fr-FR" dirty="0"/>
          </a:p>
          <a:p>
            <a:pPr lvl="2"/>
            <a:r>
              <a:rPr lang="fr-FR" dirty="0"/>
              <a:t>Il a donc fais un pari sur un cheval</a:t>
            </a:r>
          </a:p>
          <a:p>
            <a:pPr lvl="3"/>
            <a:r>
              <a:rPr lang="fr-FR" dirty="0"/>
              <a:t>Qui à un look de gagnant (</a:t>
            </a:r>
            <a:r>
              <a:rPr lang="fr-FR" dirty="0" err="1"/>
              <a:t>cf</a:t>
            </a:r>
            <a:r>
              <a:rPr lang="fr-FR" dirty="0"/>
              <a:t> photo 1).</a:t>
            </a:r>
          </a:p>
          <a:p>
            <a:pPr lvl="2"/>
            <a:endParaRPr lang="fr-FR" dirty="0"/>
          </a:p>
          <a:p>
            <a:pPr lvl="2"/>
            <a:r>
              <a:rPr lang="fr-FR" dirty="0"/>
              <a:t>Il attend devant la course qui débute </a:t>
            </a:r>
          </a:p>
          <a:p>
            <a:pPr lvl="2"/>
            <a:endParaRPr lang="fr-FR" dirty="0"/>
          </a:p>
          <a:p>
            <a:pPr lvl="2"/>
            <a:r>
              <a:rPr lang="fr-FR" dirty="0"/>
              <a:t>Son cheval est placé</a:t>
            </a:r>
          </a:p>
          <a:p>
            <a:pPr lvl="3"/>
            <a:r>
              <a:rPr lang="fr-FR" dirty="0">
                <a:sym typeface="Wingdings" panose="05000000000000000000" pitchFamily="2" charset="2"/>
              </a:rPr>
              <a:t>Mais il a coché sans le vouloir le </a:t>
            </a:r>
          </a:p>
          <a:p>
            <a:pPr lvl="4"/>
            <a:r>
              <a:rPr lang="fr-FR" dirty="0">
                <a:sym typeface="Wingdings" panose="05000000000000000000" pitchFamily="2" charset="2"/>
              </a:rPr>
              <a:t>8 </a:t>
            </a:r>
            <a:r>
              <a:rPr lang="fr-FR" i="1" dirty="0">
                <a:sym typeface="Wingdings" panose="05000000000000000000" pitchFamily="2" charset="2"/>
              </a:rPr>
              <a:t>petit ange des prés (</a:t>
            </a:r>
            <a:r>
              <a:rPr lang="fr-FR" i="1" dirty="0" err="1">
                <a:sym typeface="Wingdings" panose="05000000000000000000" pitchFamily="2" charset="2"/>
              </a:rPr>
              <a:t>cf</a:t>
            </a:r>
            <a:r>
              <a:rPr lang="fr-FR" i="1" dirty="0">
                <a:sym typeface="Wingdings" panose="05000000000000000000" pitchFamily="2" charset="2"/>
              </a:rPr>
              <a:t> photo 2)</a:t>
            </a:r>
            <a:r>
              <a:rPr lang="fr-FR" dirty="0">
                <a:sym typeface="Wingdings" panose="05000000000000000000" pitchFamily="2" charset="2"/>
              </a:rPr>
              <a:t> dernier</a:t>
            </a:r>
            <a:endParaRPr lang="fr-FR" dirty="0"/>
          </a:p>
          <a:p>
            <a:pPr lvl="3"/>
            <a:r>
              <a:rPr lang="fr-FR" dirty="0"/>
              <a:t>Enfin quand il arrivera, si il arrive </a:t>
            </a:r>
          </a:p>
          <a:p>
            <a:pPr lvl="1"/>
            <a:endParaRPr lang="fr-FR" dirty="0"/>
          </a:p>
          <a:p>
            <a:pPr lvl="1"/>
            <a:endParaRPr lang="fr-FR" dirty="0"/>
          </a:p>
        </p:txBody>
      </p:sp>
      <p:pic>
        <p:nvPicPr>
          <p:cNvPr id="3076" name="Picture 4" descr="Comment jouer au Loto et Super Loto sur la grille papier ?">
            <a:extLst>
              <a:ext uri="{FF2B5EF4-FFF2-40B4-BE49-F238E27FC236}">
                <a16:creationId xmlns:a16="http://schemas.microsoft.com/office/drawing/2014/main" xmlns="" id="{94359234-146D-4166-A1B5-F4C4D9CDBC6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50411" y="1864006"/>
            <a:ext cx="1708150" cy="2300252"/>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 3">
            <a:extLst>
              <a:ext uri="{FF2B5EF4-FFF2-40B4-BE49-F238E27FC236}">
                <a16:creationId xmlns:a16="http://schemas.microsoft.com/office/drawing/2014/main" xmlns="" id="{2213A033-1060-4BC9-A175-2BAE00F8D218}"/>
              </a:ext>
            </a:extLst>
          </p:cNvPr>
          <p:cNvPicPr>
            <a:picLocks noChangeAspect="1"/>
          </p:cNvPicPr>
          <p:nvPr/>
        </p:nvPicPr>
        <p:blipFill>
          <a:blip r:embed="rId4"/>
          <a:stretch>
            <a:fillRect/>
          </a:stretch>
        </p:blipFill>
        <p:spPr>
          <a:xfrm>
            <a:off x="10134396" y="1700881"/>
            <a:ext cx="1322645" cy="2300252"/>
          </a:xfrm>
          <a:prstGeom prst="rect">
            <a:avLst/>
          </a:prstGeom>
        </p:spPr>
      </p:pic>
      <p:pic>
        <p:nvPicPr>
          <p:cNvPr id="6" name="Image 5">
            <a:extLst>
              <a:ext uri="{FF2B5EF4-FFF2-40B4-BE49-F238E27FC236}">
                <a16:creationId xmlns:a16="http://schemas.microsoft.com/office/drawing/2014/main" xmlns="" id="{A95ADA8F-6F25-4E16-9B1F-E51B8BDB4C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73381" y="2949306"/>
            <a:ext cx="3545698" cy="3545698"/>
          </a:xfrm>
          <a:prstGeom prst="rect">
            <a:avLst/>
          </a:prstGeom>
        </p:spPr>
      </p:pic>
      <p:pic>
        <p:nvPicPr>
          <p:cNvPr id="3078" name="Picture 6" descr="Jockey png 6 » PNG Image">
            <a:extLst>
              <a:ext uri="{FF2B5EF4-FFF2-40B4-BE49-F238E27FC236}">
                <a16:creationId xmlns:a16="http://schemas.microsoft.com/office/drawing/2014/main" xmlns="" id="{3C3F950D-1F73-471E-88F3-7D08C5B5466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99044" y="2801090"/>
            <a:ext cx="2874337" cy="369352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xmlns="" id="{CE20A5DE-1C7D-4653-9D9F-6A03A2A3891A}"/>
              </a:ext>
            </a:extLst>
          </p:cNvPr>
          <p:cNvSpPr/>
          <p:nvPr/>
        </p:nvSpPr>
        <p:spPr>
          <a:xfrm>
            <a:off x="10907844" y="5157119"/>
            <a:ext cx="903196" cy="369332"/>
          </a:xfrm>
          <a:prstGeom prst="rect">
            <a:avLst/>
          </a:prstGeom>
        </p:spPr>
        <p:txBody>
          <a:bodyPr wrap="none">
            <a:spAutoFit/>
          </a:bodyPr>
          <a:lstStyle/>
          <a:p>
            <a:r>
              <a:rPr lang="fr-FR" i="1" dirty="0">
                <a:sym typeface="Wingdings" panose="05000000000000000000" pitchFamily="2" charset="2"/>
              </a:rPr>
              <a:t>photo 2</a:t>
            </a:r>
            <a:endParaRPr lang="fr-FR" dirty="0"/>
          </a:p>
        </p:txBody>
      </p:sp>
      <p:sp>
        <p:nvSpPr>
          <p:cNvPr id="11" name="Rectangle 10">
            <a:extLst>
              <a:ext uri="{FF2B5EF4-FFF2-40B4-BE49-F238E27FC236}">
                <a16:creationId xmlns:a16="http://schemas.microsoft.com/office/drawing/2014/main" xmlns="" id="{28769FB1-8AEC-40FD-9ACC-7A97582641BC}"/>
              </a:ext>
            </a:extLst>
          </p:cNvPr>
          <p:cNvSpPr/>
          <p:nvPr/>
        </p:nvSpPr>
        <p:spPr>
          <a:xfrm>
            <a:off x="6784614" y="2366150"/>
            <a:ext cx="903196" cy="369332"/>
          </a:xfrm>
          <a:prstGeom prst="rect">
            <a:avLst/>
          </a:prstGeom>
        </p:spPr>
        <p:txBody>
          <a:bodyPr wrap="none">
            <a:spAutoFit/>
          </a:bodyPr>
          <a:lstStyle/>
          <a:p>
            <a:r>
              <a:rPr lang="fr-FR" i="1" dirty="0">
                <a:sym typeface="Wingdings" panose="05000000000000000000" pitchFamily="2" charset="2"/>
              </a:rPr>
              <a:t>photo 1</a:t>
            </a:r>
            <a:endParaRPr lang="fr-FR" dirty="0"/>
          </a:p>
        </p:txBody>
      </p:sp>
    </p:spTree>
    <p:extLst>
      <p:ext uri="{BB962C8B-B14F-4D97-AF65-F5344CB8AC3E}">
        <p14:creationId xmlns:p14="http://schemas.microsoft.com/office/powerpoint/2010/main" val="34090302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74DCC603-E4D1-40E0-AEC7-F936DD6C39FF}"/>
              </a:ext>
            </a:extLst>
          </p:cNvPr>
          <p:cNvSpPr>
            <a:spLocks noGrp="1"/>
          </p:cNvSpPr>
          <p:nvPr>
            <p:ph type="title"/>
          </p:nvPr>
        </p:nvSpPr>
        <p:spPr/>
        <p:txBody>
          <a:bodyPr/>
          <a:lstStyle/>
          <a:p>
            <a:r>
              <a:rPr lang="fr-FR" dirty="0"/>
              <a:t>C’est l’histoire d’un mec</a:t>
            </a:r>
          </a:p>
        </p:txBody>
      </p:sp>
      <p:sp>
        <p:nvSpPr>
          <p:cNvPr id="3" name="Espace réservé du contenu 2">
            <a:extLst>
              <a:ext uri="{FF2B5EF4-FFF2-40B4-BE49-F238E27FC236}">
                <a16:creationId xmlns:a16="http://schemas.microsoft.com/office/drawing/2014/main" xmlns="" id="{DD985EDA-5C7A-4342-A5D3-FFFAE7947D1A}"/>
              </a:ext>
            </a:extLst>
          </p:cNvPr>
          <p:cNvSpPr>
            <a:spLocks noGrp="1"/>
          </p:cNvSpPr>
          <p:nvPr>
            <p:ph idx="1"/>
          </p:nvPr>
        </p:nvSpPr>
        <p:spPr/>
        <p:txBody>
          <a:bodyPr>
            <a:normAutofit fontScale="92500" lnSpcReduction="20000"/>
          </a:bodyPr>
          <a:lstStyle/>
          <a:p>
            <a:r>
              <a:rPr lang="fr-FR" sz="2400" dirty="0" err="1"/>
              <a:t>Jp</a:t>
            </a:r>
            <a:r>
              <a:rPr lang="fr-FR" sz="2400" dirty="0"/>
              <a:t> sais qu’il a tout joué au tiercé du coup il rentre pu un sous en poche </a:t>
            </a:r>
          </a:p>
          <a:p>
            <a:r>
              <a:rPr lang="fr-FR" sz="2400" dirty="0"/>
              <a:t>A 22h ce jour d’avril, il entend le tirage du loto </a:t>
            </a:r>
          </a:p>
          <a:p>
            <a:pPr lvl="1"/>
            <a:endParaRPr lang="fr-FR" sz="2400" dirty="0"/>
          </a:p>
          <a:p>
            <a:pPr lvl="1"/>
            <a:r>
              <a:rPr lang="fr-FR" sz="2400" dirty="0"/>
              <a:t>Souvenez vous, </a:t>
            </a:r>
            <a:r>
              <a:rPr lang="fr-FR" sz="2400" dirty="0" err="1"/>
              <a:t>jp</a:t>
            </a:r>
            <a:r>
              <a:rPr lang="fr-FR" sz="2400" dirty="0"/>
              <a:t> à joué avant le tierce :</a:t>
            </a:r>
          </a:p>
          <a:p>
            <a:pPr lvl="2"/>
            <a:r>
              <a:rPr lang="fr-FR" sz="1800" dirty="0"/>
              <a:t>Il avais fais sa grille</a:t>
            </a:r>
          </a:p>
          <a:p>
            <a:pPr marL="0" lvl="0" indent="0" algn="ctr">
              <a:buNone/>
            </a:pPr>
            <a:r>
              <a:rPr lang="fr-FR" sz="2400" dirty="0">
                <a:solidFill>
                  <a:prstClr val="black"/>
                </a:solidFill>
              </a:rPr>
              <a:t>3 – 8 – 21 – 35 – 49</a:t>
            </a:r>
            <a:endParaRPr lang="fr-FR" sz="2400" dirty="0"/>
          </a:p>
          <a:p>
            <a:pPr lvl="2"/>
            <a:endParaRPr lang="fr-FR" sz="1800" dirty="0"/>
          </a:p>
          <a:p>
            <a:pPr lvl="2"/>
            <a:r>
              <a:rPr lang="fr-FR" sz="1800" dirty="0"/>
              <a:t>Enregistrer son ticket contre un reçu de jeu</a:t>
            </a:r>
          </a:p>
          <a:p>
            <a:pPr lvl="3"/>
            <a:r>
              <a:rPr lang="fr-FR" sz="1600" dirty="0"/>
              <a:t>Il a donc prévu après le tirage de vérifier si il a gagner</a:t>
            </a:r>
          </a:p>
          <a:p>
            <a:pPr lvl="4"/>
            <a:endParaRPr lang="fr-FR" sz="1600" dirty="0"/>
          </a:p>
          <a:p>
            <a:pPr lvl="4"/>
            <a:r>
              <a:rPr lang="fr-FR" sz="1600" dirty="0"/>
              <a:t>Il à déjà prévu que si il gagnait, il irais encaisser ses gains</a:t>
            </a:r>
          </a:p>
          <a:p>
            <a:pPr lvl="5"/>
            <a:r>
              <a:rPr lang="fr-FR" sz="1600" dirty="0"/>
              <a:t>et que c’est un gros lot, il déménagerais à Mulhouse</a:t>
            </a:r>
          </a:p>
          <a:p>
            <a:pPr lvl="4"/>
            <a:endParaRPr lang="fr-FR" sz="1600" dirty="0"/>
          </a:p>
          <a:p>
            <a:pPr lvl="4"/>
            <a:r>
              <a:rPr lang="fr-FR" sz="1600" dirty="0"/>
              <a:t>Il a aussi prévu que si il gagnait rien, il jetterais son ticket</a:t>
            </a:r>
          </a:p>
          <a:p>
            <a:pPr lvl="4"/>
            <a:endParaRPr lang="fr-FR" sz="1600" dirty="0"/>
          </a:p>
          <a:p>
            <a:pPr lvl="2"/>
            <a:r>
              <a:rPr lang="fr-FR" sz="1800" dirty="0"/>
              <a:t>Vue qu’il étais d’humeur gagnante il a jouer et fait d’autre chose</a:t>
            </a:r>
          </a:p>
          <a:p>
            <a:pPr lvl="3"/>
            <a:r>
              <a:rPr lang="fr-FR" sz="1600" dirty="0"/>
              <a:t>C’est la notification de l’appli qui lui à rappeler que le tirage venait d’</a:t>
            </a:r>
            <a:r>
              <a:rPr lang="fr-FR" sz="1600" dirty="0" err="1"/>
              <a:t>etre</a:t>
            </a:r>
            <a:r>
              <a:rPr lang="fr-FR" sz="1600" dirty="0"/>
              <a:t> fait</a:t>
            </a:r>
          </a:p>
          <a:p>
            <a:endParaRPr lang="fr-FR" sz="2400" dirty="0"/>
          </a:p>
          <a:p>
            <a:r>
              <a:rPr lang="fr-FR" sz="2400" dirty="0" err="1"/>
              <a:t>Jp</a:t>
            </a:r>
            <a:r>
              <a:rPr lang="fr-FR" sz="2400" dirty="0"/>
              <a:t> 42 ans en ce jour d’avril avais tous les bon numéro, dans l’ordre du loto.</a:t>
            </a:r>
          </a:p>
          <a:p>
            <a:endParaRPr lang="fr-FR" sz="2400" dirty="0"/>
          </a:p>
          <a:p>
            <a:pPr lvl="2"/>
            <a:endParaRPr lang="fr-FR" sz="1800" dirty="0"/>
          </a:p>
        </p:txBody>
      </p:sp>
      <p:pic>
        <p:nvPicPr>
          <p:cNvPr id="4" name="Picture 2">
            <a:extLst>
              <a:ext uri="{FF2B5EF4-FFF2-40B4-BE49-F238E27FC236}">
                <a16:creationId xmlns:a16="http://schemas.microsoft.com/office/drawing/2014/main" xmlns="" id="{0AA6389D-3040-4E02-8520-FB5F4CC3A11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21193" y="5245671"/>
            <a:ext cx="1389847" cy="1183725"/>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e 8">
            <a:extLst>
              <a:ext uri="{FF2B5EF4-FFF2-40B4-BE49-F238E27FC236}">
                <a16:creationId xmlns:a16="http://schemas.microsoft.com/office/drawing/2014/main" xmlns="" id="{6E173959-956F-4F9F-86A4-2E09D1DB72C4}"/>
              </a:ext>
            </a:extLst>
          </p:cNvPr>
          <p:cNvGrpSpPr/>
          <p:nvPr/>
        </p:nvGrpSpPr>
        <p:grpSpPr>
          <a:xfrm>
            <a:off x="8182937" y="3429000"/>
            <a:ext cx="3628103" cy="1641988"/>
            <a:chOff x="7895303" y="2812026"/>
            <a:chExt cx="3628103" cy="1641988"/>
          </a:xfrm>
        </p:grpSpPr>
        <p:sp>
          <p:nvSpPr>
            <p:cNvPr id="6" name="Rectangle : coins arrondis 5">
              <a:extLst>
                <a:ext uri="{FF2B5EF4-FFF2-40B4-BE49-F238E27FC236}">
                  <a16:creationId xmlns:a16="http://schemas.microsoft.com/office/drawing/2014/main" xmlns="" id="{C10932B6-35DF-4A09-B591-CF35EAE5395A}"/>
                </a:ext>
              </a:extLst>
            </p:cNvPr>
            <p:cNvSpPr/>
            <p:nvPr/>
          </p:nvSpPr>
          <p:spPr>
            <a:xfrm>
              <a:off x="7895303" y="2812026"/>
              <a:ext cx="3628103" cy="118372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a:solidFill>
                    <a:schemeClr val="tx1"/>
                  </a:solidFill>
                </a:rPr>
                <a:t>Chanceux le type</a:t>
              </a:r>
            </a:p>
          </p:txBody>
        </p:sp>
        <p:sp>
          <p:nvSpPr>
            <p:cNvPr id="7" name="Triangle isocèle 6">
              <a:extLst>
                <a:ext uri="{FF2B5EF4-FFF2-40B4-BE49-F238E27FC236}">
                  <a16:creationId xmlns:a16="http://schemas.microsoft.com/office/drawing/2014/main" xmlns="" id="{D05F4CC3-44C3-494B-BF27-E95136278A60}"/>
                </a:ext>
              </a:extLst>
            </p:cNvPr>
            <p:cNvSpPr/>
            <p:nvPr/>
          </p:nvSpPr>
          <p:spPr>
            <a:xfrm rot="10800000">
              <a:off x="10421193" y="3995752"/>
              <a:ext cx="796413" cy="458262"/>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xmlns="" id="{804A9ECB-07AD-4988-920A-D17F451FBBF8}"/>
                </a:ext>
              </a:extLst>
            </p:cNvPr>
            <p:cNvSpPr/>
            <p:nvPr/>
          </p:nvSpPr>
          <p:spPr>
            <a:xfrm>
              <a:off x="10491020" y="3926927"/>
              <a:ext cx="678425" cy="748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163789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D30E390E-8173-40CE-866F-7289E14FE043}"/>
              </a:ext>
            </a:extLst>
          </p:cNvPr>
          <p:cNvSpPr>
            <a:spLocks noGrp="1"/>
          </p:cNvSpPr>
          <p:nvPr>
            <p:ph type="title"/>
          </p:nvPr>
        </p:nvSpPr>
        <p:spPr/>
        <p:txBody>
          <a:bodyPr/>
          <a:lstStyle/>
          <a:p>
            <a:r>
              <a:rPr lang="fr-FR" dirty="0"/>
              <a:t> technique</a:t>
            </a:r>
          </a:p>
        </p:txBody>
      </p:sp>
      <p:sp>
        <p:nvSpPr>
          <p:cNvPr id="3" name="Espace réservé du contenu 2">
            <a:extLst>
              <a:ext uri="{FF2B5EF4-FFF2-40B4-BE49-F238E27FC236}">
                <a16:creationId xmlns:a16="http://schemas.microsoft.com/office/drawing/2014/main" xmlns="" id="{5F69A50B-F97E-494F-AE47-181B46576703}"/>
              </a:ext>
            </a:extLst>
          </p:cNvPr>
          <p:cNvSpPr>
            <a:spLocks noGrp="1"/>
          </p:cNvSpPr>
          <p:nvPr>
            <p:ph idx="1"/>
          </p:nvPr>
        </p:nvSpPr>
        <p:spPr/>
        <p:txBody>
          <a:bodyPr>
            <a:normAutofit fontScale="77500" lnSpcReduction="20000"/>
          </a:bodyPr>
          <a:lstStyle/>
          <a:p>
            <a:r>
              <a:rPr lang="fr-FR" dirty="0"/>
              <a:t>Le jeux a gratter n’avais aucune notion d’async</a:t>
            </a:r>
          </a:p>
          <a:p>
            <a:r>
              <a:rPr lang="fr-FR" dirty="0"/>
              <a:t>La course de chevaux na pas été utiliser sous forme d’async</a:t>
            </a:r>
          </a:p>
          <a:p>
            <a:r>
              <a:rPr lang="fr-FR" dirty="0"/>
              <a:t>Notion de promise es6 et </a:t>
            </a:r>
            <a:r>
              <a:rPr lang="fr-FR" b="1" dirty="0" err="1"/>
              <a:t>await</a:t>
            </a:r>
            <a:r>
              <a:rPr lang="fr-FR" dirty="0"/>
              <a:t> function es7/</a:t>
            </a:r>
            <a:r>
              <a:rPr lang="fr-FR" dirty="0" err="1"/>
              <a:t>ts</a:t>
            </a:r>
            <a:endParaRPr lang="fr-FR" dirty="0"/>
          </a:p>
          <a:p>
            <a:endParaRPr lang="fr-FR" dirty="0"/>
          </a:p>
          <a:p>
            <a:r>
              <a:rPr lang="fr-FR" dirty="0"/>
              <a:t>Le loto quand à lui :</a:t>
            </a:r>
          </a:p>
          <a:p>
            <a:pPr lvl="2"/>
            <a:r>
              <a:rPr lang="fr-FR" dirty="0"/>
              <a:t>Jouer une fonction </a:t>
            </a:r>
            <a:r>
              <a:rPr lang="fr-FR" b="1" dirty="0"/>
              <a:t>async </a:t>
            </a:r>
            <a:r>
              <a:rPr lang="fr-FR" dirty="0"/>
              <a:t>qui </a:t>
            </a:r>
            <a:r>
              <a:rPr lang="fr-FR" b="1" dirty="0" err="1"/>
              <a:t>await</a:t>
            </a:r>
            <a:r>
              <a:rPr lang="fr-FR" dirty="0"/>
              <a:t> le tirage du soir</a:t>
            </a:r>
          </a:p>
          <a:p>
            <a:pPr lvl="2"/>
            <a:endParaRPr lang="fr-FR" dirty="0"/>
          </a:p>
          <a:p>
            <a:pPr lvl="2"/>
            <a:r>
              <a:rPr lang="fr-FR" dirty="0"/>
              <a:t>Une fois que l’action de jouer est fini j’ exécute une tache</a:t>
            </a:r>
          </a:p>
          <a:p>
            <a:pPr lvl="3"/>
            <a:r>
              <a:rPr lang="fr-FR" dirty="0"/>
              <a:t>En sachant à l’avance quelle prendrais du temps et que j’aurais bien d’autres taches à effectuer d’ici le résultat de la fonction appeler.</a:t>
            </a:r>
          </a:p>
          <a:p>
            <a:pPr lvl="3"/>
            <a:endParaRPr lang="fr-FR" dirty="0"/>
          </a:p>
          <a:p>
            <a:pPr lvl="3"/>
            <a:r>
              <a:rPr lang="fr-FR" dirty="0"/>
              <a:t>Je prévois directement, au moment de l’appel de la fonction, le </a:t>
            </a:r>
            <a:r>
              <a:rPr lang="fr-FR" b="1" dirty="0"/>
              <a:t>retour d’une promise</a:t>
            </a:r>
            <a:r>
              <a:rPr lang="fr-FR" dirty="0"/>
              <a:t>.</a:t>
            </a:r>
          </a:p>
          <a:p>
            <a:pPr lvl="3"/>
            <a:endParaRPr lang="fr-FR" dirty="0"/>
          </a:p>
          <a:p>
            <a:pPr lvl="3"/>
            <a:r>
              <a:rPr lang="fr-FR" dirty="0"/>
              <a:t>Promesse à laquelle je peux définir quoi faire quand l’exécution sera effectuer </a:t>
            </a:r>
          </a:p>
          <a:p>
            <a:pPr lvl="5"/>
            <a:r>
              <a:rPr lang="fr-FR" dirty="0"/>
              <a:t>avec       </a:t>
            </a:r>
            <a:r>
              <a:rPr lang="fr-FR" b="1" dirty="0"/>
              <a:t>.</a:t>
            </a:r>
            <a:r>
              <a:rPr lang="fr-FR" b="1" dirty="0" err="1"/>
              <a:t>then</a:t>
            </a:r>
            <a:r>
              <a:rPr lang="fr-FR" b="1" dirty="0"/>
              <a:t>(retour=&gt;{ … });</a:t>
            </a:r>
          </a:p>
          <a:p>
            <a:pPr lvl="5"/>
            <a:endParaRPr lang="fr-FR" dirty="0"/>
          </a:p>
          <a:p>
            <a:pPr marL="457200" lvl="1" indent="0">
              <a:buNone/>
            </a:pPr>
            <a:r>
              <a:rPr lang="fr-FR" dirty="0"/>
              <a:t> </a:t>
            </a:r>
          </a:p>
        </p:txBody>
      </p:sp>
    </p:spTree>
    <p:extLst>
      <p:ext uri="{BB962C8B-B14F-4D97-AF65-F5344CB8AC3E}">
        <p14:creationId xmlns:p14="http://schemas.microsoft.com/office/powerpoint/2010/main" val="28791686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AD496F59-E83C-4D19-9B92-5FF831EE63A3}"/>
              </a:ext>
            </a:extLst>
          </p:cNvPr>
          <p:cNvSpPr>
            <a:spLocks noGrp="1"/>
          </p:cNvSpPr>
          <p:nvPr>
            <p:ph type="title"/>
          </p:nvPr>
        </p:nvSpPr>
        <p:spPr/>
        <p:txBody>
          <a:bodyPr/>
          <a:lstStyle/>
          <a:p>
            <a:r>
              <a:rPr lang="fr-FR" dirty="0"/>
              <a:t>Async / </a:t>
            </a:r>
            <a:r>
              <a:rPr lang="fr-FR" dirty="0" err="1"/>
              <a:t>await</a:t>
            </a:r>
            <a:r>
              <a:rPr lang="fr-FR" dirty="0"/>
              <a:t> / Promise</a:t>
            </a:r>
          </a:p>
        </p:txBody>
      </p:sp>
      <p:sp>
        <p:nvSpPr>
          <p:cNvPr id="4" name="Espace réservé du contenu 3">
            <a:extLst>
              <a:ext uri="{FF2B5EF4-FFF2-40B4-BE49-F238E27FC236}">
                <a16:creationId xmlns:a16="http://schemas.microsoft.com/office/drawing/2014/main" xmlns="" id="{D0E43CA6-8A11-4EDA-BD44-66B24B025C74}"/>
              </a:ext>
            </a:extLst>
          </p:cNvPr>
          <p:cNvSpPr>
            <a:spLocks noGrp="1"/>
          </p:cNvSpPr>
          <p:nvPr>
            <p:ph idx="1"/>
          </p:nvPr>
        </p:nvSpPr>
        <p:spPr/>
        <p:txBody>
          <a:bodyPr/>
          <a:lstStyle/>
          <a:p>
            <a:r>
              <a:rPr lang="fr-FR" dirty="0"/>
              <a:t>Pour être attendu un fonction :</a:t>
            </a:r>
          </a:p>
          <a:p>
            <a:pPr lvl="1"/>
            <a:r>
              <a:rPr lang="fr-FR" dirty="0"/>
              <a:t>Doit soit être déclarer async</a:t>
            </a:r>
          </a:p>
          <a:p>
            <a:pPr lvl="2"/>
            <a:r>
              <a:rPr lang="fr-FR" dirty="0"/>
              <a:t>Comporter un/des </a:t>
            </a:r>
            <a:r>
              <a:rPr lang="fr-FR" dirty="0" err="1"/>
              <a:t>await</a:t>
            </a:r>
            <a:endParaRPr lang="fr-FR" dirty="0"/>
          </a:p>
          <a:p>
            <a:pPr lvl="2"/>
            <a:endParaRPr lang="fr-FR" dirty="0"/>
          </a:p>
          <a:p>
            <a:pPr lvl="2"/>
            <a:r>
              <a:rPr lang="fr-FR" dirty="0"/>
              <a:t>Doit retourner une promise</a:t>
            </a:r>
          </a:p>
          <a:p>
            <a:pPr lvl="2"/>
            <a:endParaRPr lang="fr-FR" dirty="0"/>
          </a:p>
          <a:p>
            <a:pPr lvl="2"/>
            <a:r>
              <a:rPr lang="fr-FR" dirty="0"/>
              <a:t>Une fonction </a:t>
            </a:r>
            <a:r>
              <a:rPr lang="fr-FR" b="1" dirty="0"/>
              <a:t>async </a:t>
            </a:r>
            <a:r>
              <a:rPr lang="fr-FR" dirty="0"/>
              <a:t>s’utilise soit </a:t>
            </a:r>
          </a:p>
          <a:p>
            <a:pPr lvl="4"/>
            <a:r>
              <a:rPr lang="fr-FR" dirty="0"/>
              <a:t>Notion d’attente explicite, préfixer par </a:t>
            </a:r>
            <a:r>
              <a:rPr lang="fr-FR" b="1" dirty="0" err="1"/>
              <a:t>await</a:t>
            </a:r>
            <a:endParaRPr lang="fr-FR" b="1" dirty="0"/>
          </a:p>
          <a:p>
            <a:pPr lvl="4"/>
            <a:r>
              <a:rPr lang="fr-FR" dirty="0"/>
              <a:t>Pas d’attente explicite, pas de préfixe à l’appel</a:t>
            </a:r>
          </a:p>
        </p:txBody>
      </p:sp>
      <p:sp>
        <p:nvSpPr>
          <p:cNvPr id="5" name="Espace réservé du contenu 4">
            <a:extLst>
              <a:ext uri="{FF2B5EF4-FFF2-40B4-BE49-F238E27FC236}">
                <a16:creationId xmlns:a16="http://schemas.microsoft.com/office/drawing/2014/main" xmlns="" id="{6E16AD51-1085-440D-8B5E-E9F6D32204D6}"/>
              </a:ext>
            </a:extLst>
          </p:cNvPr>
          <p:cNvSpPr>
            <a:spLocks noGrp="1"/>
          </p:cNvSpPr>
          <p:nvPr>
            <p:ph sz="quarter" idx="14"/>
          </p:nvPr>
        </p:nvSpPr>
        <p:spPr>
          <a:xfrm>
            <a:off x="190460" y="1141512"/>
            <a:ext cx="5205567" cy="5095891"/>
          </a:xfrm>
        </p:spPr>
        <p:txBody>
          <a:bodyPr>
            <a:normAutofit fontScale="92500" lnSpcReduction="10000"/>
          </a:bodyPr>
          <a:lstStyle/>
          <a:p>
            <a:r>
              <a:rPr lang="fr-FR" dirty="0">
                <a:solidFill>
                  <a:srgbClr val="000000"/>
                </a:solidFill>
                <a:latin typeface="Consolas" panose="020B0609020204030204" pitchFamily="49" charset="0"/>
              </a:rPr>
              <a:t>Fichier.js</a:t>
            </a:r>
          </a:p>
          <a:p>
            <a:pPr marL="0" indent="0">
              <a:buNone/>
            </a:pPr>
            <a:r>
              <a:rPr lang="fr-FR" dirty="0">
                <a:solidFill>
                  <a:srgbClr val="000000"/>
                </a:solidFill>
                <a:latin typeface="Consolas" panose="020B0609020204030204" pitchFamily="49" charset="0"/>
              </a:rPr>
              <a:t/>
            </a:r>
            <a:br>
              <a:rPr lang="fr-FR" dirty="0">
                <a:solidFill>
                  <a:srgbClr val="000000"/>
                </a:solidFill>
                <a:latin typeface="Consolas" panose="020B0609020204030204" pitchFamily="49" charset="0"/>
              </a:rPr>
            </a:br>
            <a:r>
              <a:rPr lang="fr-FR" dirty="0">
                <a:solidFill>
                  <a:srgbClr val="0000FF"/>
                </a:solidFill>
                <a:latin typeface="Consolas" panose="020B0609020204030204" pitchFamily="49" charset="0"/>
              </a:rPr>
              <a:t>async</a:t>
            </a: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function</a:t>
            </a:r>
            <a:r>
              <a:rPr lang="fr-FR" dirty="0">
                <a:solidFill>
                  <a:srgbClr val="000000"/>
                </a:solidFill>
                <a:latin typeface="Consolas" panose="020B0609020204030204" pitchFamily="49" charset="0"/>
              </a:rPr>
              <a:t> doSomething2() {</a:t>
            </a:r>
          </a:p>
          <a:p>
            <a:pPr marL="0" indent="0">
              <a:buNone/>
            </a:pPr>
            <a:r>
              <a:rPr lang="fr-FR" dirty="0">
                <a:solidFill>
                  <a:srgbClr val="000000"/>
                </a:solidFill>
                <a:latin typeface="Consolas" panose="020B0609020204030204" pitchFamily="49" charset="0"/>
              </a:rPr>
              <a:t>  console.log(</a:t>
            </a:r>
            <a:r>
              <a:rPr lang="fr-FR" dirty="0" err="1">
                <a:solidFill>
                  <a:srgbClr val="0000FF"/>
                </a:solidFill>
                <a:latin typeface="Consolas" panose="020B0609020204030204" pitchFamily="49" charset="0"/>
              </a:rPr>
              <a:t>await</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doSomethingAsync</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a:t>
            </a:r>
          </a:p>
          <a:p>
            <a:pPr marL="0" indent="0">
              <a:buNone/>
            </a:pPr>
            <a:endParaRPr lang="fr-FR" dirty="0">
              <a:solidFill>
                <a:srgbClr val="000000"/>
              </a:solidFill>
              <a:latin typeface="Consolas" panose="020B0609020204030204" pitchFamily="49" charset="0"/>
            </a:endParaRPr>
          </a:p>
          <a:p>
            <a:pPr marL="0" indent="0">
              <a:buNone/>
            </a:pPr>
            <a:r>
              <a:rPr lang="fr-FR" dirty="0">
                <a:solidFill>
                  <a:srgbClr val="0000FF"/>
                </a:solidFill>
                <a:latin typeface="Consolas" panose="020B0609020204030204" pitchFamily="49" charset="0"/>
              </a:rPr>
              <a:t>function</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doSomethingAsync</a:t>
            </a: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return</a:t>
            </a: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new</a:t>
            </a:r>
            <a:r>
              <a:rPr lang="fr-FR" dirty="0">
                <a:solidFill>
                  <a:srgbClr val="000000"/>
                </a:solidFill>
                <a:latin typeface="Consolas" panose="020B0609020204030204" pitchFamily="49" charset="0"/>
              </a:rPr>
              <a:t> Promise((</a:t>
            </a:r>
            <a:r>
              <a:rPr lang="fr-FR" dirty="0" err="1">
                <a:solidFill>
                  <a:srgbClr val="000000"/>
                </a:solidFill>
                <a:latin typeface="Consolas" panose="020B0609020204030204" pitchFamily="49" charset="0"/>
              </a:rPr>
              <a:t>resolve</a:t>
            </a: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=&gt;</a:t>
            </a: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setTimeout</a:t>
            </a: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=&gt;</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resolve</a:t>
            </a:r>
            <a:r>
              <a:rPr lang="fr-FR" dirty="0">
                <a:solidFill>
                  <a:srgbClr val="000000"/>
                </a:solidFill>
                <a:latin typeface="Consolas" panose="020B0609020204030204" pitchFamily="49" charset="0"/>
              </a:rPr>
              <a:t>(</a:t>
            </a:r>
            <a:r>
              <a:rPr lang="fr-FR" dirty="0">
                <a:solidFill>
                  <a:srgbClr val="A31515"/>
                </a:solidFill>
                <a:latin typeface="Consolas" panose="020B0609020204030204" pitchFamily="49" charset="0"/>
              </a:rPr>
              <a:t>'</a:t>
            </a:r>
            <a:r>
              <a:rPr lang="fr-FR" sz="1800" dirty="0">
                <a:solidFill>
                  <a:srgbClr val="A31515"/>
                </a:solidFill>
                <a:latin typeface="Consolas" panose="020B0609020204030204" pitchFamily="49" charset="0"/>
              </a:rPr>
              <a:t>I </a:t>
            </a:r>
            <a:r>
              <a:rPr lang="fr-FR" sz="1800" dirty="0" err="1">
                <a:solidFill>
                  <a:srgbClr val="A31515"/>
                </a:solidFill>
                <a:latin typeface="Consolas" panose="020B0609020204030204" pitchFamily="49" charset="0"/>
              </a:rPr>
              <a:t>did</a:t>
            </a:r>
            <a:r>
              <a:rPr lang="fr-FR" dirty="0">
                <a:solidFill>
                  <a:srgbClr val="A31515"/>
                </a:solidFill>
                <a:latin typeface="Consolas" panose="020B0609020204030204" pitchFamily="49" charset="0"/>
              </a:rPr>
              <a:t>'</a:t>
            </a:r>
            <a:r>
              <a:rPr lang="fr-FR" dirty="0">
                <a:solidFill>
                  <a:srgbClr val="000000"/>
                </a:solidFill>
                <a:latin typeface="Consolas" panose="020B0609020204030204" pitchFamily="49" charset="0"/>
              </a:rPr>
              <a:t>), </a:t>
            </a:r>
            <a:r>
              <a:rPr lang="fr-FR" dirty="0">
                <a:solidFill>
                  <a:srgbClr val="098658"/>
                </a:solidFill>
                <a:latin typeface="Consolas" panose="020B0609020204030204" pitchFamily="49" charset="0"/>
              </a:rPr>
              <a:t>3000</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a:t>
            </a:r>
          </a:p>
          <a:p>
            <a:pPr marL="0" indent="0">
              <a:buNone/>
            </a:pPr>
            <a:endParaRPr lang="fr-FR" dirty="0">
              <a:solidFill>
                <a:srgbClr val="0000FF"/>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r>
            <a:br>
              <a:rPr lang="fr-FR" dirty="0">
                <a:solidFill>
                  <a:srgbClr val="000000"/>
                </a:solidFill>
                <a:latin typeface="Consolas" panose="020B0609020204030204" pitchFamily="49" charset="0"/>
              </a:rPr>
            </a:br>
            <a:r>
              <a:rPr lang="fr-FR" dirty="0">
                <a:solidFill>
                  <a:srgbClr val="0000FF"/>
                </a:solidFill>
                <a:latin typeface="Consolas" panose="020B0609020204030204" pitchFamily="49" charset="0"/>
              </a:rPr>
              <a:t>async</a:t>
            </a: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function</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doSomething</a:t>
            </a: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  console.log(</a:t>
            </a:r>
            <a:r>
              <a:rPr lang="fr-FR" dirty="0" err="1">
                <a:solidFill>
                  <a:srgbClr val="0000FF"/>
                </a:solidFill>
                <a:latin typeface="Consolas" panose="020B0609020204030204" pitchFamily="49" charset="0"/>
              </a:rPr>
              <a:t>await</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doSomethingAsync</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console.log(</a:t>
            </a:r>
            <a:r>
              <a:rPr lang="fr-FR" dirty="0" err="1">
                <a:solidFill>
                  <a:srgbClr val="0000FF"/>
                </a:solidFill>
                <a:latin typeface="Consolas" panose="020B0609020204030204" pitchFamily="49" charset="0"/>
              </a:rPr>
              <a:t>await</a:t>
            </a:r>
            <a:r>
              <a:rPr lang="fr-FR" dirty="0">
                <a:solidFill>
                  <a:srgbClr val="000000"/>
                </a:solidFill>
                <a:latin typeface="Consolas" panose="020B0609020204030204" pitchFamily="49" charset="0"/>
              </a:rPr>
              <a:t> doSomething2())</a:t>
            </a:r>
          </a:p>
          <a:p>
            <a:pPr marL="0" indent="0">
              <a:buNone/>
            </a:pP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r>
            <a:br>
              <a:rPr lang="fr-FR" dirty="0">
                <a:solidFill>
                  <a:srgbClr val="000000"/>
                </a:solidFill>
                <a:latin typeface="Consolas" panose="020B0609020204030204" pitchFamily="49" charset="0"/>
              </a:rPr>
            </a:br>
            <a:r>
              <a:rPr lang="fr-FR" dirty="0">
                <a:solidFill>
                  <a:srgbClr val="000000"/>
                </a:solidFill>
                <a:latin typeface="Consolas" panose="020B0609020204030204" pitchFamily="49" charset="0"/>
              </a:rPr>
              <a:t>console.log(</a:t>
            </a:r>
            <a:r>
              <a:rPr lang="fr-FR" dirty="0">
                <a:solidFill>
                  <a:srgbClr val="A31515"/>
                </a:solidFill>
                <a:latin typeface="Consolas" panose="020B0609020204030204" pitchFamily="49" charset="0"/>
              </a:rPr>
              <a:t>'</a:t>
            </a:r>
            <a:r>
              <a:rPr lang="fr-FR" dirty="0" err="1">
                <a:solidFill>
                  <a:srgbClr val="A31515"/>
                </a:solidFill>
                <a:latin typeface="Consolas" panose="020B0609020204030204" pitchFamily="49" charset="0"/>
              </a:rPr>
              <a:t>Before</a:t>
            </a:r>
            <a:r>
              <a:rPr lang="fr-FR" dirty="0">
                <a:solidFill>
                  <a:srgbClr val="A31515"/>
                </a:solidFill>
                <a:latin typeface="Consolas" panose="020B0609020204030204" pitchFamily="49" charset="0"/>
              </a:rPr>
              <a:t>'</a:t>
            </a:r>
            <a:r>
              <a:rPr lang="fr-FR" dirty="0">
                <a:solidFill>
                  <a:srgbClr val="000000"/>
                </a:solidFill>
                <a:latin typeface="Consolas" panose="020B0609020204030204" pitchFamily="49" charset="0"/>
              </a:rPr>
              <a:t>);</a:t>
            </a:r>
          </a:p>
          <a:p>
            <a:pPr marL="0" indent="0">
              <a:buNone/>
            </a:pPr>
            <a:r>
              <a:rPr lang="fr-FR" dirty="0" err="1">
                <a:solidFill>
                  <a:srgbClr val="000000"/>
                </a:solidFill>
                <a:latin typeface="Consolas" panose="020B0609020204030204" pitchFamily="49" charset="0"/>
              </a:rPr>
              <a:t>doSomething</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console.log(</a:t>
            </a:r>
            <a:r>
              <a:rPr lang="fr-FR" dirty="0">
                <a:solidFill>
                  <a:srgbClr val="A31515"/>
                </a:solidFill>
                <a:latin typeface="Consolas" panose="020B0609020204030204" pitchFamily="49" charset="0"/>
              </a:rPr>
              <a:t>'</a:t>
            </a:r>
            <a:r>
              <a:rPr lang="fr-FR" dirty="0" err="1">
                <a:solidFill>
                  <a:srgbClr val="A31515"/>
                </a:solidFill>
                <a:latin typeface="Consolas" panose="020B0609020204030204" pitchFamily="49" charset="0"/>
              </a:rPr>
              <a:t>After</a:t>
            </a:r>
            <a:r>
              <a:rPr lang="fr-FR" dirty="0">
                <a:solidFill>
                  <a:srgbClr val="A31515"/>
                </a:solidFill>
                <a:latin typeface="Consolas" panose="020B0609020204030204" pitchFamily="49" charset="0"/>
              </a:rPr>
              <a:t>'</a:t>
            </a:r>
            <a:r>
              <a:rPr lang="fr-FR" dirty="0">
                <a:solidFill>
                  <a:srgbClr val="000000"/>
                </a:solidFill>
                <a:latin typeface="Consolas" panose="020B0609020204030204" pitchFamily="49" charset="0"/>
              </a:rPr>
              <a:t>);</a:t>
            </a:r>
          </a:p>
        </p:txBody>
      </p:sp>
      <p:cxnSp>
        <p:nvCxnSpPr>
          <p:cNvPr id="8" name="Connecteur droit avec flèche 7">
            <a:extLst>
              <a:ext uri="{FF2B5EF4-FFF2-40B4-BE49-F238E27FC236}">
                <a16:creationId xmlns:a16="http://schemas.microsoft.com/office/drawing/2014/main" xmlns="" id="{27A109DD-DE65-40D6-9C03-063E53CCBF72}"/>
              </a:ext>
            </a:extLst>
          </p:cNvPr>
          <p:cNvCxnSpPr>
            <a:cxnSpLocks/>
          </p:cNvCxnSpPr>
          <p:nvPr/>
        </p:nvCxnSpPr>
        <p:spPr>
          <a:xfrm flipH="1" flipV="1">
            <a:off x="4490720" y="2072640"/>
            <a:ext cx="1605280" cy="37181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1" name="Connecteur : en angle 10">
            <a:extLst>
              <a:ext uri="{FF2B5EF4-FFF2-40B4-BE49-F238E27FC236}">
                <a16:creationId xmlns:a16="http://schemas.microsoft.com/office/drawing/2014/main" xmlns="" id="{B04A7287-1A76-439A-A57B-E2B5262FC6F9}"/>
              </a:ext>
            </a:extLst>
          </p:cNvPr>
          <p:cNvCxnSpPr>
            <a:cxnSpLocks/>
          </p:cNvCxnSpPr>
          <p:nvPr/>
        </p:nvCxnSpPr>
        <p:spPr>
          <a:xfrm rot="10800000">
            <a:off x="1361440" y="1341120"/>
            <a:ext cx="4307840" cy="609600"/>
          </a:xfrm>
          <a:prstGeom prst="bentConnector3">
            <a:avLst>
              <a:gd name="adj1" fmla="val 11792"/>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2" name="Connecteur droit avec flèche 21">
            <a:extLst>
              <a:ext uri="{FF2B5EF4-FFF2-40B4-BE49-F238E27FC236}">
                <a16:creationId xmlns:a16="http://schemas.microsoft.com/office/drawing/2014/main" xmlns="" id="{26D65721-7DB1-4CFF-9B58-54169E804D6C}"/>
              </a:ext>
            </a:extLst>
          </p:cNvPr>
          <p:cNvCxnSpPr>
            <a:cxnSpLocks/>
          </p:cNvCxnSpPr>
          <p:nvPr/>
        </p:nvCxnSpPr>
        <p:spPr>
          <a:xfrm flipH="1" flipV="1">
            <a:off x="4826000" y="3169920"/>
            <a:ext cx="1412240" cy="111761"/>
          </a:xfrm>
          <a:prstGeom prst="straightConnector1">
            <a:avLst/>
          </a:prstGeom>
          <a:ln w="76200">
            <a:tailEnd type="triangle"/>
          </a:ln>
        </p:spPr>
        <p:style>
          <a:lnRef idx="1">
            <a:schemeClr val="accent5"/>
          </a:lnRef>
          <a:fillRef idx="0">
            <a:schemeClr val="accent5"/>
          </a:fillRef>
          <a:effectRef idx="0">
            <a:schemeClr val="accent5"/>
          </a:effectRef>
          <a:fontRef idx="minor">
            <a:schemeClr val="tx1"/>
          </a:fontRef>
        </p:style>
      </p:cxnSp>
      <p:cxnSp>
        <p:nvCxnSpPr>
          <p:cNvPr id="25" name="Connecteur droit avec flèche 24">
            <a:extLst>
              <a:ext uri="{FF2B5EF4-FFF2-40B4-BE49-F238E27FC236}">
                <a16:creationId xmlns:a16="http://schemas.microsoft.com/office/drawing/2014/main" xmlns="" id="{1743CFC3-04CB-4585-A4B2-40D791D5D5DB}"/>
              </a:ext>
            </a:extLst>
          </p:cNvPr>
          <p:cNvCxnSpPr>
            <a:cxnSpLocks/>
          </p:cNvCxnSpPr>
          <p:nvPr/>
        </p:nvCxnSpPr>
        <p:spPr>
          <a:xfrm flipH="1" flipV="1">
            <a:off x="4490720" y="4577125"/>
            <a:ext cx="2453640" cy="1"/>
          </a:xfrm>
          <a:prstGeom prst="straightConnector1">
            <a:avLst/>
          </a:prstGeom>
          <a:ln w="76200">
            <a:tailEnd type="triangle"/>
          </a:ln>
        </p:spPr>
        <p:style>
          <a:lnRef idx="1">
            <a:schemeClr val="accent4"/>
          </a:lnRef>
          <a:fillRef idx="0">
            <a:schemeClr val="accent4"/>
          </a:fillRef>
          <a:effectRef idx="0">
            <a:schemeClr val="accent4"/>
          </a:effectRef>
          <a:fontRef idx="minor">
            <a:schemeClr val="tx1"/>
          </a:fontRef>
        </p:style>
      </p:cxnSp>
      <p:cxnSp>
        <p:nvCxnSpPr>
          <p:cNvPr id="27" name="Connecteur droit avec flèche 26">
            <a:extLst>
              <a:ext uri="{FF2B5EF4-FFF2-40B4-BE49-F238E27FC236}">
                <a16:creationId xmlns:a16="http://schemas.microsoft.com/office/drawing/2014/main" xmlns="" id="{70F432FC-84B7-4C3E-AA15-738B5CBE078F}"/>
              </a:ext>
            </a:extLst>
          </p:cNvPr>
          <p:cNvCxnSpPr>
            <a:cxnSpLocks/>
          </p:cNvCxnSpPr>
          <p:nvPr/>
        </p:nvCxnSpPr>
        <p:spPr>
          <a:xfrm flipH="1">
            <a:off x="2072640" y="5308617"/>
            <a:ext cx="5029200" cy="406399"/>
          </a:xfrm>
          <a:prstGeom prst="straightConnector1">
            <a:avLst/>
          </a:prstGeom>
          <a:ln w="76200">
            <a:tailEnd type="triangle"/>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42192695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08F86FE-E864-4383-B46C-71801474024C}"/>
              </a:ext>
            </a:extLst>
          </p:cNvPr>
          <p:cNvSpPr>
            <a:spLocks noGrp="1"/>
          </p:cNvSpPr>
          <p:nvPr>
            <p:ph type="title"/>
          </p:nvPr>
        </p:nvSpPr>
        <p:spPr/>
        <p:txBody>
          <a:bodyPr/>
          <a:lstStyle/>
          <a:p>
            <a:r>
              <a:rPr lang="fr-FR" dirty="0"/>
              <a:t>Les décorateurs </a:t>
            </a:r>
          </a:p>
        </p:txBody>
      </p:sp>
      <p:sp>
        <p:nvSpPr>
          <p:cNvPr id="3" name="Espace réservé du contenu 2">
            <a:extLst>
              <a:ext uri="{FF2B5EF4-FFF2-40B4-BE49-F238E27FC236}">
                <a16:creationId xmlns:a16="http://schemas.microsoft.com/office/drawing/2014/main" xmlns="" id="{37625933-933F-4701-8C77-79B3C836AC9C}"/>
              </a:ext>
            </a:extLst>
          </p:cNvPr>
          <p:cNvSpPr>
            <a:spLocks noGrp="1"/>
          </p:cNvSpPr>
          <p:nvPr>
            <p:ph idx="1"/>
          </p:nvPr>
        </p:nvSpPr>
        <p:spPr/>
        <p:txBody>
          <a:bodyPr/>
          <a:lstStyle/>
          <a:p>
            <a:r>
              <a:rPr lang="fr-FR" dirty="0"/>
              <a:t>Un </a:t>
            </a:r>
            <a:r>
              <a:rPr lang="fr-FR" dirty="0" err="1"/>
              <a:t>wrapper</a:t>
            </a:r>
            <a:r>
              <a:rPr lang="fr-FR" dirty="0"/>
              <a:t> pour les </a:t>
            </a:r>
            <a:r>
              <a:rPr lang="fr-FR" i="1" dirty="0"/>
              <a:t>High </a:t>
            </a:r>
            <a:r>
              <a:rPr lang="fr-FR" i="1" dirty="0" err="1"/>
              <a:t>Order</a:t>
            </a:r>
            <a:endParaRPr lang="fr-FR" i="1" dirty="0"/>
          </a:p>
          <a:p>
            <a:pPr lvl="2"/>
            <a:r>
              <a:rPr lang="fr-FR" dirty="0"/>
              <a:t>Le décorateur est abstrait, il n’est que syntaxe pour appeler une fonction</a:t>
            </a:r>
          </a:p>
          <a:p>
            <a:pPr lvl="2"/>
            <a:r>
              <a:rPr lang="fr-FR" dirty="0"/>
              <a:t>Créer un objet a de type A par une fonction B vivant dans la peau de B</a:t>
            </a:r>
          </a:p>
          <a:p>
            <a:pPr lvl="2"/>
            <a:endParaRPr lang="fr-FR" dirty="0"/>
          </a:p>
          <a:p>
            <a:r>
              <a:rPr lang="fr-FR" dirty="0"/>
              <a:t>Disponibles de façon expérimentale depuis ES7</a:t>
            </a:r>
          </a:p>
          <a:p>
            <a:pPr lvl="2"/>
            <a:r>
              <a:rPr lang="fr-FR" dirty="0"/>
              <a:t>Intégré à type script</a:t>
            </a:r>
          </a:p>
          <a:p>
            <a:pPr lvl="2"/>
            <a:endParaRPr lang="fr-FR" dirty="0"/>
          </a:p>
          <a:p>
            <a:r>
              <a:rPr lang="fr-FR" dirty="0"/>
              <a:t>Permet la création de décorateurs personnalisés </a:t>
            </a:r>
          </a:p>
          <a:p>
            <a:pPr lvl="2"/>
            <a:r>
              <a:rPr lang="fr-FR" dirty="0"/>
              <a:t>Définition d’une fonction a utiliser pour le décorateur</a:t>
            </a:r>
          </a:p>
          <a:p>
            <a:endParaRPr lang="fr-FR" dirty="0"/>
          </a:p>
        </p:txBody>
      </p:sp>
    </p:spTree>
    <p:extLst>
      <p:ext uri="{BB962C8B-B14F-4D97-AF65-F5344CB8AC3E}">
        <p14:creationId xmlns:p14="http://schemas.microsoft.com/office/powerpoint/2010/main" val="6194720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xmlns="" id="{BF4BDA2D-B00E-4F2D-A54E-6F4706601963}"/>
              </a:ext>
            </a:extLst>
          </p:cNvPr>
          <p:cNvSpPr>
            <a:spLocks noGrp="1"/>
          </p:cNvSpPr>
          <p:nvPr>
            <p:ph type="title"/>
          </p:nvPr>
        </p:nvSpPr>
        <p:spPr/>
        <p:txBody>
          <a:bodyPr/>
          <a:lstStyle/>
          <a:p>
            <a:r>
              <a:rPr lang="fr-FR" dirty="0"/>
              <a:t>Type script</a:t>
            </a:r>
          </a:p>
        </p:txBody>
      </p:sp>
      <p:sp>
        <p:nvSpPr>
          <p:cNvPr id="10" name="Espace réservé du contenu 9">
            <a:extLst>
              <a:ext uri="{FF2B5EF4-FFF2-40B4-BE49-F238E27FC236}">
                <a16:creationId xmlns:a16="http://schemas.microsoft.com/office/drawing/2014/main" xmlns="" id="{677F5C9F-272C-4F65-97C0-5F9B987EBDC4}"/>
              </a:ext>
            </a:extLst>
          </p:cNvPr>
          <p:cNvSpPr>
            <a:spLocks noGrp="1"/>
          </p:cNvSpPr>
          <p:nvPr>
            <p:ph idx="1"/>
          </p:nvPr>
        </p:nvSpPr>
        <p:spPr/>
        <p:txBody>
          <a:bodyPr>
            <a:normAutofit fontScale="70000" lnSpcReduction="20000"/>
          </a:bodyPr>
          <a:lstStyle/>
          <a:p>
            <a:r>
              <a:rPr lang="fr-FR" dirty="0"/>
              <a:t>Du javascript en mieux</a:t>
            </a:r>
          </a:p>
          <a:p>
            <a:pPr lvl="1"/>
            <a:r>
              <a:rPr lang="fr-FR" dirty="0"/>
              <a:t>Un langage écrit par Microsoft</a:t>
            </a:r>
          </a:p>
          <a:p>
            <a:pPr lvl="1"/>
            <a:r>
              <a:rPr lang="fr-FR" dirty="0"/>
              <a:t>Sortie en version 0.8 en Octobre 2012</a:t>
            </a:r>
          </a:p>
          <a:p>
            <a:pPr lvl="1"/>
            <a:r>
              <a:rPr lang="fr-FR" dirty="0"/>
              <a:t>Dernière version3.8.3 du 28 février 2020</a:t>
            </a:r>
          </a:p>
          <a:p>
            <a:endParaRPr lang="fr-FR" dirty="0"/>
          </a:p>
          <a:p>
            <a:r>
              <a:rPr lang="fr-FR" dirty="0"/>
              <a:t>Proche du </a:t>
            </a:r>
            <a:r>
              <a:rPr lang="fr-FR" b="1" dirty="0"/>
              <a:t>js</a:t>
            </a:r>
            <a:r>
              <a:rPr lang="fr-FR" dirty="0"/>
              <a:t> et du </a:t>
            </a:r>
            <a:r>
              <a:rPr lang="fr-FR" b="1" dirty="0"/>
              <a:t>c#</a:t>
            </a:r>
            <a:r>
              <a:rPr lang="fr-FR" dirty="0"/>
              <a:t>, java </a:t>
            </a:r>
          </a:p>
          <a:p>
            <a:pPr lvl="1"/>
            <a:r>
              <a:rPr lang="fr-FR" dirty="0"/>
              <a:t>Cocréer par le principal inventeur du </a:t>
            </a:r>
            <a:r>
              <a:rPr lang="fr-FR" dirty="0" err="1"/>
              <a:t>c#</a:t>
            </a:r>
            <a:r>
              <a:rPr lang="fr-FR" dirty="0"/>
              <a:t> &amp; concepteur du .NET</a:t>
            </a:r>
          </a:p>
          <a:p>
            <a:pPr lvl="1"/>
            <a:r>
              <a:rPr lang="fr-FR" dirty="0"/>
              <a:t>Interface, module, class, héritage, …</a:t>
            </a:r>
          </a:p>
          <a:p>
            <a:endParaRPr lang="fr-FR" dirty="0"/>
          </a:p>
          <a:p>
            <a:r>
              <a:rPr lang="fr-FR" dirty="0"/>
              <a:t>Un vrai langage Objets avec typage fort, intégration forte dans l’ide et dans node.js</a:t>
            </a:r>
          </a:p>
          <a:p>
            <a:endParaRPr lang="fr-FR" dirty="0"/>
          </a:p>
          <a:p>
            <a:r>
              <a:rPr lang="fr-FR" dirty="0"/>
              <a:t>Un outils de trans-compilation </a:t>
            </a:r>
          </a:p>
          <a:p>
            <a:pPr lvl="2"/>
            <a:r>
              <a:rPr lang="fr-FR" dirty="0"/>
              <a:t>Du </a:t>
            </a:r>
            <a:r>
              <a:rPr lang="fr-FR" b="1" dirty="0" err="1"/>
              <a:t>ts</a:t>
            </a:r>
            <a:r>
              <a:rPr lang="fr-FR" b="1" dirty="0"/>
              <a:t> </a:t>
            </a:r>
            <a:r>
              <a:rPr lang="fr-FR" dirty="0"/>
              <a:t>qui vers du </a:t>
            </a:r>
            <a:r>
              <a:rPr lang="fr-FR" b="1" dirty="0"/>
              <a:t>js</a:t>
            </a:r>
            <a:r>
              <a:rPr lang="fr-FR" dirty="0"/>
              <a:t> grâce à une commande « </a:t>
            </a:r>
            <a:r>
              <a:rPr lang="fr-FR" b="1" dirty="0" err="1"/>
              <a:t>tsc</a:t>
            </a:r>
            <a:r>
              <a:rPr lang="fr-FR" b="1" dirty="0"/>
              <a:t> </a:t>
            </a:r>
            <a:r>
              <a:rPr lang="fr-FR" dirty="0"/>
              <a:t>»</a:t>
            </a:r>
          </a:p>
          <a:p>
            <a:endParaRPr lang="fr-FR" dirty="0"/>
          </a:p>
          <a:p>
            <a:r>
              <a:rPr lang="fr-FR" dirty="0"/>
              <a:t>Un outil pour le </a:t>
            </a:r>
            <a:r>
              <a:rPr lang="fr-FR" dirty="0" err="1"/>
              <a:t>ts</a:t>
            </a:r>
            <a:endParaRPr lang="fr-FR" dirty="0"/>
          </a:p>
          <a:p>
            <a:pPr lvl="1"/>
            <a:r>
              <a:rPr lang="fr-FR" dirty="0"/>
              <a:t>Un Linter « </a:t>
            </a:r>
            <a:r>
              <a:rPr lang="fr-FR" b="1" dirty="0" err="1"/>
              <a:t>tsLint</a:t>
            </a:r>
            <a:r>
              <a:rPr lang="fr-FR" dirty="0"/>
              <a:t> » permet le </a:t>
            </a:r>
            <a:r>
              <a:rPr lang="fr-FR" b="1" dirty="0"/>
              <a:t>marquage d’erreurs </a:t>
            </a:r>
            <a:r>
              <a:rPr lang="fr-FR" dirty="0"/>
              <a:t>et la </a:t>
            </a:r>
            <a:r>
              <a:rPr lang="fr-FR" b="1" dirty="0"/>
              <a:t>standardisation de l’écriture </a:t>
            </a:r>
            <a:r>
              <a:rPr lang="fr-FR" dirty="0"/>
              <a:t>du code</a:t>
            </a:r>
          </a:p>
          <a:p>
            <a:pPr lvl="1"/>
            <a:endParaRPr lang="fr-FR" dirty="0"/>
          </a:p>
        </p:txBody>
      </p:sp>
    </p:spTree>
    <p:extLst>
      <p:ext uri="{BB962C8B-B14F-4D97-AF65-F5344CB8AC3E}">
        <p14:creationId xmlns:p14="http://schemas.microsoft.com/office/powerpoint/2010/main" val="4714962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F354AB70-0E5A-4CE2-A6DC-F6E916148A60}"/>
              </a:ext>
            </a:extLst>
          </p:cNvPr>
          <p:cNvSpPr>
            <a:spLocks noGrp="1"/>
          </p:cNvSpPr>
          <p:nvPr>
            <p:ph type="title"/>
          </p:nvPr>
        </p:nvSpPr>
        <p:spPr/>
        <p:txBody>
          <a:bodyPr/>
          <a:lstStyle/>
          <a:p>
            <a:r>
              <a:rPr lang="fr-FR" dirty="0"/>
              <a:t>Typage</a:t>
            </a:r>
          </a:p>
        </p:txBody>
      </p:sp>
      <p:sp>
        <p:nvSpPr>
          <p:cNvPr id="3" name="Espace réservé du contenu 2">
            <a:extLst>
              <a:ext uri="{FF2B5EF4-FFF2-40B4-BE49-F238E27FC236}">
                <a16:creationId xmlns:a16="http://schemas.microsoft.com/office/drawing/2014/main" xmlns="" id="{2E15709B-740B-4384-BF11-82C487C27C5B}"/>
              </a:ext>
            </a:extLst>
          </p:cNvPr>
          <p:cNvSpPr>
            <a:spLocks noGrp="1"/>
          </p:cNvSpPr>
          <p:nvPr>
            <p:ph idx="1"/>
          </p:nvPr>
        </p:nvSpPr>
        <p:spPr>
          <a:xfrm>
            <a:off x="390485" y="1142984"/>
            <a:ext cx="11430080" cy="5286412"/>
          </a:xfrm>
        </p:spPr>
        <p:txBody>
          <a:bodyPr>
            <a:normAutofit fontScale="47500" lnSpcReduction="20000"/>
          </a:bodyPr>
          <a:lstStyle/>
          <a:p>
            <a:r>
              <a:rPr lang="fr-FR" dirty="0"/>
              <a:t>L’usage de let et </a:t>
            </a:r>
            <a:r>
              <a:rPr lang="fr-FR" dirty="0" err="1"/>
              <a:t>const</a:t>
            </a:r>
            <a:r>
              <a:rPr lang="fr-FR" dirty="0"/>
              <a:t> :</a:t>
            </a:r>
          </a:p>
          <a:p>
            <a:pPr lvl="2"/>
            <a:r>
              <a:rPr lang="fr-FR" dirty="0"/>
              <a:t>let 	:  Son positionnement en mémoire peut changer d’objet mais rester du </a:t>
            </a:r>
            <a:r>
              <a:rPr lang="fr-FR" dirty="0" err="1"/>
              <a:t>meme</a:t>
            </a:r>
            <a:r>
              <a:rPr lang="fr-FR" dirty="0"/>
              <a:t> type toute sa durée de vie.</a:t>
            </a:r>
          </a:p>
          <a:p>
            <a:pPr lvl="2"/>
            <a:r>
              <a:rPr lang="fr-FR" dirty="0" err="1"/>
              <a:t>const</a:t>
            </a:r>
            <a:r>
              <a:rPr lang="fr-FR" dirty="0"/>
              <a:t> 	: le contenu référencé sera toujours le </a:t>
            </a:r>
            <a:r>
              <a:rPr lang="fr-FR" dirty="0" err="1"/>
              <a:t>meme</a:t>
            </a:r>
            <a:r>
              <a:rPr lang="fr-FR" dirty="0"/>
              <a:t>, il ne pourra pas </a:t>
            </a:r>
            <a:r>
              <a:rPr lang="fr-FR" dirty="0" err="1"/>
              <a:t>etre</a:t>
            </a:r>
            <a:r>
              <a:rPr lang="fr-FR" dirty="0"/>
              <a:t> réaffecter a un autre objet.</a:t>
            </a:r>
          </a:p>
          <a:p>
            <a:pPr lvl="3"/>
            <a:r>
              <a:rPr lang="fr-FR" dirty="0"/>
              <a:t>L’usage de </a:t>
            </a:r>
            <a:r>
              <a:rPr lang="fr-FR" dirty="0" err="1"/>
              <a:t>const</a:t>
            </a:r>
            <a:r>
              <a:rPr lang="fr-FR" dirty="0"/>
              <a:t> est bonne pratique dans maximum de cas, le linter peut vous le </a:t>
            </a:r>
            <a:r>
              <a:rPr lang="fr-FR" dirty="0" err="1"/>
              <a:t>rapeler</a:t>
            </a:r>
            <a:r>
              <a:rPr lang="fr-FR" dirty="0"/>
              <a:t> …</a:t>
            </a:r>
          </a:p>
          <a:p>
            <a:endParaRPr lang="fr-FR" dirty="0"/>
          </a:p>
          <a:p>
            <a:r>
              <a:rPr lang="fr-FR" dirty="0"/>
              <a:t>La </a:t>
            </a:r>
            <a:r>
              <a:rPr lang="fr-FR" b="1" dirty="0"/>
              <a:t>portée</a:t>
            </a:r>
            <a:r>
              <a:rPr lang="fr-FR" dirty="0"/>
              <a:t> de la variable est uniquement le </a:t>
            </a:r>
            <a:r>
              <a:rPr lang="fr-FR" b="1" dirty="0"/>
              <a:t>bloc</a:t>
            </a:r>
            <a:r>
              <a:rPr lang="fr-FR" dirty="0"/>
              <a:t> dans lequel elle est déclaré.</a:t>
            </a:r>
          </a:p>
          <a:p>
            <a:pPr lvl="2"/>
            <a:r>
              <a:rPr lang="fr-FR" dirty="0"/>
              <a:t>( a: A )=&gt; </a:t>
            </a:r>
            <a:r>
              <a:rPr lang="fr-FR" sz="3300" b="1" dirty="0"/>
              <a:t>{</a:t>
            </a:r>
            <a:r>
              <a:rPr lang="fr-FR" dirty="0"/>
              <a:t> let b = new A(); console.log(`a:${a} &amp; b:${b} existe que dans cette fonction`); </a:t>
            </a:r>
            <a:r>
              <a:rPr lang="fr-FR" sz="3300" b="1" dirty="0"/>
              <a:t>}</a:t>
            </a:r>
            <a:r>
              <a:rPr lang="fr-FR" dirty="0"/>
              <a:t>  </a:t>
            </a:r>
          </a:p>
          <a:p>
            <a:pPr lvl="2"/>
            <a:r>
              <a:rPr lang="fr-FR" dirty="0"/>
              <a:t>If( … ) </a:t>
            </a:r>
            <a:r>
              <a:rPr lang="fr-FR" sz="3300" b="1" dirty="0"/>
              <a:t>{</a:t>
            </a:r>
            <a:r>
              <a:rPr lang="fr-FR" dirty="0"/>
              <a:t> </a:t>
            </a:r>
            <a:r>
              <a:rPr lang="fr-FR" dirty="0" err="1"/>
              <a:t>const</a:t>
            </a:r>
            <a:r>
              <a:rPr lang="fr-FR" dirty="0"/>
              <a:t> a = new A(); console.log(`a:${a} existe que dans cette fonction`); </a:t>
            </a:r>
            <a:r>
              <a:rPr lang="fr-FR" sz="3300" b="1" dirty="0"/>
              <a:t>}</a:t>
            </a:r>
          </a:p>
          <a:p>
            <a:pPr lvl="2"/>
            <a:endParaRPr lang="fr-FR" b="1" dirty="0"/>
          </a:p>
          <a:p>
            <a:endParaRPr lang="fr-FR" dirty="0"/>
          </a:p>
          <a:p>
            <a:r>
              <a:rPr lang="fr-FR" dirty="0"/>
              <a:t>Typage basiques :</a:t>
            </a:r>
          </a:p>
          <a:p>
            <a:pPr marL="0" indent="0" algn="ctr">
              <a:buNone/>
            </a:pPr>
            <a:r>
              <a:rPr lang="fr-FR" b="1" i="1" dirty="0">
                <a:solidFill>
                  <a:srgbClr val="2F4F4F"/>
                </a:solidFill>
                <a:latin typeface="Menlo"/>
              </a:rPr>
              <a:t>let</a:t>
            </a:r>
            <a:r>
              <a:rPr lang="fr-FR" i="1" dirty="0">
                <a:solidFill>
                  <a:srgbClr val="2F4F4F"/>
                </a:solidFill>
                <a:latin typeface="Menlo"/>
              </a:rPr>
              <a:t> </a:t>
            </a:r>
            <a:r>
              <a:rPr lang="fr-FR" i="1" dirty="0" err="1">
                <a:solidFill>
                  <a:srgbClr val="2F4F4F"/>
                </a:solidFill>
                <a:latin typeface="Menlo"/>
              </a:rPr>
              <a:t>varName</a:t>
            </a:r>
            <a:r>
              <a:rPr lang="fr-FR" i="1" dirty="0">
                <a:solidFill>
                  <a:srgbClr val="2F4F4F"/>
                </a:solidFill>
                <a:latin typeface="Menlo"/>
              </a:rPr>
              <a:t>: </a:t>
            </a:r>
            <a:r>
              <a:rPr lang="fr-FR" i="1" dirty="0">
                <a:solidFill>
                  <a:srgbClr val="0048AB"/>
                </a:solidFill>
                <a:latin typeface="Menlo"/>
              </a:rPr>
              <a:t>Type </a:t>
            </a:r>
            <a:r>
              <a:rPr lang="fr-FR" i="1" dirty="0">
                <a:solidFill>
                  <a:srgbClr val="2F4F4F"/>
                </a:solidFill>
                <a:latin typeface="Menlo"/>
              </a:rPr>
              <a:t>;</a:t>
            </a:r>
          </a:p>
          <a:p>
            <a:pPr marL="0" indent="0" algn="ctr">
              <a:buNone/>
            </a:pPr>
            <a:r>
              <a:rPr lang="fr-FR" b="1" dirty="0">
                <a:solidFill>
                  <a:srgbClr val="2F4F4F"/>
                </a:solidFill>
                <a:latin typeface="Menlo"/>
              </a:rPr>
              <a:t>let</a:t>
            </a:r>
            <a:r>
              <a:rPr lang="fr-FR" dirty="0">
                <a:solidFill>
                  <a:srgbClr val="2F4F4F"/>
                </a:solidFill>
                <a:latin typeface="Menlo"/>
              </a:rPr>
              <a:t> nombre: </a:t>
            </a:r>
            <a:r>
              <a:rPr lang="fr-FR" dirty="0" err="1">
                <a:solidFill>
                  <a:srgbClr val="0048AB"/>
                </a:solidFill>
                <a:latin typeface="Menlo"/>
              </a:rPr>
              <a:t>number</a:t>
            </a:r>
            <a:r>
              <a:rPr lang="fr-FR" dirty="0">
                <a:solidFill>
                  <a:srgbClr val="0048AB"/>
                </a:solidFill>
                <a:latin typeface="Menlo"/>
              </a:rPr>
              <a:t> </a:t>
            </a:r>
            <a:r>
              <a:rPr lang="fr-FR" dirty="0">
                <a:solidFill>
                  <a:srgbClr val="2F4F4F"/>
                </a:solidFill>
                <a:latin typeface="Menlo"/>
              </a:rPr>
              <a:t>;</a:t>
            </a:r>
          </a:p>
          <a:p>
            <a:pPr marL="0" indent="0" algn="ctr">
              <a:buNone/>
            </a:pPr>
            <a:r>
              <a:rPr lang="fr-FR" b="1" dirty="0">
                <a:solidFill>
                  <a:srgbClr val="2F4F4F"/>
                </a:solidFill>
                <a:latin typeface="Menlo"/>
              </a:rPr>
              <a:t>let</a:t>
            </a:r>
            <a:r>
              <a:rPr lang="fr-FR" dirty="0">
                <a:solidFill>
                  <a:srgbClr val="2F4F4F"/>
                </a:solidFill>
                <a:latin typeface="Menlo"/>
              </a:rPr>
              <a:t> chaine: </a:t>
            </a:r>
            <a:r>
              <a:rPr lang="fr-FR" dirty="0">
                <a:solidFill>
                  <a:srgbClr val="0048AB"/>
                </a:solidFill>
                <a:latin typeface="Menlo"/>
              </a:rPr>
              <a:t>string </a:t>
            </a:r>
            <a:r>
              <a:rPr lang="fr-FR" dirty="0">
                <a:solidFill>
                  <a:srgbClr val="2F4F4F"/>
                </a:solidFill>
                <a:latin typeface="Menlo"/>
              </a:rPr>
              <a:t>;</a:t>
            </a:r>
          </a:p>
          <a:p>
            <a:endParaRPr lang="fr-FR" dirty="0"/>
          </a:p>
          <a:p>
            <a:r>
              <a:rPr lang="fr-FR" dirty="0"/>
              <a:t>Le Duck </a:t>
            </a:r>
            <a:r>
              <a:rPr lang="fr-FR" dirty="0" err="1"/>
              <a:t>Typing</a:t>
            </a:r>
            <a:endParaRPr lang="fr-FR" dirty="0"/>
          </a:p>
          <a:p>
            <a:pPr marL="0" lvl="0" indent="0" algn="ctr">
              <a:buNone/>
            </a:pPr>
            <a:r>
              <a:rPr lang="fr-FR" b="1" dirty="0">
                <a:solidFill>
                  <a:prstClr val="black"/>
                </a:solidFill>
              </a:rPr>
              <a:t>let</a:t>
            </a:r>
            <a:r>
              <a:rPr lang="fr-FR" dirty="0">
                <a:solidFill>
                  <a:prstClr val="black"/>
                </a:solidFill>
              </a:rPr>
              <a:t> </a:t>
            </a:r>
            <a:r>
              <a:rPr lang="fr-FR" dirty="0" err="1">
                <a:solidFill>
                  <a:srgbClr val="2F4F4F"/>
                </a:solidFill>
                <a:latin typeface="Menlo"/>
              </a:rPr>
              <a:t>departement</a:t>
            </a:r>
            <a:r>
              <a:rPr lang="fr-FR" dirty="0">
                <a:solidFill>
                  <a:prstClr val="black"/>
                </a:solidFill>
              </a:rPr>
              <a:t> = 56;  //attention</a:t>
            </a:r>
          </a:p>
          <a:p>
            <a:pPr marL="0" lvl="0" indent="0" algn="ctr">
              <a:buNone/>
            </a:pPr>
            <a:r>
              <a:rPr lang="en-US" b="1" dirty="0">
                <a:solidFill>
                  <a:srgbClr val="2F4F4F"/>
                </a:solidFill>
                <a:latin typeface="Menlo"/>
              </a:rPr>
              <a:t>let</a:t>
            </a:r>
            <a:r>
              <a:rPr lang="en-US" dirty="0">
                <a:solidFill>
                  <a:srgbClr val="2F4F4F"/>
                </a:solidFill>
                <a:latin typeface="Menlo"/>
              </a:rPr>
              <a:t> </a:t>
            </a:r>
            <a:r>
              <a:rPr lang="en-US" dirty="0" err="1">
                <a:solidFill>
                  <a:srgbClr val="2F4F4F"/>
                </a:solidFill>
                <a:latin typeface="Menlo"/>
              </a:rPr>
              <a:t>fullName</a:t>
            </a:r>
            <a:r>
              <a:rPr lang="en-US" dirty="0">
                <a:solidFill>
                  <a:srgbClr val="2F4F4F"/>
                </a:solidFill>
                <a:latin typeface="Menlo"/>
              </a:rPr>
              <a:t> = `</a:t>
            </a:r>
            <a:r>
              <a:rPr lang="fr-FR" dirty="0">
                <a:solidFill>
                  <a:prstClr val="black"/>
                </a:solidFill>
              </a:rPr>
              <a:t>Sarah Vigote</a:t>
            </a:r>
            <a:r>
              <a:rPr lang="en-US" dirty="0">
                <a:solidFill>
                  <a:srgbClr val="2F4F4F"/>
                </a:solidFill>
                <a:latin typeface="Menlo"/>
              </a:rPr>
              <a:t>`;</a:t>
            </a:r>
          </a:p>
          <a:p>
            <a:endParaRPr lang="fr-FR" dirty="0">
              <a:solidFill>
                <a:prstClr val="black"/>
              </a:solidFill>
            </a:endParaRPr>
          </a:p>
          <a:p>
            <a:r>
              <a:rPr lang="fr-FR" dirty="0">
                <a:solidFill>
                  <a:prstClr val="black"/>
                </a:solidFill>
              </a:rPr>
              <a:t>Rendre une variable facultative </a:t>
            </a:r>
          </a:p>
          <a:p>
            <a:pPr marL="0" indent="0" algn="ctr">
              <a:buNone/>
            </a:pPr>
            <a:r>
              <a:rPr lang="fr-FR" b="1" dirty="0"/>
              <a:t>let</a:t>
            </a:r>
            <a:r>
              <a:rPr lang="fr-FR" dirty="0"/>
              <a:t> </a:t>
            </a:r>
            <a:r>
              <a:rPr lang="fr-FR" dirty="0" err="1">
                <a:solidFill>
                  <a:srgbClr val="2F4F4F"/>
                </a:solidFill>
                <a:latin typeface="Menlo"/>
              </a:rPr>
              <a:t>departement</a:t>
            </a:r>
            <a:r>
              <a:rPr lang="fr-FR" dirty="0">
                <a:solidFill>
                  <a:srgbClr val="2F4F4F"/>
                </a:solidFill>
                <a:latin typeface="Menlo"/>
              </a:rPr>
              <a:t>?: string</a:t>
            </a:r>
            <a:r>
              <a:rPr lang="fr-FR" dirty="0"/>
              <a:t>;  //attention aux accès</a:t>
            </a:r>
          </a:p>
          <a:p>
            <a:pPr marL="0" indent="0" algn="ctr">
              <a:buNone/>
            </a:pPr>
            <a:endParaRPr lang="fr-FR" dirty="0">
              <a:solidFill>
                <a:prstClr val="black"/>
              </a:solidFill>
            </a:endParaRPr>
          </a:p>
          <a:p>
            <a:pPr marL="0" indent="0" algn="ctr">
              <a:buNone/>
            </a:pPr>
            <a:endParaRPr lang="fr-FR" dirty="0"/>
          </a:p>
        </p:txBody>
      </p:sp>
    </p:spTree>
    <p:extLst>
      <p:ext uri="{BB962C8B-B14F-4D97-AF65-F5344CB8AC3E}">
        <p14:creationId xmlns:p14="http://schemas.microsoft.com/office/powerpoint/2010/main" val="2264516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Bienvenue chez Orsys</a:t>
            </a:r>
            <a:br>
              <a:rPr lang="fr-FR" dirty="0"/>
            </a:br>
            <a:r>
              <a:rPr lang="fr-FR" dirty="0"/>
              <a:t/>
            </a:r>
            <a:br>
              <a:rPr lang="fr-FR" dirty="0"/>
            </a:br>
            <a:r>
              <a:rPr lang="fr-FR" dirty="0"/>
              <a:t>logistique</a:t>
            </a:r>
          </a:p>
        </p:txBody>
      </p:sp>
      <p:sp>
        <p:nvSpPr>
          <p:cNvPr id="5" name="Espace réservé du contenu 4"/>
          <p:cNvSpPr>
            <a:spLocks noGrp="1"/>
          </p:cNvSpPr>
          <p:nvPr>
            <p:ph idx="1"/>
          </p:nvPr>
        </p:nvSpPr>
        <p:spPr/>
        <p:txBody>
          <a:bodyPr/>
          <a:lstStyle/>
          <a:p>
            <a:r>
              <a:rPr lang="fr-FR" dirty="0"/>
              <a:t>Nombre de jours : </a:t>
            </a:r>
          </a:p>
          <a:p>
            <a:pPr lvl="1"/>
            <a:r>
              <a:rPr lang="fr-FR" dirty="0"/>
              <a:t>3 jours </a:t>
            </a:r>
          </a:p>
          <a:p>
            <a:pPr lvl="1"/>
            <a:endParaRPr lang="fr-FR" dirty="0"/>
          </a:p>
          <a:p>
            <a:r>
              <a:rPr lang="fr-FR" dirty="0"/>
              <a:t>Horaires </a:t>
            </a:r>
          </a:p>
          <a:p>
            <a:pPr lvl="1"/>
            <a:r>
              <a:rPr lang="fr-FR" dirty="0"/>
              <a:t>Début : 9h </a:t>
            </a:r>
          </a:p>
          <a:p>
            <a:pPr lvl="1"/>
            <a:r>
              <a:rPr lang="fr-FR" dirty="0"/>
              <a:t>Fin : 17h30 </a:t>
            </a:r>
            <a:r>
              <a:rPr lang="fr-FR" sz="1600" b="1" dirty="0">
                <a:solidFill>
                  <a:prstClr val="black"/>
                </a:solidFill>
              </a:rPr>
              <a:t>approx.</a:t>
            </a:r>
            <a:endParaRPr lang="fr-FR" dirty="0"/>
          </a:p>
          <a:p>
            <a:endParaRPr lang="fr-FR" dirty="0"/>
          </a:p>
          <a:p>
            <a:r>
              <a:rPr lang="fr-FR" dirty="0"/>
              <a:t>Pause </a:t>
            </a:r>
          </a:p>
          <a:p>
            <a:pPr lvl="1"/>
            <a:r>
              <a:rPr lang="fr-FR" dirty="0"/>
              <a:t>10h30 </a:t>
            </a:r>
            <a:r>
              <a:rPr lang="fr-FR" sz="1600" b="1" dirty="0"/>
              <a:t>approx. </a:t>
            </a:r>
            <a:r>
              <a:rPr lang="fr-FR" dirty="0"/>
              <a:t>Matin</a:t>
            </a:r>
          </a:p>
          <a:p>
            <a:pPr lvl="1"/>
            <a:r>
              <a:rPr lang="fr-FR" dirty="0"/>
              <a:t>12h30 </a:t>
            </a:r>
            <a:r>
              <a:rPr lang="fr-FR" sz="1600" b="1" dirty="0">
                <a:solidFill>
                  <a:prstClr val="black"/>
                </a:solidFill>
              </a:rPr>
              <a:t>approx. </a:t>
            </a:r>
            <a:r>
              <a:rPr lang="fr-FR" dirty="0"/>
              <a:t>Midi</a:t>
            </a:r>
          </a:p>
          <a:p>
            <a:pPr lvl="1"/>
            <a:r>
              <a:rPr lang="fr-FR" dirty="0"/>
              <a:t>15h30 </a:t>
            </a:r>
            <a:r>
              <a:rPr lang="fr-FR" sz="1600" b="1" dirty="0">
                <a:solidFill>
                  <a:prstClr val="black"/>
                </a:solidFill>
              </a:rPr>
              <a:t>approx. </a:t>
            </a:r>
            <a:r>
              <a:rPr lang="fr-FR" dirty="0"/>
              <a:t>Après-midi</a:t>
            </a:r>
          </a:p>
          <a:p>
            <a:endParaRPr lang="fr-F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2961E40E-62E8-4CAD-A02B-D6865EE5D685}"/>
              </a:ext>
            </a:extLst>
          </p:cNvPr>
          <p:cNvSpPr>
            <a:spLocks noGrp="1"/>
          </p:cNvSpPr>
          <p:nvPr>
            <p:ph type="title"/>
          </p:nvPr>
        </p:nvSpPr>
        <p:spPr/>
        <p:txBody>
          <a:bodyPr/>
          <a:lstStyle/>
          <a:p>
            <a:r>
              <a:rPr lang="fr-FR" dirty="0"/>
              <a:t>Typage </a:t>
            </a:r>
            <a:r>
              <a:rPr lang="fr-FR" dirty="0" err="1"/>
              <a:t>arrays</a:t>
            </a:r>
            <a:r>
              <a:rPr lang="fr-FR" dirty="0"/>
              <a:t> et autre </a:t>
            </a:r>
            <a:r>
              <a:rPr lang="fr-FR" dirty="0" err="1"/>
              <a:t>generiques</a:t>
            </a:r>
            <a:endParaRPr lang="fr-FR" dirty="0"/>
          </a:p>
        </p:txBody>
      </p:sp>
      <p:sp>
        <p:nvSpPr>
          <p:cNvPr id="3" name="Espace réservé du contenu 2">
            <a:extLst>
              <a:ext uri="{FF2B5EF4-FFF2-40B4-BE49-F238E27FC236}">
                <a16:creationId xmlns:a16="http://schemas.microsoft.com/office/drawing/2014/main" xmlns="" id="{FAF3D4B7-C97B-45F9-A241-4D497172F808}"/>
              </a:ext>
            </a:extLst>
          </p:cNvPr>
          <p:cNvSpPr>
            <a:spLocks noGrp="1"/>
          </p:cNvSpPr>
          <p:nvPr>
            <p:ph idx="1"/>
          </p:nvPr>
        </p:nvSpPr>
        <p:spPr/>
        <p:txBody>
          <a:bodyPr>
            <a:normAutofit fontScale="92500" lnSpcReduction="20000"/>
          </a:bodyPr>
          <a:lstStyle/>
          <a:p>
            <a:r>
              <a:rPr lang="fr-FR" dirty="0"/>
              <a:t>Les génériques </a:t>
            </a:r>
          </a:p>
          <a:p>
            <a:pPr lvl="2"/>
            <a:r>
              <a:rPr lang="fr-FR" dirty="0"/>
              <a:t>Fonction nécessitant un type de quelle doit manager</a:t>
            </a:r>
          </a:p>
          <a:p>
            <a:pPr lvl="2"/>
            <a:r>
              <a:rPr lang="fr-FR" dirty="0"/>
              <a:t>Exemple d’un objet Array qui limite le type de contenu a des string</a:t>
            </a:r>
          </a:p>
          <a:p>
            <a:pPr lvl="4"/>
            <a:r>
              <a:rPr lang="fr-FR" dirty="0"/>
              <a:t>Les fonctions de l’array vont </a:t>
            </a:r>
            <a:r>
              <a:rPr lang="fr-FR" dirty="0" err="1"/>
              <a:t>definir</a:t>
            </a:r>
            <a:r>
              <a:rPr lang="fr-FR" dirty="0"/>
              <a:t> de </a:t>
            </a:r>
            <a:r>
              <a:rPr lang="fr-FR" dirty="0" err="1"/>
              <a:t>facon</a:t>
            </a:r>
            <a:r>
              <a:rPr lang="fr-FR" dirty="0"/>
              <a:t> </a:t>
            </a:r>
            <a:r>
              <a:rPr lang="fr-FR" dirty="0" err="1"/>
              <a:t>generique</a:t>
            </a:r>
            <a:r>
              <a:rPr lang="fr-FR" dirty="0"/>
              <a:t> que si que des string sont stocker il peut renvoyer que des string</a:t>
            </a:r>
          </a:p>
          <a:p>
            <a:pPr lvl="4"/>
            <a:endParaRPr lang="fr-FR" b="1" dirty="0"/>
          </a:p>
          <a:p>
            <a:pPr lvl="4"/>
            <a:r>
              <a:rPr lang="fr-FR" b="1" dirty="0"/>
              <a:t>&lt;T&gt; </a:t>
            </a:r>
            <a:r>
              <a:rPr lang="fr-FR" dirty="0"/>
              <a:t> pour dire un type </a:t>
            </a:r>
            <a:r>
              <a:rPr lang="fr-FR" dirty="0" err="1"/>
              <a:t>generique</a:t>
            </a:r>
            <a:r>
              <a:rPr lang="fr-FR" dirty="0"/>
              <a:t> pas connus lors de l’</a:t>
            </a:r>
            <a:r>
              <a:rPr lang="fr-FR" dirty="0" err="1"/>
              <a:t>ecriture</a:t>
            </a:r>
            <a:r>
              <a:rPr lang="fr-FR" dirty="0"/>
              <a:t> d’une fonction </a:t>
            </a:r>
          </a:p>
          <a:p>
            <a:pPr lvl="5"/>
            <a:r>
              <a:rPr lang="fr-FR" dirty="0"/>
              <a:t>et </a:t>
            </a:r>
            <a:r>
              <a:rPr lang="fr-FR" dirty="0" err="1"/>
              <a:t>dependra</a:t>
            </a:r>
            <a:r>
              <a:rPr lang="fr-FR" dirty="0"/>
              <a:t> du type fournit lors de l’usage a chaque appel d’usage</a:t>
            </a:r>
          </a:p>
          <a:p>
            <a:pPr marL="0" lvl="0" indent="0" algn="ctr">
              <a:buNone/>
            </a:pPr>
            <a:r>
              <a:rPr lang="en-US" b="1" dirty="0">
                <a:solidFill>
                  <a:srgbClr val="2F4F4F"/>
                </a:solidFill>
                <a:latin typeface="Menlo"/>
              </a:rPr>
              <a:t>let</a:t>
            </a:r>
            <a:r>
              <a:rPr lang="en-US" dirty="0">
                <a:solidFill>
                  <a:srgbClr val="2F4F4F"/>
                </a:solidFill>
                <a:latin typeface="Menlo"/>
              </a:rPr>
              <a:t> names: </a:t>
            </a:r>
            <a:r>
              <a:rPr lang="en-US" dirty="0">
                <a:solidFill>
                  <a:schemeClr val="tx2"/>
                </a:solidFill>
                <a:latin typeface="Menlo"/>
              </a:rPr>
              <a:t>Array&lt;string&gt;</a:t>
            </a:r>
            <a:r>
              <a:rPr lang="en-US" dirty="0">
                <a:solidFill>
                  <a:srgbClr val="2F4F4F"/>
                </a:solidFill>
                <a:latin typeface="Menlo"/>
              </a:rPr>
              <a:t>;</a:t>
            </a:r>
            <a:endParaRPr lang="fr-FR" dirty="0"/>
          </a:p>
          <a:p>
            <a:pPr lvl="2"/>
            <a:endParaRPr lang="fr-FR" dirty="0"/>
          </a:p>
          <a:p>
            <a:r>
              <a:rPr lang="fr-FR" dirty="0"/>
              <a:t>Le typage des </a:t>
            </a:r>
            <a:r>
              <a:rPr lang="fr-FR" i="1" dirty="0"/>
              <a:t>array</a:t>
            </a:r>
            <a:r>
              <a:rPr lang="fr-FR" dirty="0"/>
              <a:t> possède plusieurs syntaxes:</a:t>
            </a:r>
          </a:p>
          <a:p>
            <a:pPr lvl="2"/>
            <a:r>
              <a:rPr lang="fr-FR" dirty="0"/>
              <a:t>Il possède aussi les syntaxes suivante en plus de la syntaxe générique</a:t>
            </a:r>
          </a:p>
          <a:p>
            <a:pPr marL="0" lvl="0" indent="0" algn="ctr">
              <a:buNone/>
            </a:pPr>
            <a:r>
              <a:rPr lang="en-US" b="1" dirty="0">
                <a:solidFill>
                  <a:srgbClr val="2F4F4F"/>
                </a:solidFill>
                <a:latin typeface="Menlo"/>
              </a:rPr>
              <a:t>let</a:t>
            </a:r>
            <a:r>
              <a:rPr lang="en-US" dirty="0">
                <a:solidFill>
                  <a:srgbClr val="2F4F4F"/>
                </a:solidFill>
                <a:latin typeface="Menlo"/>
              </a:rPr>
              <a:t> names </a:t>
            </a:r>
            <a:r>
              <a:rPr lang="en-US" dirty="0">
                <a:solidFill>
                  <a:schemeClr val="tx2"/>
                </a:solidFill>
                <a:latin typeface="Menlo"/>
              </a:rPr>
              <a:t>string[]</a:t>
            </a:r>
            <a:r>
              <a:rPr lang="en-US" dirty="0">
                <a:solidFill>
                  <a:srgbClr val="2F4F4F"/>
                </a:solidFill>
                <a:latin typeface="Menlo"/>
              </a:rPr>
              <a:t>;</a:t>
            </a:r>
          </a:p>
          <a:p>
            <a:pPr marL="0" indent="0" algn="ctr">
              <a:buNone/>
            </a:pPr>
            <a:r>
              <a:rPr lang="en-US" b="1" dirty="0">
                <a:solidFill>
                  <a:srgbClr val="2F4F4F"/>
                </a:solidFill>
                <a:latin typeface="Menlo"/>
              </a:rPr>
              <a:t>let</a:t>
            </a:r>
            <a:r>
              <a:rPr lang="en-US" dirty="0">
                <a:solidFill>
                  <a:srgbClr val="2F4F4F"/>
                </a:solidFill>
                <a:latin typeface="Menlo"/>
              </a:rPr>
              <a:t> names: </a:t>
            </a:r>
            <a:r>
              <a:rPr lang="en-US" dirty="0">
                <a:solidFill>
                  <a:schemeClr val="tx2"/>
                </a:solidFill>
                <a:latin typeface="Menlo"/>
              </a:rPr>
              <a:t>[string]</a:t>
            </a:r>
            <a:r>
              <a:rPr lang="en-US" dirty="0">
                <a:solidFill>
                  <a:srgbClr val="2F4F4F"/>
                </a:solidFill>
                <a:latin typeface="Menlo"/>
              </a:rPr>
              <a:t>;</a:t>
            </a:r>
            <a:endParaRPr lang="fr-FR" dirty="0"/>
          </a:p>
          <a:p>
            <a:pPr marL="0" lvl="0" indent="0" algn="ctr">
              <a:buNone/>
            </a:pPr>
            <a:endParaRPr lang="fr-FR" dirty="0">
              <a:solidFill>
                <a:prstClr val="black"/>
              </a:solidFill>
            </a:endParaRPr>
          </a:p>
          <a:p>
            <a:pPr lvl="2"/>
            <a:endParaRPr lang="fr-FR" dirty="0"/>
          </a:p>
        </p:txBody>
      </p:sp>
    </p:spTree>
    <p:extLst>
      <p:ext uri="{BB962C8B-B14F-4D97-AF65-F5344CB8AC3E}">
        <p14:creationId xmlns:p14="http://schemas.microsoft.com/office/powerpoint/2010/main" val="14781862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F354AB70-0E5A-4CE2-A6DC-F6E916148A60}"/>
              </a:ext>
            </a:extLst>
          </p:cNvPr>
          <p:cNvSpPr>
            <a:spLocks noGrp="1"/>
          </p:cNvSpPr>
          <p:nvPr>
            <p:ph type="title"/>
          </p:nvPr>
        </p:nvSpPr>
        <p:spPr/>
        <p:txBody>
          <a:bodyPr/>
          <a:lstStyle/>
          <a:p>
            <a:r>
              <a:rPr lang="fr-FR" dirty="0"/>
              <a:t>Typage</a:t>
            </a:r>
          </a:p>
        </p:txBody>
      </p:sp>
      <p:sp>
        <p:nvSpPr>
          <p:cNvPr id="3" name="Espace réservé du contenu 2">
            <a:extLst>
              <a:ext uri="{FF2B5EF4-FFF2-40B4-BE49-F238E27FC236}">
                <a16:creationId xmlns:a16="http://schemas.microsoft.com/office/drawing/2014/main" xmlns="" id="{2E15709B-740B-4384-BF11-82C487C27C5B}"/>
              </a:ext>
            </a:extLst>
          </p:cNvPr>
          <p:cNvSpPr>
            <a:spLocks noGrp="1"/>
          </p:cNvSpPr>
          <p:nvPr>
            <p:ph idx="1"/>
          </p:nvPr>
        </p:nvSpPr>
        <p:spPr/>
        <p:txBody>
          <a:bodyPr>
            <a:normAutofit fontScale="70000" lnSpcReduction="20000"/>
          </a:bodyPr>
          <a:lstStyle/>
          <a:p>
            <a:r>
              <a:rPr lang="fr-FR" dirty="0"/>
              <a:t>L’usage de let et </a:t>
            </a:r>
            <a:r>
              <a:rPr lang="fr-FR" dirty="0" err="1"/>
              <a:t>const</a:t>
            </a:r>
            <a:endParaRPr lang="fr-FR" dirty="0"/>
          </a:p>
          <a:p>
            <a:pPr marL="0" indent="0">
              <a:buNone/>
            </a:pPr>
            <a:endParaRPr lang="fr-FR" dirty="0"/>
          </a:p>
          <a:p>
            <a:r>
              <a:rPr lang="fr-FR" dirty="0"/>
              <a:t>Typage basiques de variable:</a:t>
            </a:r>
          </a:p>
          <a:p>
            <a:pPr marL="0" indent="0" algn="ctr">
              <a:buNone/>
            </a:pPr>
            <a:r>
              <a:rPr lang="fr-FR" b="1" i="1" dirty="0">
                <a:solidFill>
                  <a:srgbClr val="2F4F4F"/>
                </a:solidFill>
                <a:latin typeface="Menlo"/>
              </a:rPr>
              <a:t>let</a:t>
            </a:r>
            <a:r>
              <a:rPr lang="fr-FR" i="1" dirty="0">
                <a:solidFill>
                  <a:srgbClr val="2F4F4F"/>
                </a:solidFill>
                <a:latin typeface="Menlo"/>
              </a:rPr>
              <a:t> </a:t>
            </a:r>
            <a:r>
              <a:rPr lang="fr-FR" i="1" dirty="0" err="1">
                <a:solidFill>
                  <a:srgbClr val="2F4F4F"/>
                </a:solidFill>
                <a:latin typeface="Menlo"/>
              </a:rPr>
              <a:t>varName</a:t>
            </a:r>
            <a:r>
              <a:rPr lang="fr-FR" i="1" dirty="0">
                <a:solidFill>
                  <a:srgbClr val="2F4F4F"/>
                </a:solidFill>
                <a:latin typeface="Menlo"/>
              </a:rPr>
              <a:t>: </a:t>
            </a:r>
            <a:r>
              <a:rPr lang="fr-FR" i="1" dirty="0">
                <a:solidFill>
                  <a:srgbClr val="0048AB"/>
                </a:solidFill>
                <a:latin typeface="Menlo"/>
              </a:rPr>
              <a:t>Type </a:t>
            </a:r>
            <a:r>
              <a:rPr lang="fr-FR" i="1" dirty="0">
                <a:solidFill>
                  <a:srgbClr val="2F4F4F"/>
                </a:solidFill>
                <a:latin typeface="Menlo"/>
              </a:rPr>
              <a:t>;</a:t>
            </a:r>
          </a:p>
          <a:p>
            <a:pPr marL="0" indent="0" algn="ctr">
              <a:buNone/>
            </a:pPr>
            <a:r>
              <a:rPr lang="fr-FR" b="1" dirty="0">
                <a:solidFill>
                  <a:srgbClr val="2F4F4F"/>
                </a:solidFill>
                <a:latin typeface="Menlo"/>
              </a:rPr>
              <a:t>let</a:t>
            </a:r>
            <a:r>
              <a:rPr lang="fr-FR" dirty="0">
                <a:solidFill>
                  <a:srgbClr val="2F4F4F"/>
                </a:solidFill>
                <a:latin typeface="Menlo"/>
              </a:rPr>
              <a:t> nombre: </a:t>
            </a:r>
            <a:r>
              <a:rPr lang="fr-FR" dirty="0" err="1">
                <a:solidFill>
                  <a:srgbClr val="0048AB"/>
                </a:solidFill>
                <a:latin typeface="Menlo"/>
              </a:rPr>
              <a:t>number</a:t>
            </a:r>
            <a:r>
              <a:rPr lang="fr-FR" dirty="0">
                <a:solidFill>
                  <a:srgbClr val="0048AB"/>
                </a:solidFill>
                <a:latin typeface="Menlo"/>
              </a:rPr>
              <a:t> </a:t>
            </a:r>
            <a:r>
              <a:rPr lang="fr-FR" dirty="0">
                <a:solidFill>
                  <a:srgbClr val="2F4F4F"/>
                </a:solidFill>
                <a:latin typeface="Menlo"/>
              </a:rPr>
              <a:t>;</a:t>
            </a:r>
          </a:p>
          <a:p>
            <a:pPr marL="0" indent="0" algn="ctr">
              <a:buNone/>
            </a:pPr>
            <a:r>
              <a:rPr lang="fr-FR" b="1" dirty="0">
                <a:solidFill>
                  <a:srgbClr val="2F4F4F"/>
                </a:solidFill>
                <a:latin typeface="Menlo"/>
              </a:rPr>
              <a:t>let</a:t>
            </a:r>
            <a:r>
              <a:rPr lang="fr-FR" dirty="0">
                <a:solidFill>
                  <a:srgbClr val="2F4F4F"/>
                </a:solidFill>
                <a:latin typeface="Menlo"/>
              </a:rPr>
              <a:t> chaine: </a:t>
            </a:r>
            <a:r>
              <a:rPr lang="fr-FR" dirty="0">
                <a:solidFill>
                  <a:srgbClr val="0048AB"/>
                </a:solidFill>
                <a:latin typeface="Menlo"/>
              </a:rPr>
              <a:t>string </a:t>
            </a:r>
            <a:r>
              <a:rPr lang="fr-FR" dirty="0">
                <a:solidFill>
                  <a:srgbClr val="2F4F4F"/>
                </a:solidFill>
                <a:latin typeface="Menlo"/>
              </a:rPr>
              <a:t>;</a:t>
            </a:r>
          </a:p>
          <a:p>
            <a:endParaRPr lang="fr-FR" dirty="0"/>
          </a:p>
          <a:p>
            <a:r>
              <a:rPr lang="fr-FR" dirty="0"/>
              <a:t>Typer pour de fonction</a:t>
            </a:r>
          </a:p>
          <a:p>
            <a:pPr marL="0" indent="0">
              <a:buNone/>
            </a:pPr>
            <a:r>
              <a:rPr lang="fr-FR" dirty="0">
                <a:solidFill>
                  <a:srgbClr val="0000FF"/>
                </a:solidFill>
                <a:latin typeface="Consolas" panose="020B0609020204030204" pitchFamily="49" charset="0"/>
              </a:rPr>
              <a:t>	</a:t>
            </a:r>
            <a:r>
              <a:rPr lang="fr-FR" b="1" dirty="0">
                <a:solidFill>
                  <a:srgbClr val="2F4F4F"/>
                </a:solidFill>
                <a:latin typeface="Menlo"/>
              </a:rPr>
              <a:t>function </a:t>
            </a:r>
            <a:r>
              <a:rPr lang="fr-FR" dirty="0">
                <a:solidFill>
                  <a:srgbClr val="000000"/>
                </a:solidFill>
                <a:latin typeface="Consolas" panose="020B0609020204030204" pitchFamily="49" charset="0"/>
              </a:rPr>
              <a:t>hello(</a:t>
            </a:r>
          </a:p>
          <a:p>
            <a:pPr marL="0" indent="0">
              <a:buNone/>
            </a:pPr>
            <a:r>
              <a:rPr lang="fr-FR" dirty="0">
                <a:solidFill>
                  <a:srgbClr val="000000"/>
                </a:solidFill>
                <a:latin typeface="Consolas" panose="020B0609020204030204" pitchFamily="49" charset="0"/>
              </a:rPr>
              <a:t>			nom: </a:t>
            </a:r>
            <a:r>
              <a:rPr lang="fr-FR" dirty="0">
                <a:solidFill>
                  <a:schemeClr val="tx2"/>
                </a:solidFill>
                <a:latin typeface="Consolas" panose="020B0609020204030204" pitchFamily="49" charset="0"/>
              </a:rPr>
              <a:t>string</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age</a:t>
            </a:r>
            <a:r>
              <a:rPr lang="fr-FR" dirty="0">
                <a:solidFill>
                  <a:srgbClr val="000000"/>
                </a:solidFill>
                <a:latin typeface="Consolas" panose="020B0609020204030204" pitchFamily="49" charset="0"/>
              </a:rPr>
              <a:t>: </a:t>
            </a:r>
            <a:r>
              <a:rPr lang="fr-FR" dirty="0" err="1">
                <a:solidFill>
                  <a:schemeClr val="tx2"/>
                </a:solidFill>
                <a:latin typeface="Consolas" panose="020B0609020204030204" pitchFamily="49" charset="0"/>
              </a:rPr>
              <a:t>number</a:t>
            </a:r>
            <a:r>
              <a:rPr lang="fr-FR" dirty="0">
                <a:solidFill>
                  <a:srgbClr val="000000"/>
                </a:solidFill>
                <a:latin typeface="Consolas" panose="020B0609020204030204" pitchFamily="49" charset="0"/>
              </a:rPr>
              <a:t> = </a:t>
            </a:r>
            <a:r>
              <a:rPr lang="fr-FR" dirty="0">
                <a:solidFill>
                  <a:srgbClr val="098658"/>
                </a:solidFill>
                <a:latin typeface="Consolas" panose="020B0609020204030204" pitchFamily="49" charset="0"/>
              </a:rPr>
              <a:t>25</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isMale</a:t>
            </a:r>
            <a:r>
              <a:rPr lang="fr-FR" dirty="0">
                <a:solidFill>
                  <a:srgbClr val="000000"/>
                </a:solidFill>
                <a:latin typeface="Consolas" panose="020B0609020204030204" pitchFamily="49" charset="0"/>
              </a:rPr>
              <a:t>?: </a:t>
            </a:r>
            <a:r>
              <a:rPr lang="fr-FR" dirty="0" err="1">
                <a:solidFill>
                  <a:schemeClr val="tx2"/>
                </a:solidFill>
                <a:latin typeface="Consolas" panose="020B0609020204030204" pitchFamily="49" charset="0"/>
              </a:rPr>
              <a:t>boolean</a:t>
            </a:r>
            <a:endParaRPr lang="fr-FR" dirty="0">
              <a:solidFill>
                <a:schemeClr val="tx2"/>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 </a:t>
            </a:r>
            <a:r>
              <a:rPr lang="fr-FR" dirty="0">
                <a:solidFill>
                  <a:schemeClr val="tx2"/>
                </a:solidFill>
                <a:latin typeface="Consolas" panose="020B0609020204030204" pitchFamily="49" charset="0"/>
              </a:rPr>
              <a:t>string</a:t>
            </a: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			{</a:t>
            </a:r>
            <a:r>
              <a:rPr lang="fr-FR" b="1" dirty="0">
                <a:solidFill>
                  <a:srgbClr val="2F4F4F"/>
                </a:solidFill>
                <a:latin typeface="Menlo"/>
              </a:rPr>
              <a:t>return </a:t>
            </a:r>
            <a:r>
              <a:rPr lang="fr-FR" dirty="0">
                <a:solidFill>
                  <a:srgbClr val="000000"/>
                </a:solidFill>
                <a:latin typeface="Consolas" panose="020B0609020204030204" pitchFamily="49" charset="0"/>
              </a:rPr>
              <a:t> </a:t>
            </a:r>
            <a:r>
              <a:rPr lang="fr-FR" dirty="0">
                <a:solidFill>
                  <a:srgbClr val="A31515"/>
                </a:solidFill>
                <a:latin typeface="Consolas" panose="020B0609020204030204" pitchFamily="49" charset="0"/>
              </a:rPr>
              <a:t>`Demat </a:t>
            </a:r>
            <a:r>
              <a:rPr lang="fr-FR" dirty="0">
                <a:solidFill>
                  <a:srgbClr val="0000FF"/>
                </a:solidFill>
                <a:latin typeface="Consolas" panose="020B0609020204030204" pitchFamily="49" charset="0"/>
              </a:rPr>
              <a:t>${</a:t>
            </a:r>
            <a:r>
              <a:rPr lang="fr-FR" dirty="0">
                <a:solidFill>
                  <a:srgbClr val="000000"/>
                </a:solidFill>
                <a:latin typeface="Consolas" panose="020B0609020204030204" pitchFamily="49" charset="0"/>
              </a:rPr>
              <a:t>nom</a:t>
            </a:r>
            <a:r>
              <a:rPr lang="fr-FR" dirty="0">
                <a:solidFill>
                  <a:srgbClr val="0000FF"/>
                </a:solidFill>
                <a:latin typeface="Consolas" panose="020B0609020204030204" pitchFamily="49" charset="0"/>
              </a:rPr>
              <a:t>}</a:t>
            </a:r>
            <a:r>
              <a:rPr lang="fr-FR" dirty="0">
                <a:solidFill>
                  <a:srgbClr val="A31515"/>
                </a:solidFill>
                <a:latin typeface="Consolas" panose="020B0609020204030204" pitchFamily="49" charset="0"/>
              </a:rPr>
              <a:t> </a:t>
            </a:r>
            <a:r>
              <a:rPr lang="fr-FR" dirty="0">
                <a:solidFill>
                  <a:srgbClr val="0000FF"/>
                </a:solidFill>
                <a:latin typeface="Consolas" panose="020B0609020204030204" pitchFamily="49" charset="0"/>
              </a:rPr>
              <a:t>${</a:t>
            </a:r>
            <a:r>
              <a:rPr lang="fr-FR" dirty="0" err="1">
                <a:solidFill>
                  <a:srgbClr val="000000"/>
                </a:solidFill>
                <a:latin typeface="Consolas" panose="020B0609020204030204" pitchFamily="49" charset="0"/>
              </a:rPr>
              <a:t>age</a:t>
            </a:r>
            <a:r>
              <a:rPr lang="fr-FR" dirty="0">
                <a:solidFill>
                  <a:srgbClr val="0000FF"/>
                </a:solidFill>
                <a:latin typeface="Consolas" panose="020B0609020204030204" pitchFamily="49" charset="0"/>
              </a:rPr>
              <a:t>}</a:t>
            </a:r>
            <a:r>
              <a:rPr lang="fr-FR" dirty="0">
                <a:solidFill>
                  <a:srgbClr val="A31515"/>
                </a:solidFill>
                <a:latin typeface="Consolas" panose="020B0609020204030204" pitchFamily="49" charset="0"/>
              </a:rPr>
              <a:t>`</a:t>
            </a:r>
            <a:r>
              <a:rPr lang="fr-FR" dirty="0">
                <a:solidFill>
                  <a:srgbClr val="000000"/>
                </a:solidFill>
                <a:latin typeface="Consolas" panose="020B0609020204030204" pitchFamily="49" charset="0"/>
              </a:rPr>
              <a:t>;}</a:t>
            </a:r>
            <a:endParaRPr lang="fr-FR" dirty="0"/>
          </a:p>
          <a:p>
            <a:pPr marL="0" indent="0">
              <a:buNone/>
            </a:pPr>
            <a:endParaRPr lang="fr-FR" dirty="0">
              <a:solidFill>
                <a:prstClr val="black"/>
              </a:solidFill>
            </a:endParaRPr>
          </a:p>
        </p:txBody>
      </p:sp>
      <p:sp>
        <p:nvSpPr>
          <p:cNvPr id="4" name="ZoneTexte 3">
            <a:extLst>
              <a:ext uri="{FF2B5EF4-FFF2-40B4-BE49-F238E27FC236}">
                <a16:creationId xmlns:a16="http://schemas.microsoft.com/office/drawing/2014/main" xmlns="" id="{C330D30A-EE32-49AD-9544-2F2E64187359}"/>
              </a:ext>
            </a:extLst>
          </p:cNvPr>
          <p:cNvSpPr txBox="1"/>
          <p:nvPr/>
        </p:nvSpPr>
        <p:spPr>
          <a:xfrm>
            <a:off x="7627716" y="3533798"/>
            <a:ext cx="3804760" cy="646331"/>
          </a:xfrm>
          <a:prstGeom prst="rect">
            <a:avLst/>
          </a:prstGeom>
        </p:spPr>
        <p:style>
          <a:lnRef idx="3">
            <a:schemeClr val="lt1"/>
          </a:lnRef>
          <a:fillRef idx="1">
            <a:schemeClr val="accent5"/>
          </a:fillRef>
          <a:effectRef idx="1">
            <a:schemeClr val="accent5"/>
          </a:effectRef>
          <a:fontRef idx="minor">
            <a:schemeClr val="lt1"/>
          </a:fontRef>
        </p:style>
        <p:txBody>
          <a:bodyPr wrap="none" rtlCol="0">
            <a:spAutoFit/>
          </a:bodyPr>
          <a:lstStyle/>
          <a:p>
            <a:pPr algn="ctr"/>
            <a:r>
              <a:rPr lang="fr-FR" dirty="0" err="1"/>
              <a:t>age</a:t>
            </a:r>
            <a:r>
              <a:rPr lang="fr-FR" dirty="0"/>
              <a:t> est un paramètre typés obligatoire</a:t>
            </a:r>
          </a:p>
          <a:p>
            <a:pPr algn="ctr"/>
            <a:r>
              <a:rPr lang="fr-FR" dirty="0"/>
              <a:t>Mais avec une valeur par défaut</a:t>
            </a:r>
          </a:p>
        </p:txBody>
      </p:sp>
      <p:sp>
        <p:nvSpPr>
          <p:cNvPr id="5" name="ZoneTexte 4">
            <a:extLst>
              <a:ext uri="{FF2B5EF4-FFF2-40B4-BE49-F238E27FC236}">
                <a16:creationId xmlns:a16="http://schemas.microsoft.com/office/drawing/2014/main" xmlns="" id="{0074C0AE-B480-4E7A-8FA0-D0A84B989766}"/>
              </a:ext>
            </a:extLst>
          </p:cNvPr>
          <p:cNvSpPr txBox="1"/>
          <p:nvPr/>
        </p:nvSpPr>
        <p:spPr>
          <a:xfrm>
            <a:off x="7825206" y="4394443"/>
            <a:ext cx="3409780" cy="646331"/>
          </a:xfrm>
          <a:prstGeom prst="rect">
            <a:avLst/>
          </a:prstGeom>
        </p:spPr>
        <p:style>
          <a:lnRef idx="3">
            <a:schemeClr val="lt1"/>
          </a:lnRef>
          <a:fillRef idx="1">
            <a:schemeClr val="accent6"/>
          </a:fillRef>
          <a:effectRef idx="1">
            <a:schemeClr val="accent6"/>
          </a:effectRef>
          <a:fontRef idx="minor">
            <a:schemeClr val="lt1"/>
          </a:fontRef>
        </p:style>
        <p:txBody>
          <a:bodyPr wrap="none" rtlCol="0">
            <a:spAutoFit/>
          </a:bodyPr>
          <a:lstStyle/>
          <a:p>
            <a:pPr algn="ctr"/>
            <a:r>
              <a:rPr lang="fr-FR" dirty="0" err="1"/>
              <a:t>isMale</a:t>
            </a:r>
            <a:r>
              <a:rPr lang="fr-FR" dirty="0"/>
              <a:t> est un paramètre facultatif </a:t>
            </a:r>
          </a:p>
          <a:p>
            <a:pPr algn="ctr"/>
            <a:r>
              <a:rPr lang="fr-FR" dirty="0"/>
              <a:t>sans valeur par défaut</a:t>
            </a:r>
          </a:p>
        </p:txBody>
      </p:sp>
      <p:sp>
        <p:nvSpPr>
          <p:cNvPr id="6" name="ZoneTexte 5">
            <a:extLst>
              <a:ext uri="{FF2B5EF4-FFF2-40B4-BE49-F238E27FC236}">
                <a16:creationId xmlns:a16="http://schemas.microsoft.com/office/drawing/2014/main" xmlns="" id="{4256891F-D6F9-4501-BCEC-AB3959137009}"/>
              </a:ext>
            </a:extLst>
          </p:cNvPr>
          <p:cNvSpPr txBox="1"/>
          <p:nvPr/>
        </p:nvSpPr>
        <p:spPr>
          <a:xfrm>
            <a:off x="453444" y="5391850"/>
            <a:ext cx="2018951" cy="646331"/>
          </a:xfrm>
          <a:prstGeom prst="rect">
            <a:avLst/>
          </a:prstGeom>
        </p:spPr>
        <p:style>
          <a:lnRef idx="3">
            <a:schemeClr val="lt1"/>
          </a:lnRef>
          <a:fillRef idx="1">
            <a:schemeClr val="accent1"/>
          </a:fillRef>
          <a:effectRef idx="1">
            <a:schemeClr val="accent1"/>
          </a:effectRef>
          <a:fontRef idx="minor">
            <a:schemeClr val="lt1"/>
          </a:fontRef>
        </p:style>
        <p:txBody>
          <a:bodyPr wrap="none" rtlCol="0">
            <a:spAutoFit/>
          </a:bodyPr>
          <a:lstStyle/>
          <a:p>
            <a:pPr algn="ctr"/>
            <a:r>
              <a:rPr lang="fr-FR" dirty="0"/>
              <a:t>La fonction </a:t>
            </a:r>
            <a:r>
              <a:rPr lang="fr-FR" b="1" dirty="0"/>
              <a:t>doit</a:t>
            </a:r>
            <a:r>
              <a:rPr lang="fr-FR" dirty="0"/>
              <a:t> </a:t>
            </a:r>
          </a:p>
          <a:p>
            <a:pPr algn="ctr"/>
            <a:r>
              <a:rPr lang="fr-FR" dirty="0"/>
              <a:t>renvoyer une </a:t>
            </a:r>
            <a:r>
              <a:rPr lang="fr-FR" b="1" dirty="0"/>
              <a:t>string</a:t>
            </a:r>
          </a:p>
        </p:txBody>
      </p:sp>
      <p:sp>
        <p:nvSpPr>
          <p:cNvPr id="7" name="ZoneTexte 6">
            <a:extLst>
              <a:ext uri="{FF2B5EF4-FFF2-40B4-BE49-F238E27FC236}">
                <a16:creationId xmlns:a16="http://schemas.microsoft.com/office/drawing/2014/main" xmlns="" id="{C62471C9-9FE4-441F-B012-558D098C80BB}"/>
              </a:ext>
            </a:extLst>
          </p:cNvPr>
          <p:cNvSpPr txBox="1"/>
          <p:nvPr/>
        </p:nvSpPr>
        <p:spPr>
          <a:xfrm>
            <a:off x="8634458" y="2399569"/>
            <a:ext cx="2333972" cy="646331"/>
          </a:xfrm>
          <a:prstGeom prst="rect">
            <a:avLst/>
          </a:prstGeom>
        </p:spPr>
        <p:style>
          <a:lnRef idx="3">
            <a:schemeClr val="lt1"/>
          </a:lnRef>
          <a:fillRef idx="1">
            <a:schemeClr val="accent3"/>
          </a:fillRef>
          <a:effectRef idx="1">
            <a:schemeClr val="accent3"/>
          </a:effectRef>
          <a:fontRef idx="minor">
            <a:schemeClr val="lt1"/>
          </a:fontRef>
        </p:style>
        <p:txBody>
          <a:bodyPr wrap="none" rtlCol="0">
            <a:spAutoFit/>
          </a:bodyPr>
          <a:lstStyle/>
          <a:p>
            <a:pPr algn="ctr"/>
            <a:r>
              <a:rPr lang="fr-FR" dirty="0"/>
              <a:t>nom est un paramètre </a:t>
            </a:r>
          </a:p>
          <a:p>
            <a:pPr algn="ctr"/>
            <a:r>
              <a:rPr lang="fr-FR" dirty="0"/>
              <a:t>typés obligatoire</a:t>
            </a:r>
          </a:p>
        </p:txBody>
      </p:sp>
      <p:cxnSp>
        <p:nvCxnSpPr>
          <p:cNvPr id="9" name="Connecteur droit avec flèche 8">
            <a:extLst>
              <a:ext uri="{FF2B5EF4-FFF2-40B4-BE49-F238E27FC236}">
                <a16:creationId xmlns:a16="http://schemas.microsoft.com/office/drawing/2014/main" xmlns="" id="{CD209029-A592-4244-BD4C-60945042D916}"/>
              </a:ext>
            </a:extLst>
          </p:cNvPr>
          <p:cNvCxnSpPr>
            <a:stCxn id="7" idx="1"/>
          </p:cNvCxnSpPr>
          <p:nvPr/>
        </p:nvCxnSpPr>
        <p:spPr>
          <a:xfrm flipH="1">
            <a:off x="5189517" y="2722735"/>
            <a:ext cx="3444941" cy="1379885"/>
          </a:xfrm>
          <a:prstGeom prst="straightConnector1">
            <a:avLst/>
          </a:prstGeom>
          <a:ln w="76200">
            <a:tailEnd type="triangle"/>
          </a:ln>
        </p:spPr>
        <p:style>
          <a:lnRef idx="1">
            <a:schemeClr val="accent3"/>
          </a:lnRef>
          <a:fillRef idx="0">
            <a:schemeClr val="accent3"/>
          </a:fillRef>
          <a:effectRef idx="0">
            <a:schemeClr val="accent3"/>
          </a:effectRef>
          <a:fontRef idx="minor">
            <a:schemeClr val="tx1"/>
          </a:fontRef>
        </p:style>
      </p:cxnSp>
      <p:cxnSp>
        <p:nvCxnSpPr>
          <p:cNvPr id="10" name="Connecteur droit avec flèche 9">
            <a:extLst>
              <a:ext uri="{FF2B5EF4-FFF2-40B4-BE49-F238E27FC236}">
                <a16:creationId xmlns:a16="http://schemas.microsoft.com/office/drawing/2014/main" xmlns="" id="{D4137724-C1B2-4D7A-B8F7-8373AB276C27}"/>
              </a:ext>
            </a:extLst>
          </p:cNvPr>
          <p:cNvCxnSpPr>
            <a:cxnSpLocks/>
          </p:cNvCxnSpPr>
          <p:nvPr/>
        </p:nvCxnSpPr>
        <p:spPr>
          <a:xfrm flipH="1">
            <a:off x="5937662" y="3886122"/>
            <a:ext cx="1690055" cy="651189"/>
          </a:xfrm>
          <a:prstGeom prst="straightConnector1">
            <a:avLst/>
          </a:prstGeom>
          <a:ln w="76200">
            <a:tailEnd type="triangle"/>
          </a:ln>
        </p:spPr>
        <p:style>
          <a:lnRef idx="3">
            <a:schemeClr val="accent5"/>
          </a:lnRef>
          <a:fillRef idx="0">
            <a:schemeClr val="accent5"/>
          </a:fillRef>
          <a:effectRef idx="2">
            <a:schemeClr val="accent5"/>
          </a:effectRef>
          <a:fontRef idx="minor">
            <a:schemeClr val="tx1"/>
          </a:fontRef>
        </p:style>
      </p:cxnSp>
      <p:cxnSp>
        <p:nvCxnSpPr>
          <p:cNvPr id="12" name="Connecteur droit avec flèche 11">
            <a:extLst>
              <a:ext uri="{FF2B5EF4-FFF2-40B4-BE49-F238E27FC236}">
                <a16:creationId xmlns:a16="http://schemas.microsoft.com/office/drawing/2014/main" xmlns="" id="{7DDAB3FA-9928-4DB2-A3D0-500402166915}"/>
              </a:ext>
            </a:extLst>
          </p:cNvPr>
          <p:cNvCxnSpPr>
            <a:cxnSpLocks/>
            <a:stCxn id="5" idx="1"/>
          </p:cNvCxnSpPr>
          <p:nvPr/>
        </p:nvCxnSpPr>
        <p:spPr>
          <a:xfrm flipH="1">
            <a:off x="5788490" y="4717609"/>
            <a:ext cx="2036716" cy="331591"/>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cxnSp>
        <p:nvCxnSpPr>
          <p:cNvPr id="27" name="Connecteur droit avec flèche 26">
            <a:extLst>
              <a:ext uri="{FF2B5EF4-FFF2-40B4-BE49-F238E27FC236}">
                <a16:creationId xmlns:a16="http://schemas.microsoft.com/office/drawing/2014/main" xmlns="" id="{570852EB-E1AB-43E8-89DB-C18BB832C630}"/>
              </a:ext>
            </a:extLst>
          </p:cNvPr>
          <p:cNvCxnSpPr>
            <a:cxnSpLocks/>
            <a:stCxn id="6" idx="3"/>
          </p:cNvCxnSpPr>
          <p:nvPr/>
        </p:nvCxnSpPr>
        <p:spPr>
          <a:xfrm flipV="1">
            <a:off x="2472395" y="5391852"/>
            <a:ext cx="699068" cy="323164"/>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0" name="Connecteur droit avec flèche 29">
            <a:extLst>
              <a:ext uri="{FF2B5EF4-FFF2-40B4-BE49-F238E27FC236}">
                <a16:creationId xmlns:a16="http://schemas.microsoft.com/office/drawing/2014/main" xmlns="" id="{7B49FAFF-1F7A-494C-AAAE-21718A1D3F22}"/>
              </a:ext>
            </a:extLst>
          </p:cNvPr>
          <p:cNvCxnSpPr>
            <a:cxnSpLocks/>
            <a:stCxn id="6" idx="3"/>
          </p:cNvCxnSpPr>
          <p:nvPr/>
        </p:nvCxnSpPr>
        <p:spPr>
          <a:xfrm flipV="1">
            <a:off x="2472395" y="5715015"/>
            <a:ext cx="699068" cy="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24719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C4DD907-DC61-4F56-802E-28D60567B3F4}"/>
              </a:ext>
            </a:extLst>
          </p:cNvPr>
          <p:cNvSpPr>
            <a:spLocks noGrp="1"/>
          </p:cNvSpPr>
          <p:nvPr>
            <p:ph type="title"/>
          </p:nvPr>
        </p:nvSpPr>
        <p:spPr/>
        <p:txBody>
          <a:bodyPr/>
          <a:lstStyle/>
          <a:p>
            <a:r>
              <a:rPr lang="fr-FR" dirty="0"/>
              <a:t>Class</a:t>
            </a:r>
          </a:p>
        </p:txBody>
      </p:sp>
      <p:sp>
        <p:nvSpPr>
          <p:cNvPr id="3" name="Espace réservé du contenu 2">
            <a:extLst>
              <a:ext uri="{FF2B5EF4-FFF2-40B4-BE49-F238E27FC236}">
                <a16:creationId xmlns:a16="http://schemas.microsoft.com/office/drawing/2014/main" xmlns="" id="{D0EA1F38-6F11-4E5B-A109-DDF236D35425}"/>
              </a:ext>
            </a:extLst>
          </p:cNvPr>
          <p:cNvSpPr>
            <a:spLocks noGrp="1"/>
          </p:cNvSpPr>
          <p:nvPr>
            <p:ph idx="1"/>
          </p:nvPr>
        </p:nvSpPr>
        <p:spPr/>
        <p:txBody>
          <a:bodyPr>
            <a:normAutofit fontScale="92500" lnSpcReduction="10000"/>
          </a:bodyPr>
          <a:lstStyle/>
          <a:p>
            <a:r>
              <a:rPr lang="fr-FR" dirty="0"/>
              <a:t>Les classes </a:t>
            </a:r>
          </a:p>
          <a:p>
            <a:pPr lvl="1"/>
            <a:r>
              <a:rPr lang="fr-FR" dirty="0"/>
              <a:t>permettent le définition d’un objet </a:t>
            </a:r>
          </a:p>
          <a:p>
            <a:pPr lvl="2"/>
            <a:r>
              <a:rPr lang="fr-FR" dirty="0"/>
              <a:t>Des champs ou propriétés</a:t>
            </a:r>
          </a:p>
          <a:p>
            <a:pPr lvl="2"/>
            <a:endParaRPr lang="fr-FR" dirty="0"/>
          </a:p>
          <a:p>
            <a:pPr lvl="2"/>
            <a:r>
              <a:rPr lang="fr-FR" dirty="0"/>
              <a:t>Des méthode du cycle de vie de l’objet</a:t>
            </a:r>
          </a:p>
          <a:p>
            <a:pPr lvl="3"/>
            <a:r>
              <a:rPr lang="fr-FR" b="1" dirty="0" err="1"/>
              <a:t>constructor</a:t>
            </a:r>
            <a:r>
              <a:rPr lang="fr-FR" dirty="0"/>
              <a:t>,…</a:t>
            </a:r>
          </a:p>
          <a:p>
            <a:pPr lvl="2"/>
            <a:endParaRPr lang="fr-FR" dirty="0"/>
          </a:p>
          <a:p>
            <a:pPr lvl="2"/>
            <a:r>
              <a:rPr lang="fr-FR" dirty="0"/>
              <a:t>Des méthodes et des fonctions</a:t>
            </a:r>
          </a:p>
          <a:p>
            <a:pPr lvl="2"/>
            <a:endParaRPr lang="fr-FR" dirty="0"/>
          </a:p>
          <a:p>
            <a:pPr lvl="2"/>
            <a:r>
              <a:rPr lang="fr-FR" dirty="0"/>
              <a:t>Il peut avoir des champs qui lui appartienne qu’a lui</a:t>
            </a:r>
          </a:p>
          <a:p>
            <a:pPr lvl="3"/>
            <a:r>
              <a:rPr lang="fr-FR" dirty="0"/>
              <a:t>Notion de </a:t>
            </a:r>
            <a:r>
              <a:rPr lang="fr-FR" b="1" dirty="0" err="1"/>
              <a:t>private</a:t>
            </a:r>
            <a:r>
              <a:rPr lang="fr-FR" dirty="0"/>
              <a:t>, </a:t>
            </a:r>
            <a:r>
              <a:rPr lang="fr-FR" b="1" dirty="0" err="1"/>
              <a:t>protected</a:t>
            </a:r>
            <a:endParaRPr lang="fr-FR" b="1" dirty="0"/>
          </a:p>
          <a:p>
            <a:pPr lvl="2"/>
            <a:endParaRPr lang="fr-FR" dirty="0"/>
          </a:p>
          <a:p>
            <a:pPr lvl="2"/>
            <a:r>
              <a:rPr lang="fr-FR" dirty="0"/>
              <a:t>Il peut avoir des champs/fonctions disponibles pour interagir avec lui</a:t>
            </a:r>
          </a:p>
          <a:p>
            <a:pPr lvl="3"/>
            <a:r>
              <a:rPr lang="fr-FR" dirty="0"/>
              <a:t>Notion de </a:t>
            </a:r>
            <a:r>
              <a:rPr lang="fr-FR" b="1" dirty="0"/>
              <a:t>public</a:t>
            </a:r>
          </a:p>
          <a:p>
            <a:pPr lvl="1"/>
            <a:endParaRPr lang="fr-FR" dirty="0"/>
          </a:p>
          <a:p>
            <a:pPr marL="457200" lvl="1" indent="0">
              <a:buNone/>
            </a:pPr>
            <a:endParaRPr lang="fr-FR" dirty="0"/>
          </a:p>
          <a:p>
            <a:endParaRPr lang="fr-FR" dirty="0"/>
          </a:p>
        </p:txBody>
      </p:sp>
    </p:spTree>
    <p:extLst>
      <p:ext uri="{BB962C8B-B14F-4D97-AF65-F5344CB8AC3E}">
        <p14:creationId xmlns:p14="http://schemas.microsoft.com/office/powerpoint/2010/main" val="11359824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B8DD942-4E89-46F7-A9AE-780317F27B0E}"/>
              </a:ext>
            </a:extLst>
          </p:cNvPr>
          <p:cNvSpPr>
            <a:spLocks noGrp="1"/>
          </p:cNvSpPr>
          <p:nvPr>
            <p:ph type="title"/>
          </p:nvPr>
        </p:nvSpPr>
        <p:spPr>
          <a:xfrm>
            <a:off x="0" y="108128"/>
            <a:ext cx="12192000" cy="785818"/>
          </a:xfrm>
        </p:spPr>
        <p:txBody>
          <a:bodyPr/>
          <a:lstStyle/>
          <a:p>
            <a:r>
              <a:rPr lang="fr-FR" dirty="0"/>
              <a:t>C’est l’histoire d’un mec…</a:t>
            </a:r>
          </a:p>
        </p:txBody>
      </p:sp>
      <p:sp>
        <p:nvSpPr>
          <p:cNvPr id="3" name="Espace réservé du contenu 2">
            <a:extLst>
              <a:ext uri="{FF2B5EF4-FFF2-40B4-BE49-F238E27FC236}">
                <a16:creationId xmlns:a16="http://schemas.microsoft.com/office/drawing/2014/main" xmlns="" id="{EF173981-9473-4B7B-A4E4-7637D6982912}"/>
              </a:ext>
            </a:extLst>
          </p:cNvPr>
          <p:cNvSpPr>
            <a:spLocks noGrp="1"/>
          </p:cNvSpPr>
          <p:nvPr>
            <p:ph idx="1"/>
          </p:nvPr>
        </p:nvSpPr>
        <p:spPr/>
        <p:txBody>
          <a:bodyPr>
            <a:normAutofit lnSpcReduction="10000"/>
          </a:bodyPr>
          <a:lstStyle/>
          <a:p>
            <a:r>
              <a:rPr lang="fr-FR" dirty="0"/>
              <a:t>C’est l’histoire d’un mec, de 56 ans habitant à </a:t>
            </a:r>
            <a:r>
              <a:rPr lang="fr-FR" dirty="0" err="1"/>
              <a:t>mullhouse</a:t>
            </a:r>
            <a:r>
              <a:rPr lang="fr-FR" dirty="0"/>
              <a:t> prénommé </a:t>
            </a:r>
            <a:r>
              <a:rPr lang="fr-FR" dirty="0" err="1"/>
              <a:t>jean-pierre</a:t>
            </a:r>
            <a:endParaRPr lang="fr-FR" dirty="0"/>
          </a:p>
          <a:p>
            <a:endParaRPr lang="fr-FR" dirty="0"/>
          </a:p>
          <a:p>
            <a:pPr marL="3681413"/>
            <a:r>
              <a:rPr lang="fr-FR" dirty="0"/>
              <a:t>Il acheté une machine à café, le type …</a:t>
            </a:r>
          </a:p>
          <a:p>
            <a:pPr marL="4398963" lvl="2"/>
            <a:r>
              <a:rPr lang="fr-FR" dirty="0"/>
              <a:t>Elle à un bouton marche / arrêt </a:t>
            </a:r>
          </a:p>
          <a:p>
            <a:pPr marL="4398963" lvl="2"/>
            <a:r>
              <a:rPr lang="fr-FR" dirty="0"/>
              <a:t>Un bac d’eau à remplir d’un litre</a:t>
            </a:r>
          </a:p>
          <a:p>
            <a:pPr marL="4398963" lvl="2"/>
            <a:r>
              <a:rPr lang="fr-FR" dirty="0"/>
              <a:t>Et du café en poudre à mettre dans le filtre à café</a:t>
            </a:r>
          </a:p>
          <a:p>
            <a:pPr marL="4398963" lvl="2"/>
            <a:endParaRPr lang="fr-FR" dirty="0"/>
          </a:p>
          <a:p>
            <a:pPr marL="5197475"/>
            <a:endParaRPr lang="fr-FR" dirty="0"/>
          </a:p>
          <a:p>
            <a:pPr marL="5197475"/>
            <a:r>
              <a:rPr lang="fr-FR" dirty="0"/>
              <a:t>Analysons la conception </a:t>
            </a:r>
          </a:p>
          <a:p>
            <a:pPr marL="4854575" indent="0" algn="ctr">
              <a:buNone/>
            </a:pPr>
            <a:r>
              <a:rPr lang="fr-FR" dirty="0"/>
              <a:t>de l’objet</a:t>
            </a:r>
          </a:p>
        </p:txBody>
      </p:sp>
      <p:pic>
        <p:nvPicPr>
          <p:cNvPr id="4100" name="Picture 4" descr="KLARSTEIN Minibarista - Machine à café 550W avec Carafe 0,6 L pour ...">
            <a:extLst>
              <a:ext uri="{FF2B5EF4-FFF2-40B4-BE49-F238E27FC236}">
                <a16:creationId xmlns:a16="http://schemas.microsoft.com/office/drawing/2014/main" xmlns="" id="{B6ECA912-F1F0-4FFE-BF91-A0710BC2B9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05" y="2418697"/>
            <a:ext cx="3183456" cy="390342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xmlns="" id="{6D8E1CB3-FED5-4954-A3F4-0E3C216D0AE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421193" y="5230992"/>
            <a:ext cx="1389847" cy="1183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72056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B8DD942-4E89-46F7-A9AE-780317F27B0E}"/>
              </a:ext>
            </a:extLst>
          </p:cNvPr>
          <p:cNvSpPr>
            <a:spLocks noGrp="1"/>
          </p:cNvSpPr>
          <p:nvPr>
            <p:ph type="title"/>
          </p:nvPr>
        </p:nvSpPr>
        <p:spPr>
          <a:xfrm>
            <a:off x="0" y="108128"/>
            <a:ext cx="12192000" cy="785818"/>
          </a:xfrm>
        </p:spPr>
        <p:txBody>
          <a:bodyPr/>
          <a:lstStyle/>
          <a:p>
            <a:r>
              <a:rPr lang="fr-FR" dirty="0"/>
              <a:t>C’est l’histoire d’un mec…</a:t>
            </a:r>
          </a:p>
        </p:txBody>
      </p:sp>
      <p:sp>
        <p:nvSpPr>
          <p:cNvPr id="3" name="Espace réservé du contenu 2">
            <a:extLst>
              <a:ext uri="{FF2B5EF4-FFF2-40B4-BE49-F238E27FC236}">
                <a16:creationId xmlns:a16="http://schemas.microsoft.com/office/drawing/2014/main" xmlns="" id="{EF173981-9473-4B7B-A4E4-7637D6982912}"/>
              </a:ext>
            </a:extLst>
          </p:cNvPr>
          <p:cNvSpPr>
            <a:spLocks noGrp="1"/>
          </p:cNvSpPr>
          <p:nvPr>
            <p:ph idx="1"/>
          </p:nvPr>
        </p:nvSpPr>
        <p:spPr/>
        <p:txBody>
          <a:bodyPr>
            <a:normAutofit fontScale="77500" lnSpcReduction="20000"/>
          </a:bodyPr>
          <a:lstStyle/>
          <a:p>
            <a:r>
              <a:rPr lang="fr-FR" dirty="0"/>
              <a:t>Sans intérêt pour nous </a:t>
            </a:r>
          </a:p>
          <a:p>
            <a:pPr marL="0" indent="0" algn="ctr">
              <a:buNone/>
            </a:pPr>
            <a:r>
              <a:rPr lang="fr-FR" sz="1600" dirty="0"/>
              <a:t>C’est l’histoire d’un mec, de 56 ans habitant à Mulhouse prénommé </a:t>
            </a:r>
            <a:r>
              <a:rPr lang="fr-FR" sz="1600" dirty="0" err="1"/>
              <a:t>jean-pierre</a:t>
            </a:r>
            <a:endParaRPr lang="fr-FR" dirty="0"/>
          </a:p>
          <a:p>
            <a:pPr marL="3681413"/>
            <a:r>
              <a:rPr lang="fr-FR" dirty="0"/>
              <a:t>Identifions une class machine à café</a:t>
            </a:r>
          </a:p>
          <a:p>
            <a:pPr marL="4481513" lvl="2"/>
            <a:r>
              <a:rPr lang="fr-FR" dirty="0"/>
              <a:t>Des fonctions d’ interaction </a:t>
            </a:r>
            <a:r>
              <a:rPr lang="fr-FR" b="1" dirty="0"/>
              <a:t>public</a:t>
            </a:r>
          </a:p>
          <a:p>
            <a:pPr marL="4856163" lvl="3"/>
            <a:r>
              <a:rPr lang="fr-FR" dirty="0"/>
              <a:t>Elle à une fonction marche / </a:t>
            </a:r>
            <a:r>
              <a:rPr lang="fr-FR" dirty="0" err="1"/>
              <a:t>arret</a:t>
            </a:r>
            <a:r>
              <a:rPr lang="fr-FR" dirty="0"/>
              <a:t> </a:t>
            </a:r>
          </a:p>
          <a:p>
            <a:pPr marL="4856163" lvl="3"/>
            <a:r>
              <a:rPr lang="fr-FR" dirty="0"/>
              <a:t>Un champs définissant le volume d’eau du bac</a:t>
            </a:r>
          </a:p>
          <a:p>
            <a:pPr marL="4856163" lvl="3"/>
            <a:r>
              <a:rPr lang="fr-FR" dirty="0"/>
              <a:t>Elle possède un champ de type café</a:t>
            </a:r>
          </a:p>
          <a:p>
            <a:pPr marL="4398963" lvl="2"/>
            <a:endParaRPr lang="fr-FR" dirty="0"/>
          </a:p>
          <a:p>
            <a:pPr marL="4398963" lvl="2"/>
            <a:r>
              <a:rPr lang="fr-FR" dirty="0"/>
              <a:t>Des fonctions et champs qui lui sont propre </a:t>
            </a:r>
          </a:p>
          <a:p>
            <a:pPr marL="4856163" lvl="3"/>
            <a:r>
              <a:rPr lang="fr-FR" dirty="0"/>
              <a:t>Température de l’eau</a:t>
            </a:r>
          </a:p>
          <a:p>
            <a:pPr marL="4856163" lvl="3"/>
            <a:r>
              <a:rPr lang="fr-FR" dirty="0"/>
              <a:t>Activation de la résistance chauffante</a:t>
            </a:r>
          </a:p>
          <a:p>
            <a:pPr marL="4856163" lvl="3"/>
            <a:r>
              <a:rPr lang="fr-FR" dirty="0"/>
              <a:t>Activation de la pompe </a:t>
            </a:r>
          </a:p>
          <a:p>
            <a:pPr marL="4856163" lvl="3"/>
            <a:r>
              <a:rPr lang="fr-FR" dirty="0"/>
              <a:t>Eclairage du bouton lors du branchement</a:t>
            </a:r>
          </a:p>
          <a:p>
            <a:pPr marL="4121150"/>
            <a:endParaRPr lang="fr-FR" dirty="0"/>
          </a:p>
          <a:p>
            <a:pPr marL="4121150"/>
            <a:r>
              <a:rPr lang="fr-FR" dirty="0"/>
              <a:t>Une cafetière c’est donc un objet!!!</a:t>
            </a:r>
          </a:p>
          <a:p>
            <a:pPr marL="3778250" indent="0">
              <a:buNone/>
            </a:pPr>
            <a:r>
              <a:rPr lang="fr-FR" dirty="0"/>
              <a:t>				Et </a:t>
            </a:r>
            <a:r>
              <a:rPr lang="fr-FR" dirty="0" err="1"/>
              <a:t>jean-pierre</a:t>
            </a:r>
            <a:r>
              <a:rPr lang="fr-FR" dirty="0"/>
              <a:t> aussi</a:t>
            </a:r>
          </a:p>
          <a:p>
            <a:pPr marL="4854575" indent="0" algn="r">
              <a:buNone/>
            </a:pPr>
            <a:r>
              <a:rPr lang="fr-FR" dirty="0"/>
              <a:t>   Heu l’autre!! 		</a:t>
            </a:r>
          </a:p>
        </p:txBody>
      </p:sp>
      <p:pic>
        <p:nvPicPr>
          <p:cNvPr id="4100" name="Picture 4" descr="KLARSTEIN Minibarista - Machine à café 550W avec Carafe 0,6 L pour ...">
            <a:extLst>
              <a:ext uri="{FF2B5EF4-FFF2-40B4-BE49-F238E27FC236}">
                <a16:creationId xmlns:a16="http://schemas.microsoft.com/office/drawing/2014/main" xmlns="" id="{B6ECA912-F1F0-4FFE-BF91-A0710BC2B9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05" y="2418697"/>
            <a:ext cx="3183456" cy="390342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xmlns="" id="{6D8E1CB3-FED5-4954-A3F4-0E3C216D0AE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421193" y="5230992"/>
            <a:ext cx="1389847" cy="1183725"/>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Govan's Coffee - Menu">
            <a:extLst>
              <a:ext uri="{FF2B5EF4-FFF2-40B4-BE49-F238E27FC236}">
                <a16:creationId xmlns:a16="http://schemas.microsoft.com/office/drawing/2014/main" xmlns="" id="{4F463401-7518-45A2-9CF7-9DB85AA252A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67745" y="1142984"/>
            <a:ext cx="2152650" cy="1449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676581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50C2D239-6AF8-4F45-B409-3FAC50D6176F}"/>
              </a:ext>
            </a:extLst>
          </p:cNvPr>
          <p:cNvSpPr>
            <a:spLocks noGrp="1"/>
          </p:cNvSpPr>
          <p:nvPr>
            <p:ph type="title"/>
          </p:nvPr>
        </p:nvSpPr>
        <p:spPr/>
        <p:txBody>
          <a:bodyPr/>
          <a:lstStyle/>
          <a:p>
            <a:r>
              <a:rPr lang="fr-FR" dirty="0"/>
              <a:t>Class machine à café</a:t>
            </a:r>
          </a:p>
        </p:txBody>
      </p:sp>
      <p:sp>
        <p:nvSpPr>
          <p:cNvPr id="5" name="Espace réservé du contenu 4">
            <a:extLst>
              <a:ext uri="{FF2B5EF4-FFF2-40B4-BE49-F238E27FC236}">
                <a16:creationId xmlns:a16="http://schemas.microsoft.com/office/drawing/2014/main" xmlns="" id="{9DC7315F-AA3B-4EA6-80D2-55941E13C254}"/>
              </a:ext>
            </a:extLst>
          </p:cNvPr>
          <p:cNvSpPr>
            <a:spLocks noGrp="1"/>
          </p:cNvSpPr>
          <p:nvPr>
            <p:ph idx="1"/>
          </p:nvPr>
        </p:nvSpPr>
        <p:spPr/>
        <p:txBody>
          <a:bodyPr>
            <a:normAutofit fontScale="92500" lnSpcReduction="10000"/>
          </a:bodyPr>
          <a:lstStyle/>
          <a:p>
            <a:r>
              <a:rPr lang="fr-FR" dirty="0"/>
              <a:t>Machine à café</a:t>
            </a:r>
          </a:p>
          <a:p>
            <a:endParaRPr lang="fr-FR" dirty="0"/>
          </a:p>
          <a:p>
            <a:pPr lvl="2"/>
            <a:r>
              <a:rPr lang="fr-FR" dirty="0"/>
              <a:t>Des champs privés</a:t>
            </a:r>
          </a:p>
          <a:p>
            <a:endParaRPr lang="fr-FR" dirty="0"/>
          </a:p>
          <a:p>
            <a:pPr lvl="2"/>
            <a:r>
              <a:rPr lang="fr-FR" dirty="0"/>
              <a:t>Des champs public </a:t>
            </a:r>
          </a:p>
          <a:p>
            <a:pPr lvl="2"/>
            <a:endParaRPr lang="fr-FR" dirty="0"/>
          </a:p>
          <a:p>
            <a:pPr lvl="2"/>
            <a:r>
              <a:rPr lang="fr-FR" dirty="0"/>
              <a:t>Un constructeur</a:t>
            </a:r>
          </a:p>
          <a:p>
            <a:endParaRPr lang="fr-FR" dirty="0"/>
          </a:p>
          <a:p>
            <a:pPr lvl="2"/>
            <a:r>
              <a:rPr lang="fr-FR" dirty="0"/>
              <a:t>Des fonctions interne privée</a:t>
            </a:r>
          </a:p>
          <a:p>
            <a:endParaRPr lang="fr-FR" dirty="0"/>
          </a:p>
          <a:p>
            <a:pPr lvl="2"/>
            <a:r>
              <a:rPr lang="fr-FR" dirty="0"/>
              <a:t>Des interactions extérieur, public</a:t>
            </a:r>
          </a:p>
          <a:p>
            <a:pPr lvl="3"/>
            <a:r>
              <a:rPr lang="fr-FR" dirty="0"/>
              <a:t>This, context de l’objet dans l’objet</a:t>
            </a:r>
          </a:p>
        </p:txBody>
      </p:sp>
      <p:sp>
        <p:nvSpPr>
          <p:cNvPr id="6" name="Espace réservé du contenu 5">
            <a:extLst>
              <a:ext uri="{FF2B5EF4-FFF2-40B4-BE49-F238E27FC236}">
                <a16:creationId xmlns:a16="http://schemas.microsoft.com/office/drawing/2014/main" xmlns="" id="{2F66DCA6-DE46-4887-837E-F799B8A164C0}"/>
              </a:ext>
            </a:extLst>
          </p:cNvPr>
          <p:cNvSpPr>
            <a:spLocks noGrp="1"/>
          </p:cNvSpPr>
          <p:nvPr>
            <p:ph sz="quarter" idx="14"/>
          </p:nvPr>
        </p:nvSpPr>
        <p:spPr>
          <a:xfrm>
            <a:off x="7257328" y="1047244"/>
            <a:ext cx="4525701" cy="5145212"/>
          </a:xfrm>
        </p:spPr>
        <p:txBody>
          <a:bodyPr>
            <a:normAutofit fontScale="77500" lnSpcReduction="20000"/>
          </a:bodyPr>
          <a:lstStyle/>
          <a:p>
            <a:pPr marL="0" indent="0">
              <a:buNone/>
            </a:pPr>
            <a:endParaRPr lang="fr-FR" dirty="0">
              <a:solidFill>
                <a:srgbClr val="0000FF"/>
              </a:solidFill>
              <a:latin typeface="Consolas" panose="020B0609020204030204" pitchFamily="49" charset="0"/>
            </a:endParaRPr>
          </a:p>
          <a:p>
            <a:pPr marL="0" indent="0">
              <a:buNone/>
            </a:pPr>
            <a:r>
              <a:rPr lang="fr-FR" dirty="0">
                <a:solidFill>
                  <a:srgbClr val="0000FF"/>
                </a:solidFill>
                <a:latin typeface="Consolas" panose="020B0609020204030204" pitchFamily="49" charset="0"/>
              </a:rPr>
              <a:t>class</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MachineCafe</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private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temperature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number</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private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temperatureMax</a:t>
            </a:r>
            <a:r>
              <a:rPr lang="fr-FR" dirty="0">
                <a:solidFill>
                  <a:srgbClr val="000000"/>
                </a:solidFill>
                <a:latin typeface="Consolas" panose="020B0609020204030204" pitchFamily="49" charset="0"/>
              </a:rPr>
              <a:t>=</a:t>
            </a:r>
            <a:r>
              <a:rPr lang="fr-FR" dirty="0">
                <a:solidFill>
                  <a:srgbClr val="098658"/>
                </a:solidFill>
                <a:latin typeface="Consolas" panose="020B0609020204030204" pitchFamily="49" charset="0"/>
              </a:rPr>
              <a:t>95</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private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isPumpStarted</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boolean</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private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isHeaterStarted</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boolean</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public</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isOnButton</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boolean</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public</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cafe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Cafe</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public</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niveauEau</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number</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p>
          <a:p>
            <a:pPr marL="0" indent="0">
              <a:buNone/>
            </a:pPr>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constructor</a:t>
            </a:r>
            <a:r>
              <a:rPr lang="fr-FR" dirty="0">
                <a:solidFill>
                  <a:srgbClr val="000000"/>
                </a:solidFill>
                <a:latin typeface="Consolas" panose="020B0609020204030204" pitchFamily="49" charset="0"/>
              </a:rPr>
              <a:t>()</a:t>
            </a:r>
          </a:p>
          <a:p>
            <a:pPr marL="0" indent="0">
              <a:buNone/>
            </a:pPr>
            <a:r>
              <a:rPr lang="fr-FR" dirty="0">
                <a:solidFill>
                  <a:srgbClr val="0000FF"/>
                </a:solidFill>
                <a:latin typeface="Consolas" panose="020B0609020204030204" pitchFamily="49" charset="0"/>
              </a:rPr>
              <a:t>  {</a:t>
            </a:r>
          </a:p>
          <a:p>
            <a:pPr marL="0" indent="0">
              <a:buNone/>
            </a:pPr>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.temperature</a:t>
            </a:r>
            <a:r>
              <a:rPr lang="fr-FR" dirty="0">
                <a:solidFill>
                  <a:srgbClr val="000000"/>
                </a:solidFill>
                <a:latin typeface="Consolas" panose="020B0609020204030204" pitchFamily="49" charset="0"/>
              </a:rPr>
              <a:t>=</a:t>
            </a:r>
            <a:r>
              <a:rPr lang="fr-FR" dirty="0">
                <a:solidFill>
                  <a:srgbClr val="098658"/>
                </a:solidFill>
                <a:latin typeface="Consolas" panose="020B0609020204030204" pitchFamily="49" charset="0"/>
              </a:rPr>
              <a:t>0</a:t>
            </a:r>
            <a:r>
              <a:rPr lang="fr-FR" dirty="0">
                <a:solidFill>
                  <a:srgbClr val="000000"/>
                </a:solidFill>
                <a:latin typeface="Consolas" panose="020B0609020204030204" pitchFamily="49" charset="0"/>
              </a:rPr>
              <a:t>;</a:t>
            </a:r>
            <a:r>
              <a:rPr lang="fr-FR" dirty="0">
                <a:solidFill>
                  <a:srgbClr val="0000FF"/>
                </a:solidFill>
                <a:latin typeface="Consolas" panose="020B0609020204030204" pitchFamily="49" charset="0"/>
              </a:rPr>
              <a:t>...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.niveauEau</a:t>
            </a:r>
            <a:r>
              <a:rPr lang="fr-FR" dirty="0">
                <a:solidFill>
                  <a:srgbClr val="000000"/>
                </a:solidFill>
                <a:latin typeface="Consolas" panose="020B0609020204030204" pitchFamily="49" charset="0"/>
              </a:rPr>
              <a:t>=</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.senseWaterLevel</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p>
          <a:p>
            <a:pPr marL="0" indent="0">
              <a:buNone/>
            </a:pPr>
            <a:endParaRPr lang="fr-FR" dirty="0">
              <a:solidFill>
                <a:srgbClr val="000000"/>
              </a:solidFill>
              <a:latin typeface="Consolas" panose="020B0609020204030204" pitchFamily="49" charset="0"/>
            </a:endParaRPr>
          </a:p>
          <a:p>
            <a:pPr marL="0" indent="0">
              <a:buNone/>
            </a:pPr>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private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senseWaterLevel</a:t>
            </a:r>
            <a:r>
              <a:rPr lang="fr-FR" dirty="0">
                <a:solidFill>
                  <a:srgbClr val="000000"/>
                </a:solidFill>
                <a:latin typeface="Consolas" panose="020B0609020204030204" pitchFamily="49" charset="0"/>
              </a:rPr>
              <a:t>(){}</a:t>
            </a:r>
          </a:p>
          <a:p>
            <a:pPr marL="0" indent="0">
              <a:buNone/>
            </a:pPr>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private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startPump</a:t>
            </a:r>
            <a:r>
              <a:rPr lang="fr-FR" dirty="0">
                <a:solidFill>
                  <a:srgbClr val="000000"/>
                </a:solidFill>
                <a:latin typeface="Consolas" panose="020B0609020204030204" pitchFamily="49" charset="0"/>
              </a:rPr>
              <a:t>(){}</a:t>
            </a:r>
          </a:p>
          <a:p>
            <a:pPr marL="0" indent="0">
              <a:buNone/>
            </a:pPr>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private</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startHeater</a:t>
            </a:r>
            <a:r>
              <a:rPr lang="fr-FR" dirty="0">
                <a:solidFill>
                  <a:srgbClr val="000000"/>
                </a:solidFill>
                <a:latin typeface="Consolas" panose="020B0609020204030204" pitchFamily="49" charset="0"/>
              </a:rPr>
              <a:t>(){}</a:t>
            </a:r>
          </a:p>
          <a:p>
            <a:pPr marL="0" indent="0">
              <a:buNone/>
            </a:pPr>
            <a:endParaRPr lang="fr-FR" dirty="0">
              <a:solidFill>
                <a:srgbClr val="000000"/>
              </a:solidFill>
              <a:latin typeface="Consolas" panose="020B0609020204030204" pitchFamily="49" charset="0"/>
            </a:endParaRPr>
          </a:p>
          <a:p>
            <a:pPr marL="0" indent="0">
              <a:buNone/>
            </a:pPr>
            <a:r>
              <a:rPr lang="fr-FR" dirty="0">
                <a:solidFill>
                  <a:srgbClr val="0000FF"/>
                </a:solidFill>
                <a:latin typeface="Consolas" panose="020B0609020204030204" pitchFamily="49" charset="0"/>
              </a:rPr>
              <a:t>  public</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makeCofe</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.startHeater</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.startPump</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a:t>
            </a:r>
          </a:p>
        </p:txBody>
      </p:sp>
      <p:cxnSp>
        <p:nvCxnSpPr>
          <p:cNvPr id="8" name="Connecteur droit avec flèche 7">
            <a:extLst>
              <a:ext uri="{FF2B5EF4-FFF2-40B4-BE49-F238E27FC236}">
                <a16:creationId xmlns:a16="http://schemas.microsoft.com/office/drawing/2014/main" xmlns="" id="{AA26248D-6DA6-4C6A-B7A6-8C4914AA9882}"/>
              </a:ext>
            </a:extLst>
          </p:cNvPr>
          <p:cNvCxnSpPr>
            <a:cxnSpLocks/>
          </p:cNvCxnSpPr>
          <p:nvPr/>
        </p:nvCxnSpPr>
        <p:spPr>
          <a:xfrm flipV="1">
            <a:off x="3333509" y="1142985"/>
            <a:ext cx="3803976" cy="256233"/>
          </a:xfrm>
          <a:prstGeom prst="straightConnector1">
            <a:avLst/>
          </a:prstGeom>
          <a:ln w="76200">
            <a:tailEnd type="triangle"/>
          </a:ln>
        </p:spPr>
        <p:style>
          <a:lnRef idx="1">
            <a:schemeClr val="accent4"/>
          </a:lnRef>
          <a:fillRef idx="0">
            <a:schemeClr val="accent4"/>
          </a:fillRef>
          <a:effectRef idx="0">
            <a:schemeClr val="accent4"/>
          </a:effectRef>
          <a:fontRef idx="minor">
            <a:schemeClr val="tx1"/>
          </a:fontRef>
        </p:style>
      </p:cxnSp>
      <p:sp>
        <p:nvSpPr>
          <p:cNvPr id="11" name="Rectangle 10">
            <a:extLst>
              <a:ext uri="{FF2B5EF4-FFF2-40B4-BE49-F238E27FC236}">
                <a16:creationId xmlns:a16="http://schemas.microsoft.com/office/drawing/2014/main" xmlns="" id="{40B82F23-ECBD-4FD1-B5A1-9552D7C82BA4}"/>
              </a:ext>
            </a:extLst>
          </p:cNvPr>
          <p:cNvSpPr/>
          <p:nvPr/>
        </p:nvSpPr>
        <p:spPr>
          <a:xfrm rot="218273">
            <a:off x="7518810" y="1389181"/>
            <a:ext cx="3646026" cy="802841"/>
          </a:xfrm>
          <a:prstGeom prst="rect">
            <a:avLst/>
          </a:prstGeom>
          <a:solidFill>
            <a:srgbClr val="4F81BD">
              <a:alpha val="2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xmlns="" id="{F93159D5-4AC8-4635-AF7A-3570AD1FC7A2}"/>
              </a:ext>
            </a:extLst>
          </p:cNvPr>
          <p:cNvSpPr/>
          <p:nvPr/>
        </p:nvSpPr>
        <p:spPr>
          <a:xfrm rot="218273">
            <a:off x="7521232" y="2294012"/>
            <a:ext cx="3646026" cy="726469"/>
          </a:xfrm>
          <a:prstGeom prst="rect">
            <a:avLst/>
          </a:prstGeom>
          <a:solidFill>
            <a:srgbClr val="9BBB59">
              <a:alpha val="27843"/>
            </a:srgb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fr-FR"/>
          </a:p>
        </p:txBody>
      </p:sp>
      <p:sp>
        <p:nvSpPr>
          <p:cNvPr id="13" name="Rectangle 12">
            <a:extLst>
              <a:ext uri="{FF2B5EF4-FFF2-40B4-BE49-F238E27FC236}">
                <a16:creationId xmlns:a16="http://schemas.microsoft.com/office/drawing/2014/main" xmlns="" id="{98DD45AA-6625-400B-BEDA-2BD6D4C43DB1}"/>
              </a:ext>
            </a:extLst>
          </p:cNvPr>
          <p:cNvSpPr/>
          <p:nvPr/>
        </p:nvSpPr>
        <p:spPr>
          <a:xfrm rot="218273">
            <a:off x="7496042" y="3117463"/>
            <a:ext cx="3646026" cy="1002913"/>
          </a:xfrm>
          <a:prstGeom prst="rect">
            <a:avLst/>
          </a:prstGeom>
          <a:solidFill>
            <a:srgbClr val="FCD5B5">
              <a:alpha val="30196"/>
            </a:srgb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14" name="Rectangle 13">
            <a:extLst>
              <a:ext uri="{FF2B5EF4-FFF2-40B4-BE49-F238E27FC236}">
                <a16:creationId xmlns:a16="http://schemas.microsoft.com/office/drawing/2014/main" xmlns="" id="{0C973087-ED8C-49EE-B01A-A7DD281A7781}"/>
              </a:ext>
            </a:extLst>
          </p:cNvPr>
          <p:cNvSpPr/>
          <p:nvPr/>
        </p:nvSpPr>
        <p:spPr>
          <a:xfrm rot="218273">
            <a:off x="7428954" y="4216974"/>
            <a:ext cx="4158109" cy="760977"/>
          </a:xfrm>
          <a:prstGeom prst="rect">
            <a:avLst/>
          </a:prstGeom>
          <a:solidFill>
            <a:srgbClr val="4F81BD">
              <a:alpha val="2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xmlns="" id="{E43D662C-FD4D-4042-99C9-8A9124536AAB}"/>
              </a:ext>
            </a:extLst>
          </p:cNvPr>
          <p:cNvSpPr/>
          <p:nvPr/>
        </p:nvSpPr>
        <p:spPr>
          <a:xfrm rot="218273">
            <a:off x="7423462" y="5052622"/>
            <a:ext cx="3646026" cy="760202"/>
          </a:xfrm>
          <a:prstGeom prst="rect">
            <a:avLst/>
          </a:prstGeom>
          <a:solidFill>
            <a:srgbClr val="9BBB59">
              <a:alpha val="27843"/>
            </a:srgb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fr-FR"/>
          </a:p>
        </p:txBody>
      </p:sp>
      <p:cxnSp>
        <p:nvCxnSpPr>
          <p:cNvPr id="17" name="Connecteur droit avec flèche 16">
            <a:extLst>
              <a:ext uri="{FF2B5EF4-FFF2-40B4-BE49-F238E27FC236}">
                <a16:creationId xmlns:a16="http://schemas.microsoft.com/office/drawing/2014/main" xmlns="" id="{ED1DD3E3-6635-4436-B871-C0740F27F468}"/>
              </a:ext>
            </a:extLst>
          </p:cNvPr>
          <p:cNvCxnSpPr>
            <a:cxnSpLocks/>
          </p:cNvCxnSpPr>
          <p:nvPr/>
        </p:nvCxnSpPr>
        <p:spPr>
          <a:xfrm flipV="1">
            <a:off x="4352081" y="1593437"/>
            <a:ext cx="3085011" cy="757503"/>
          </a:xfrm>
          <a:prstGeom prst="straightConnector1">
            <a:avLst/>
          </a:prstGeom>
          <a:ln w="76200">
            <a:solidFill>
              <a:srgbClr val="00B0F0"/>
            </a:solidFill>
            <a:tailEnd type="triangle"/>
          </a:ln>
        </p:spPr>
        <p:style>
          <a:lnRef idx="1">
            <a:schemeClr val="accent4"/>
          </a:lnRef>
          <a:fillRef idx="0">
            <a:schemeClr val="accent4"/>
          </a:fillRef>
          <a:effectRef idx="0">
            <a:schemeClr val="accent4"/>
          </a:effectRef>
          <a:fontRef idx="minor">
            <a:schemeClr val="tx1"/>
          </a:fontRef>
        </p:style>
      </p:cxnSp>
      <p:cxnSp>
        <p:nvCxnSpPr>
          <p:cNvPr id="20" name="Connecteur droit avec flèche 19">
            <a:extLst>
              <a:ext uri="{FF2B5EF4-FFF2-40B4-BE49-F238E27FC236}">
                <a16:creationId xmlns:a16="http://schemas.microsoft.com/office/drawing/2014/main" xmlns="" id="{C19A42DF-A09B-470E-8C2C-ADBDDC953FD6}"/>
              </a:ext>
            </a:extLst>
          </p:cNvPr>
          <p:cNvCxnSpPr>
            <a:cxnSpLocks/>
          </p:cNvCxnSpPr>
          <p:nvPr/>
        </p:nvCxnSpPr>
        <p:spPr>
          <a:xfrm flipV="1">
            <a:off x="4112395" y="2589146"/>
            <a:ext cx="3085011" cy="757503"/>
          </a:xfrm>
          <a:prstGeom prst="straightConnector1">
            <a:avLst/>
          </a:prstGeom>
          <a:ln w="76200">
            <a:solidFill>
              <a:srgbClr val="92D050"/>
            </a:solidFill>
            <a:tailEnd type="triangle"/>
          </a:ln>
        </p:spPr>
        <p:style>
          <a:lnRef idx="1">
            <a:schemeClr val="accent4"/>
          </a:lnRef>
          <a:fillRef idx="0">
            <a:schemeClr val="accent4"/>
          </a:fillRef>
          <a:effectRef idx="0">
            <a:schemeClr val="accent4"/>
          </a:effectRef>
          <a:fontRef idx="minor">
            <a:schemeClr val="tx1"/>
          </a:fontRef>
        </p:style>
      </p:cxnSp>
      <p:cxnSp>
        <p:nvCxnSpPr>
          <p:cNvPr id="21" name="Connecteur droit avec flèche 20">
            <a:extLst>
              <a:ext uri="{FF2B5EF4-FFF2-40B4-BE49-F238E27FC236}">
                <a16:creationId xmlns:a16="http://schemas.microsoft.com/office/drawing/2014/main" xmlns="" id="{73FC37E8-A1FF-4118-BB15-BE2C32BFCFF2}"/>
              </a:ext>
            </a:extLst>
          </p:cNvPr>
          <p:cNvCxnSpPr>
            <a:cxnSpLocks/>
          </p:cNvCxnSpPr>
          <p:nvPr/>
        </p:nvCxnSpPr>
        <p:spPr>
          <a:xfrm flipV="1">
            <a:off x="3877519" y="3477535"/>
            <a:ext cx="3319887" cy="608288"/>
          </a:xfrm>
          <a:prstGeom prst="straightConnector1">
            <a:avLst/>
          </a:prstGeom>
          <a:ln w="76200">
            <a:solidFill>
              <a:srgbClr val="FFC000"/>
            </a:solidFill>
            <a:tailEnd type="triangle"/>
          </a:ln>
        </p:spPr>
        <p:style>
          <a:lnRef idx="1">
            <a:schemeClr val="accent4"/>
          </a:lnRef>
          <a:fillRef idx="0">
            <a:schemeClr val="accent4"/>
          </a:fillRef>
          <a:effectRef idx="0">
            <a:schemeClr val="accent4"/>
          </a:effectRef>
          <a:fontRef idx="minor">
            <a:schemeClr val="tx1"/>
          </a:fontRef>
        </p:style>
      </p:cxnSp>
      <p:cxnSp>
        <p:nvCxnSpPr>
          <p:cNvPr id="23" name="Connecteur droit avec flèche 22">
            <a:extLst>
              <a:ext uri="{FF2B5EF4-FFF2-40B4-BE49-F238E27FC236}">
                <a16:creationId xmlns:a16="http://schemas.microsoft.com/office/drawing/2014/main" xmlns="" id="{5A99B6B3-3FA5-4221-8601-B690B9479FF9}"/>
              </a:ext>
            </a:extLst>
          </p:cNvPr>
          <p:cNvCxnSpPr>
            <a:cxnSpLocks/>
            <a:endCxn id="14" idx="1"/>
          </p:cNvCxnSpPr>
          <p:nvPr/>
        </p:nvCxnSpPr>
        <p:spPr>
          <a:xfrm flipV="1">
            <a:off x="5092861" y="4465546"/>
            <a:ext cx="2340282" cy="315909"/>
          </a:xfrm>
          <a:prstGeom prst="straightConnector1">
            <a:avLst/>
          </a:prstGeom>
          <a:ln w="76200">
            <a:solidFill>
              <a:srgbClr val="00B0F0"/>
            </a:solidFill>
            <a:tailEnd type="triangle"/>
          </a:ln>
        </p:spPr>
        <p:style>
          <a:lnRef idx="1">
            <a:schemeClr val="accent4"/>
          </a:lnRef>
          <a:fillRef idx="0">
            <a:schemeClr val="accent4"/>
          </a:fillRef>
          <a:effectRef idx="0">
            <a:schemeClr val="accent4"/>
          </a:effectRef>
          <a:fontRef idx="minor">
            <a:schemeClr val="tx1"/>
          </a:fontRef>
        </p:style>
      </p:cxnSp>
      <p:cxnSp>
        <p:nvCxnSpPr>
          <p:cNvPr id="25" name="Connecteur droit avec flèche 24">
            <a:extLst>
              <a:ext uri="{FF2B5EF4-FFF2-40B4-BE49-F238E27FC236}">
                <a16:creationId xmlns:a16="http://schemas.microsoft.com/office/drawing/2014/main" xmlns="" id="{64A8E3F2-2D3E-4942-9213-07AB7A0BE71E}"/>
              </a:ext>
            </a:extLst>
          </p:cNvPr>
          <p:cNvCxnSpPr>
            <a:cxnSpLocks/>
          </p:cNvCxnSpPr>
          <p:nvPr/>
        </p:nvCxnSpPr>
        <p:spPr>
          <a:xfrm flipV="1">
            <a:off x="5256836" y="5292711"/>
            <a:ext cx="2086259" cy="388489"/>
          </a:xfrm>
          <a:prstGeom prst="straightConnector1">
            <a:avLst/>
          </a:prstGeom>
          <a:ln w="76200">
            <a:solidFill>
              <a:srgbClr val="92D050"/>
            </a:solidFill>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5236593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B8DD942-4E89-46F7-A9AE-780317F27B0E}"/>
              </a:ext>
            </a:extLst>
          </p:cNvPr>
          <p:cNvSpPr>
            <a:spLocks noGrp="1"/>
          </p:cNvSpPr>
          <p:nvPr>
            <p:ph type="title"/>
          </p:nvPr>
        </p:nvSpPr>
        <p:spPr>
          <a:xfrm>
            <a:off x="0" y="108128"/>
            <a:ext cx="12192000" cy="785818"/>
          </a:xfrm>
        </p:spPr>
        <p:txBody>
          <a:bodyPr/>
          <a:lstStyle/>
          <a:p>
            <a:r>
              <a:rPr lang="fr-FR" dirty="0"/>
              <a:t>C’est l’histoire d’un mec…</a:t>
            </a:r>
          </a:p>
        </p:txBody>
      </p:sp>
      <p:sp>
        <p:nvSpPr>
          <p:cNvPr id="3" name="Espace réservé du contenu 2">
            <a:extLst>
              <a:ext uri="{FF2B5EF4-FFF2-40B4-BE49-F238E27FC236}">
                <a16:creationId xmlns:a16="http://schemas.microsoft.com/office/drawing/2014/main" xmlns="" id="{EF173981-9473-4B7B-A4E4-7637D6982912}"/>
              </a:ext>
            </a:extLst>
          </p:cNvPr>
          <p:cNvSpPr>
            <a:spLocks noGrp="1"/>
          </p:cNvSpPr>
          <p:nvPr>
            <p:ph idx="1"/>
          </p:nvPr>
        </p:nvSpPr>
        <p:spPr/>
        <p:txBody>
          <a:bodyPr>
            <a:normAutofit fontScale="85000" lnSpcReduction="20000"/>
          </a:bodyPr>
          <a:lstStyle/>
          <a:p>
            <a:r>
              <a:rPr lang="fr-FR" dirty="0" err="1"/>
              <a:t>Jean-pierre</a:t>
            </a:r>
            <a:r>
              <a:rPr lang="fr-FR" dirty="0"/>
              <a:t> est pas adroit il met du café en poudre partout tous les matins</a:t>
            </a:r>
          </a:p>
          <a:p>
            <a:endParaRPr lang="fr-FR" dirty="0"/>
          </a:p>
          <a:p>
            <a:pPr marL="3681413"/>
            <a:r>
              <a:rPr lang="fr-FR" dirty="0"/>
              <a:t>Il acheté une machine à café,</a:t>
            </a:r>
          </a:p>
          <a:p>
            <a:pPr marL="4081463" lvl="1"/>
            <a:r>
              <a:rPr lang="fr-FR" b="1" dirty="0"/>
              <a:t>oui encore</a:t>
            </a:r>
            <a:r>
              <a:rPr lang="fr-FR" dirty="0"/>
              <a:t>, système </a:t>
            </a:r>
            <a:r>
              <a:rPr lang="fr-FR" b="1" dirty="0"/>
              <a:t>café à dosettes </a:t>
            </a:r>
            <a:r>
              <a:rPr lang="fr-FR" dirty="0"/>
              <a:t>cette fois</a:t>
            </a:r>
          </a:p>
          <a:p>
            <a:pPr marL="4081463" lvl="1"/>
            <a:r>
              <a:rPr lang="fr-FR" dirty="0"/>
              <a:t>elle </a:t>
            </a:r>
            <a:r>
              <a:rPr lang="fr-FR" b="1" dirty="0"/>
              <a:t>fait tout pareil </a:t>
            </a:r>
            <a:r>
              <a:rPr lang="fr-FR" dirty="0"/>
              <a:t>,mais plus pratique</a:t>
            </a:r>
          </a:p>
          <a:p>
            <a:pPr marL="3795713" lvl="1" indent="0">
              <a:buNone/>
            </a:pPr>
            <a:r>
              <a:rPr lang="fr-FR" dirty="0"/>
              <a:t> </a:t>
            </a:r>
          </a:p>
          <a:p>
            <a:pPr marL="4398963" lvl="2"/>
            <a:r>
              <a:rPr lang="fr-FR" dirty="0"/>
              <a:t>Elle à un bouton marche / arrêt </a:t>
            </a:r>
          </a:p>
          <a:p>
            <a:pPr marL="4398963" lvl="2"/>
            <a:r>
              <a:rPr lang="fr-FR" dirty="0"/>
              <a:t>Un bac d’eau à remplir d’un litre</a:t>
            </a:r>
          </a:p>
          <a:p>
            <a:pPr marL="4398963" lvl="2"/>
            <a:r>
              <a:rPr lang="fr-FR" dirty="0"/>
              <a:t>Et un objet </a:t>
            </a:r>
            <a:r>
              <a:rPr lang="fr-FR" b="1" i="1" dirty="0"/>
              <a:t>filtre </a:t>
            </a:r>
            <a:r>
              <a:rPr lang="fr-FR" dirty="0"/>
              <a:t>qui contient </a:t>
            </a:r>
            <a:r>
              <a:rPr lang="fr-FR" b="1" i="1" dirty="0"/>
              <a:t>café </a:t>
            </a:r>
            <a:r>
              <a:rPr lang="fr-FR" dirty="0"/>
              <a:t>est </a:t>
            </a:r>
            <a:r>
              <a:rPr lang="fr-FR" b="1" dirty="0"/>
              <a:t>redéfini</a:t>
            </a:r>
            <a:r>
              <a:rPr lang="fr-FR" dirty="0"/>
              <a:t> différemment </a:t>
            </a:r>
          </a:p>
          <a:p>
            <a:pPr marL="4856163" lvl="3"/>
            <a:r>
              <a:rPr lang="fr-FR" dirty="0"/>
              <a:t>Il accepte désormais du </a:t>
            </a:r>
            <a:r>
              <a:rPr lang="fr-FR" b="1" dirty="0"/>
              <a:t>café en dosette</a:t>
            </a:r>
          </a:p>
          <a:p>
            <a:pPr marL="4854575" indent="0">
              <a:buNone/>
            </a:pPr>
            <a:endParaRPr lang="fr-FR" dirty="0"/>
          </a:p>
          <a:p>
            <a:pPr marL="3762375">
              <a:tabLst>
                <a:tab pos="4398963" algn="l"/>
              </a:tabLst>
            </a:pPr>
            <a:r>
              <a:rPr lang="fr-FR" dirty="0"/>
              <a:t>Alors une machine à dosette c’est une </a:t>
            </a:r>
          </a:p>
          <a:p>
            <a:pPr marL="3419475" indent="0">
              <a:buNone/>
              <a:tabLst>
                <a:tab pos="4398963" algn="l"/>
              </a:tabLst>
            </a:pPr>
            <a:r>
              <a:rPr lang="fr-FR" dirty="0"/>
              <a:t>machine qui fais aussi du café. </a:t>
            </a:r>
          </a:p>
          <a:p>
            <a:pPr marL="3419475" indent="0" algn="r">
              <a:buNone/>
              <a:tabLst>
                <a:tab pos="4398963" algn="l"/>
              </a:tabLst>
            </a:pPr>
            <a:r>
              <a:rPr lang="fr-FR" dirty="0"/>
              <a:t>Comme l’autre!!!		</a:t>
            </a:r>
          </a:p>
        </p:txBody>
      </p:sp>
      <p:pic>
        <p:nvPicPr>
          <p:cNvPr id="4098" name="Picture 2">
            <a:extLst>
              <a:ext uri="{FF2B5EF4-FFF2-40B4-BE49-F238E27FC236}">
                <a16:creationId xmlns:a16="http://schemas.microsoft.com/office/drawing/2014/main" xmlns="" id="{6D8E1CB3-FED5-4954-A3F4-0E3C216D0AE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21193" y="5230992"/>
            <a:ext cx="1389847" cy="118372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Machines Senseo - FasocafeFasocafe">
            <a:extLst>
              <a:ext uri="{FF2B5EF4-FFF2-40B4-BE49-F238E27FC236}">
                <a16:creationId xmlns:a16="http://schemas.microsoft.com/office/drawing/2014/main" xmlns="" id="{4E281458-5607-4C03-82C3-73E05CDEA7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0443" y="1885119"/>
            <a:ext cx="3123936" cy="39377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47731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50C2D239-6AF8-4F45-B409-3FAC50D6176F}"/>
              </a:ext>
            </a:extLst>
          </p:cNvPr>
          <p:cNvSpPr>
            <a:spLocks noGrp="1"/>
          </p:cNvSpPr>
          <p:nvPr>
            <p:ph type="title"/>
          </p:nvPr>
        </p:nvSpPr>
        <p:spPr/>
        <p:txBody>
          <a:bodyPr/>
          <a:lstStyle/>
          <a:p>
            <a:r>
              <a:rPr lang="fr-FR" dirty="0"/>
              <a:t>Class machine à café</a:t>
            </a:r>
          </a:p>
        </p:txBody>
      </p:sp>
      <p:sp>
        <p:nvSpPr>
          <p:cNvPr id="5" name="Espace réservé du contenu 4">
            <a:extLst>
              <a:ext uri="{FF2B5EF4-FFF2-40B4-BE49-F238E27FC236}">
                <a16:creationId xmlns:a16="http://schemas.microsoft.com/office/drawing/2014/main" xmlns="" id="{9DC7315F-AA3B-4EA6-80D2-55941E13C254}"/>
              </a:ext>
            </a:extLst>
          </p:cNvPr>
          <p:cNvSpPr>
            <a:spLocks noGrp="1"/>
          </p:cNvSpPr>
          <p:nvPr>
            <p:ph idx="1"/>
          </p:nvPr>
        </p:nvSpPr>
        <p:spPr/>
        <p:txBody>
          <a:bodyPr>
            <a:normAutofit fontScale="70000" lnSpcReduction="20000"/>
          </a:bodyPr>
          <a:lstStyle/>
          <a:p>
            <a:r>
              <a:rPr lang="fr-FR" dirty="0"/>
              <a:t>Machine à café à dosettes</a:t>
            </a:r>
          </a:p>
          <a:p>
            <a:pPr lvl="2"/>
            <a:r>
              <a:rPr lang="fr-FR" dirty="0"/>
              <a:t>Ses champs privés</a:t>
            </a:r>
          </a:p>
          <a:p>
            <a:pPr lvl="3"/>
            <a:r>
              <a:rPr lang="fr-FR" dirty="0"/>
              <a:t>Ceux du </a:t>
            </a:r>
            <a:r>
              <a:rPr lang="fr-FR" b="1" dirty="0"/>
              <a:t>parent </a:t>
            </a:r>
            <a:r>
              <a:rPr lang="fr-FR" dirty="0"/>
              <a:t>étant eux aussi </a:t>
            </a:r>
            <a:r>
              <a:rPr lang="fr-FR" b="1" i="1" dirty="0" err="1"/>
              <a:t>private</a:t>
            </a:r>
            <a:r>
              <a:rPr lang="fr-FR" b="1" i="1" dirty="0"/>
              <a:t> </a:t>
            </a:r>
            <a:r>
              <a:rPr lang="fr-FR" dirty="0"/>
              <a:t>il sont </a:t>
            </a:r>
            <a:r>
              <a:rPr lang="fr-FR" b="1" dirty="0" err="1"/>
              <a:t>innaccessible</a:t>
            </a:r>
            <a:endParaRPr lang="fr-FR" b="1" dirty="0"/>
          </a:p>
          <a:p>
            <a:pPr lvl="4"/>
            <a:r>
              <a:rPr lang="fr-FR" dirty="0"/>
              <a:t>Notion d’</a:t>
            </a:r>
            <a:r>
              <a:rPr lang="fr-FR" dirty="0" err="1"/>
              <a:t>heritage</a:t>
            </a:r>
            <a:endParaRPr lang="fr-FR" dirty="0"/>
          </a:p>
          <a:p>
            <a:pPr lvl="4"/>
            <a:r>
              <a:rPr lang="fr-FR" dirty="0"/>
              <a:t>Notion de </a:t>
            </a:r>
            <a:r>
              <a:rPr lang="fr-FR" b="1" dirty="0" err="1"/>
              <a:t>protected</a:t>
            </a:r>
            <a:endParaRPr lang="fr-FR" b="1" dirty="0"/>
          </a:p>
          <a:p>
            <a:pPr lvl="4"/>
            <a:endParaRPr lang="fr-FR" b="1" dirty="0"/>
          </a:p>
          <a:p>
            <a:pPr lvl="2"/>
            <a:r>
              <a:rPr lang="fr-FR" dirty="0"/>
              <a:t>Des champs / fonctions public, </a:t>
            </a:r>
            <a:r>
              <a:rPr lang="fr-FR" dirty="0" err="1"/>
              <a:t>protected</a:t>
            </a:r>
            <a:r>
              <a:rPr lang="fr-FR" dirty="0"/>
              <a:t> </a:t>
            </a:r>
          </a:p>
          <a:p>
            <a:pPr lvl="3"/>
            <a:r>
              <a:rPr lang="fr-FR" dirty="0"/>
              <a:t>Permettant l’héritage aux futurs extensions</a:t>
            </a:r>
          </a:p>
          <a:p>
            <a:pPr lvl="3"/>
            <a:r>
              <a:rPr lang="fr-FR" b="1" dirty="0"/>
              <a:t>Redéfinition</a:t>
            </a:r>
            <a:r>
              <a:rPr lang="fr-FR" dirty="0"/>
              <a:t> de la manière de faire le café</a:t>
            </a:r>
          </a:p>
          <a:p>
            <a:pPr lvl="4"/>
            <a:r>
              <a:rPr lang="fr-FR" dirty="0"/>
              <a:t>Notions d</a:t>
            </a:r>
            <a:r>
              <a:rPr lang="fr-FR" b="1" dirty="0"/>
              <a:t>’</a:t>
            </a:r>
            <a:r>
              <a:rPr lang="fr-FR" b="1" dirty="0" err="1"/>
              <a:t>override</a:t>
            </a:r>
            <a:endParaRPr lang="fr-FR" b="1" dirty="0"/>
          </a:p>
          <a:p>
            <a:pPr lvl="2"/>
            <a:endParaRPr lang="fr-FR" dirty="0"/>
          </a:p>
          <a:p>
            <a:pPr lvl="2"/>
            <a:r>
              <a:rPr lang="fr-FR" dirty="0"/>
              <a:t>Des champs / fonction privés qui lui sont totalement personnel</a:t>
            </a:r>
          </a:p>
          <a:p>
            <a:pPr lvl="2"/>
            <a:endParaRPr lang="fr-FR" dirty="0"/>
          </a:p>
          <a:p>
            <a:pPr lvl="2"/>
            <a:r>
              <a:rPr lang="fr-FR" dirty="0"/>
              <a:t>Un constructeur</a:t>
            </a:r>
          </a:p>
          <a:p>
            <a:pPr lvl="3"/>
            <a:r>
              <a:rPr lang="fr-FR" dirty="0"/>
              <a:t>Appel du constructeur parent</a:t>
            </a:r>
          </a:p>
          <a:p>
            <a:pPr lvl="4"/>
            <a:r>
              <a:rPr lang="fr-FR" dirty="0"/>
              <a:t>Notion de </a:t>
            </a:r>
            <a:r>
              <a:rPr lang="fr-FR" b="1" dirty="0"/>
              <a:t>super()</a:t>
            </a:r>
          </a:p>
          <a:p>
            <a:pPr lvl="4"/>
            <a:endParaRPr lang="fr-FR" dirty="0"/>
          </a:p>
          <a:p>
            <a:pPr lvl="2"/>
            <a:r>
              <a:rPr lang="fr-FR" dirty="0"/>
              <a:t>Des fonctions interne protégé pour permettre aux futurs génération de pleinement hérité de leur ainés</a:t>
            </a:r>
          </a:p>
          <a:p>
            <a:endParaRPr lang="fr-FR" dirty="0"/>
          </a:p>
        </p:txBody>
      </p:sp>
      <p:sp>
        <p:nvSpPr>
          <p:cNvPr id="6" name="Espace réservé du contenu 5">
            <a:extLst>
              <a:ext uri="{FF2B5EF4-FFF2-40B4-BE49-F238E27FC236}">
                <a16:creationId xmlns:a16="http://schemas.microsoft.com/office/drawing/2014/main" xmlns="" id="{2F66DCA6-DE46-4887-837E-F799B8A164C0}"/>
              </a:ext>
            </a:extLst>
          </p:cNvPr>
          <p:cNvSpPr>
            <a:spLocks noGrp="1"/>
          </p:cNvSpPr>
          <p:nvPr>
            <p:ph sz="quarter" idx="14"/>
          </p:nvPr>
        </p:nvSpPr>
        <p:spPr>
          <a:xfrm>
            <a:off x="7257328" y="1047244"/>
            <a:ext cx="4553712" cy="5145212"/>
          </a:xfrm>
        </p:spPr>
        <p:txBody>
          <a:bodyPr>
            <a:normAutofit/>
          </a:bodyPr>
          <a:lstStyle/>
          <a:p>
            <a:pPr marL="0" indent="0">
              <a:buNone/>
            </a:pPr>
            <a:endParaRPr lang="fr-FR" dirty="0">
              <a:solidFill>
                <a:srgbClr val="0000FF"/>
              </a:solidFill>
              <a:latin typeface="Consolas" panose="020B0609020204030204" pitchFamily="49" charset="0"/>
            </a:endParaRPr>
          </a:p>
          <a:p>
            <a:pPr marL="0" indent="0">
              <a:buNone/>
            </a:pPr>
            <a:r>
              <a:rPr lang="fr-FR" dirty="0">
                <a:solidFill>
                  <a:srgbClr val="0000FF"/>
                </a:solidFill>
                <a:latin typeface="Consolas" panose="020B0609020204030204" pitchFamily="49" charset="0"/>
              </a:rPr>
              <a:t>class</a:t>
            </a:r>
            <a:r>
              <a:rPr lang="fr-FR"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CoffeMachinPad</a:t>
            </a:r>
            <a:r>
              <a:rPr lang="fr-FR" dirty="0">
                <a:solidFill>
                  <a:srgbClr val="000000"/>
                </a:solidFill>
                <a:latin typeface="Consolas" panose="020B0609020204030204" pitchFamily="49" charset="0"/>
              </a:rPr>
              <a:t> </a:t>
            </a:r>
            <a:r>
              <a:rPr lang="fr-FR" b="1" dirty="0" err="1">
                <a:solidFill>
                  <a:srgbClr val="000000"/>
                </a:solidFill>
                <a:latin typeface="Consolas" panose="020B0609020204030204" pitchFamily="49" charset="0"/>
              </a:rPr>
              <a:t>extends</a:t>
            </a:r>
            <a:r>
              <a:rPr lang="fr-FR" dirty="0">
                <a:solidFill>
                  <a:srgbClr val="000000"/>
                </a:solidFill>
                <a:latin typeface="Consolas" panose="020B0609020204030204" pitchFamily="49" charset="0"/>
              </a:rPr>
              <a:t> </a:t>
            </a:r>
            <a:r>
              <a:rPr lang="fr-FR" sz="2000" dirty="0" err="1">
                <a:solidFill>
                  <a:srgbClr val="000000"/>
                </a:solidFill>
                <a:latin typeface="Consolas" panose="020B0609020204030204" pitchFamily="49" charset="0"/>
              </a:rPr>
              <a:t>CoffeMachin</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a:solidFill>
                  <a:srgbClr val="0000FF"/>
                </a:solidFill>
                <a:latin typeface="Consolas" panose="020B0609020204030204" pitchFamily="49" charset="0"/>
              </a:rPr>
              <a:t>public</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padHolder</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PadHolder</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p>
          <a:p>
            <a:pPr marL="0" indent="0">
              <a:buNone/>
            </a:pPr>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constructor</a:t>
            </a:r>
            <a:r>
              <a:rPr lang="fr-FR" dirty="0">
                <a:solidFill>
                  <a:srgbClr val="000000"/>
                </a:solidFill>
                <a:latin typeface="Consolas" panose="020B0609020204030204" pitchFamily="49" charset="0"/>
              </a:rPr>
              <a:t>()</a:t>
            </a:r>
          </a:p>
          <a:p>
            <a:pPr marL="0" indent="0">
              <a:buNone/>
            </a:pPr>
            <a:r>
              <a:rPr lang="fr-FR" dirty="0">
                <a:solidFill>
                  <a:srgbClr val="0000FF"/>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     </a:t>
            </a:r>
            <a:r>
              <a:rPr lang="fr-FR" b="1" dirty="0">
                <a:solidFill>
                  <a:srgbClr val="000000"/>
                </a:solidFill>
                <a:latin typeface="Consolas" panose="020B0609020204030204" pitchFamily="49" charset="0"/>
              </a:rPr>
              <a:t>super();</a:t>
            </a:r>
          </a:p>
          <a:p>
            <a:pPr marL="0" indent="0">
              <a:buNone/>
            </a:pPr>
            <a:r>
              <a:rPr lang="fr-FR" dirty="0">
                <a:solidFill>
                  <a:srgbClr val="000000"/>
                </a:solidFill>
                <a:latin typeface="Consolas" panose="020B0609020204030204" pitchFamily="49" charset="0"/>
              </a:rPr>
              <a:t>  }</a:t>
            </a:r>
          </a:p>
          <a:p>
            <a:pPr marL="0" indent="0">
              <a:buNone/>
            </a:pPr>
            <a:endParaRPr lang="fr-FR" dirty="0">
              <a:solidFill>
                <a:srgbClr val="0000FF"/>
              </a:solidFill>
              <a:latin typeface="Consolas" panose="020B0609020204030204" pitchFamily="49" charset="0"/>
            </a:endParaRPr>
          </a:p>
          <a:p>
            <a:pPr marL="0" indent="0">
              <a:buNone/>
            </a:pPr>
            <a:r>
              <a:rPr lang="fr-FR" dirty="0">
                <a:solidFill>
                  <a:srgbClr val="0000FF"/>
                </a:solidFill>
                <a:latin typeface="Consolas" panose="020B0609020204030204" pitchFamily="49" charset="0"/>
              </a:rPr>
              <a:t>  public</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insertDoset</a:t>
            </a:r>
            <a:r>
              <a:rPr lang="fr-FR" dirty="0">
                <a:solidFill>
                  <a:srgbClr val="000000"/>
                </a:solidFill>
                <a:latin typeface="Consolas" panose="020B0609020204030204" pitchFamily="49" charset="0"/>
              </a:rPr>
              <a:t>(</a:t>
            </a:r>
            <a:r>
              <a:rPr lang="fr-FR" dirty="0" err="1">
                <a:solidFill>
                  <a:srgbClr val="000000"/>
                </a:solidFill>
                <a:latin typeface="Consolas" panose="020B0609020204030204" pitchFamily="49" charset="0"/>
              </a:rPr>
              <a:t>pad:CoffePad</a:t>
            </a:r>
            <a:r>
              <a:rPr lang="fr-FR" dirty="0">
                <a:solidFill>
                  <a:srgbClr val="000000"/>
                </a:solidFill>
                <a:latin typeface="Consolas" panose="020B0609020204030204" pitchFamily="49" charset="0"/>
              </a:rPr>
              <a:t>){ … }</a:t>
            </a:r>
          </a:p>
          <a:p>
            <a:pPr marL="0" indent="0">
              <a:buNone/>
            </a:pPr>
            <a:r>
              <a:rPr lang="fr-FR" dirty="0">
                <a:solidFill>
                  <a:srgbClr val="0000FF"/>
                </a:solidFill>
                <a:latin typeface="Consolas" panose="020B0609020204030204" pitchFamily="49" charset="0"/>
              </a:rPr>
              <a:t>  </a:t>
            </a:r>
          </a:p>
          <a:p>
            <a:pPr marL="0" indent="0">
              <a:buNone/>
            </a:pPr>
            <a:r>
              <a:rPr lang="fr-FR" dirty="0">
                <a:solidFill>
                  <a:srgbClr val="0000FF"/>
                </a:solidFill>
                <a:latin typeface="Consolas" panose="020B0609020204030204" pitchFamily="49" charset="0"/>
              </a:rPr>
              <a:t>  public</a:t>
            </a:r>
            <a:r>
              <a:rPr lang="fr-FR" dirty="0">
                <a:solidFill>
                  <a:srgbClr val="000000"/>
                </a:solidFill>
                <a:latin typeface="Consolas" panose="020B0609020204030204" pitchFamily="49" charset="0"/>
              </a:rPr>
              <a:t> </a:t>
            </a:r>
            <a:r>
              <a:rPr lang="fr-FR" dirty="0" err="1">
                <a:solidFill>
                  <a:srgbClr val="000000"/>
                </a:solidFill>
                <a:latin typeface="Consolas" panose="020B0609020204030204" pitchFamily="49" charset="0"/>
              </a:rPr>
              <a:t>makeCofe</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.cofee</a:t>
            </a:r>
            <a:r>
              <a:rPr lang="fr-FR" dirty="0">
                <a:solidFill>
                  <a:srgbClr val="000000"/>
                </a:solidFill>
                <a:latin typeface="Consolas" panose="020B0609020204030204" pitchFamily="49" charset="0"/>
              </a:rPr>
              <a:t>=</a:t>
            </a:r>
            <a:r>
              <a:rPr lang="fr-FR" dirty="0">
                <a:solidFill>
                  <a:srgbClr val="0000FF"/>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.padHolder.coffe</a:t>
            </a: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.startHeater</a:t>
            </a:r>
            <a:r>
              <a:rPr lang="fr-FR" dirty="0">
                <a:solidFill>
                  <a:srgbClr val="000000"/>
                </a:solidFill>
                <a:latin typeface="Consolas" panose="020B0609020204030204" pitchFamily="49" charset="0"/>
              </a:rPr>
              <a:t>(97);</a:t>
            </a:r>
          </a:p>
          <a:p>
            <a:pPr marL="0" indent="0">
              <a:buNone/>
            </a:pP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this</a:t>
            </a:r>
            <a:r>
              <a:rPr lang="fr-FR" dirty="0" err="1">
                <a:solidFill>
                  <a:srgbClr val="000000"/>
                </a:solidFill>
                <a:latin typeface="Consolas" panose="020B0609020204030204" pitchFamily="49" charset="0"/>
              </a:rPr>
              <a:t>.startPump</a:t>
            </a:r>
            <a:r>
              <a:rPr lang="fr-FR" dirty="0">
                <a:solidFill>
                  <a:srgbClr val="000000"/>
                </a:solidFill>
                <a:latin typeface="Consolas" panose="020B0609020204030204" pitchFamily="49" charset="0"/>
              </a:rPr>
              <a:t>(255);</a:t>
            </a:r>
          </a:p>
          <a:p>
            <a:pPr marL="0" indent="0">
              <a:buNone/>
            </a:pP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10515294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B8DD942-4E89-46F7-A9AE-780317F27B0E}"/>
              </a:ext>
            </a:extLst>
          </p:cNvPr>
          <p:cNvSpPr>
            <a:spLocks noGrp="1"/>
          </p:cNvSpPr>
          <p:nvPr>
            <p:ph type="title"/>
          </p:nvPr>
        </p:nvSpPr>
        <p:spPr>
          <a:xfrm>
            <a:off x="0" y="108128"/>
            <a:ext cx="12192000" cy="785818"/>
          </a:xfrm>
        </p:spPr>
        <p:txBody>
          <a:bodyPr/>
          <a:lstStyle/>
          <a:p>
            <a:r>
              <a:rPr lang="fr-FR" dirty="0"/>
              <a:t>C’est l’histoire d’un mec…</a:t>
            </a:r>
          </a:p>
        </p:txBody>
      </p:sp>
      <p:sp>
        <p:nvSpPr>
          <p:cNvPr id="3" name="Espace réservé du contenu 2">
            <a:extLst>
              <a:ext uri="{FF2B5EF4-FFF2-40B4-BE49-F238E27FC236}">
                <a16:creationId xmlns:a16="http://schemas.microsoft.com/office/drawing/2014/main" xmlns="" id="{EF173981-9473-4B7B-A4E4-7637D6982912}"/>
              </a:ext>
            </a:extLst>
          </p:cNvPr>
          <p:cNvSpPr>
            <a:spLocks noGrp="1"/>
          </p:cNvSpPr>
          <p:nvPr>
            <p:ph idx="1"/>
          </p:nvPr>
        </p:nvSpPr>
        <p:spPr/>
        <p:txBody>
          <a:bodyPr>
            <a:normAutofit/>
          </a:bodyPr>
          <a:lstStyle/>
          <a:p>
            <a:r>
              <a:rPr lang="fr-FR" dirty="0"/>
              <a:t>Jean-Pierre est devenu un expert du café</a:t>
            </a:r>
          </a:p>
          <a:p>
            <a:pPr lvl="1"/>
            <a:r>
              <a:rPr lang="fr-FR" dirty="0"/>
              <a:t>Il a essayé une 20aine de systèmes différents.</a:t>
            </a:r>
          </a:p>
          <a:p>
            <a:pPr lvl="1"/>
            <a:endParaRPr lang="fr-FR" dirty="0"/>
          </a:p>
          <a:p>
            <a:r>
              <a:rPr lang="fr-FR" dirty="0"/>
              <a:t>Il à finit par déduire que</a:t>
            </a:r>
          </a:p>
          <a:p>
            <a:pPr lvl="1"/>
            <a:r>
              <a:rPr lang="fr-FR" dirty="0"/>
              <a:t>Faire du café </a:t>
            </a:r>
            <a:r>
              <a:rPr lang="fr-FR" b="1" dirty="0"/>
              <a:t>c’est toujours </a:t>
            </a:r>
            <a:r>
              <a:rPr lang="fr-FR" dirty="0"/>
              <a:t>:</a:t>
            </a:r>
          </a:p>
          <a:p>
            <a:pPr lvl="2"/>
            <a:r>
              <a:rPr lang="fr-FR" dirty="0"/>
              <a:t>Mettre du café/ eau</a:t>
            </a:r>
          </a:p>
          <a:p>
            <a:pPr lvl="2"/>
            <a:r>
              <a:rPr lang="fr-FR" dirty="0"/>
              <a:t>Démarrer</a:t>
            </a:r>
          </a:p>
          <a:p>
            <a:pPr lvl="2"/>
            <a:r>
              <a:rPr lang="fr-FR" dirty="0"/>
              <a:t>Collecter boisson chaude</a:t>
            </a:r>
          </a:p>
        </p:txBody>
      </p:sp>
      <p:pic>
        <p:nvPicPr>
          <p:cNvPr id="7170" name="Picture 2" descr="Machine à Café Capsules - Iperespresso - illy Shop">
            <a:extLst>
              <a:ext uri="{FF2B5EF4-FFF2-40B4-BE49-F238E27FC236}">
                <a16:creationId xmlns:a16="http://schemas.microsoft.com/office/drawing/2014/main" xmlns="" id="{33ADA8FC-1703-4767-9086-48BE3E8D3B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23518" y="977542"/>
            <a:ext cx="2468482" cy="246848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KLARSTEIN Minibarista - Machine à café 550W avec Carafe 0,6 L pour ...">
            <a:extLst>
              <a:ext uri="{FF2B5EF4-FFF2-40B4-BE49-F238E27FC236}">
                <a16:creationId xmlns:a16="http://schemas.microsoft.com/office/drawing/2014/main" xmlns="" id="{103EC93D-54DF-47E3-AC84-1B5BB14668E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68002" y="1586651"/>
            <a:ext cx="1455516" cy="178469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xmlns="" id="{F85C0736-D317-4E0B-9910-EA5DA2DD8F27}"/>
              </a:ext>
            </a:extLst>
          </p:cNvPr>
          <p:cNvSpPr/>
          <p:nvPr/>
        </p:nvSpPr>
        <p:spPr>
          <a:xfrm>
            <a:off x="6267330" y="3719874"/>
            <a:ext cx="5839202" cy="1692771"/>
          </a:xfrm>
          <a:prstGeom prst="rect">
            <a:avLst/>
          </a:prstGeom>
        </p:spPr>
        <p:txBody>
          <a:bodyPr wrap="square">
            <a:spAutoFit/>
          </a:bodyPr>
          <a:lstStyle/>
          <a:p>
            <a:pPr marL="450850" lvl="0" indent="-342900">
              <a:spcBef>
                <a:spcPct val="20000"/>
              </a:spcBef>
              <a:buFont typeface="Arial" pitchFamily="34" charset="0"/>
              <a:buChar char="•"/>
            </a:pPr>
            <a:r>
              <a:rPr lang="fr-FR" sz="2800" dirty="0">
                <a:solidFill>
                  <a:prstClr val="black"/>
                </a:solidFill>
              </a:rPr>
              <a:t>Il a aussi identifié 2 sous modèles génériques pour faire du café</a:t>
            </a:r>
          </a:p>
          <a:p>
            <a:pPr marL="450850" lvl="2" indent="-342900">
              <a:spcBef>
                <a:spcPct val="20000"/>
              </a:spcBef>
              <a:buFont typeface="Arial" pitchFamily="34" charset="0"/>
              <a:buChar char="•"/>
            </a:pPr>
            <a:r>
              <a:rPr lang="fr-FR" sz="2000" dirty="0">
                <a:solidFill>
                  <a:prstClr val="black"/>
                </a:solidFill>
              </a:rPr>
              <a:t>Les machines classiques</a:t>
            </a:r>
          </a:p>
          <a:p>
            <a:pPr marL="450850" lvl="2" indent="-342900">
              <a:spcBef>
                <a:spcPct val="20000"/>
              </a:spcBef>
              <a:buFont typeface="Arial" pitchFamily="34" charset="0"/>
              <a:buChar char="•"/>
            </a:pPr>
            <a:r>
              <a:rPr lang="fr-FR" sz="2000" dirty="0">
                <a:solidFill>
                  <a:prstClr val="black"/>
                </a:solidFill>
              </a:rPr>
              <a:t>Les machines a expresso</a:t>
            </a:r>
          </a:p>
        </p:txBody>
      </p:sp>
      <p:sp>
        <p:nvSpPr>
          <p:cNvPr id="6" name="Rectangle 5">
            <a:extLst>
              <a:ext uri="{FF2B5EF4-FFF2-40B4-BE49-F238E27FC236}">
                <a16:creationId xmlns:a16="http://schemas.microsoft.com/office/drawing/2014/main" xmlns="" id="{383974B7-4396-40DD-86B8-6D1896D00A14}"/>
              </a:ext>
            </a:extLst>
          </p:cNvPr>
          <p:cNvSpPr/>
          <p:nvPr/>
        </p:nvSpPr>
        <p:spPr>
          <a:xfrm>
            <a:off x="380961" y="5341849"/>
            <a:ext cx="11811040" cy="1138773"/>
          </a:xfrm>
          <a:prstGeom prst="rect">
            <a:avLst/>
          </a:prstGeom>
        </p:spPr>
        <p:txBody>
          <a:bodyPr wrap="square">
            <a:spAutoFit/>
          </a:bodyPr>
          <a:lstStyle/>
          <a:p>
            <a:pPr marL="450850" lvl="0" indent="-342900">
              <a:spcBef>
                <a:spcPct val="20000"/>
              </a:spcBef>
              <a:buFont typeface="Arial" pitchFamily="34" charset="0"/>
              <a:buChar char="•"/>
            </a:pPr>
            <a:r>
              <a:rPr lang="fr-FR" sz="2000" dirty="0">
                <a:solidFill>
                  <a:prstClr val="black"/>
                </a:solidFill>
              </a:rPr>
              <a:t>abstraction de faire le café</a:t>
            </a:r>
          </a:p>
          <a:p>
            <a:pPr marL="908050" lvl="1" indent="-342900">
              <a:spcBef>
                <a:spcPct val="20000"/>
              </a:spcBef>
              <a:buFont typeface="Arial" pitchFamily="34" charset="0"/>
              <a:buChar char="•"/>
            </a:pPr>
            <a:r>
              <a:rPr lang="fr-FR" sz="2000" dirty="0">
                <a:solidFill>
                  <a:prstClr val="black"/>
                </a:solidFill>
              </a:rPr>
              <a:t>Les machines implémentent les fonctions de faire du café commun et possède des champs communs</a:t>
            </a:r>
          </a:p>
          <a:p>
            <a:pPr marL="908050" lvl="1" indent="-342900">
              <a:spcBef>
                <a:spcPct val="20000"/>
              </a:spcBef>
              <a:buFont typeface="Arial" pitchFamily="34" charset="0"/>
              <a:buChar char="•"/>
            </a:pPr>
            <a:r>
              <a:rPr lang="fr-FR" sz="2000" dirty="0">
                <a:solidFill>
                  <a:prstClr val="black"/>
                </a:solidFill>
              </a:rPr>
              <a:t>Il peuvent grâce à </a:t>
            </a:r>
            <a:r>
              <a:rPr lang="fr-FR" sz="2000" b="1" dirty="0" err="1">
                <a:solidFill>
                  <a:prstClr val="black"/>
                </a:solidFill>
              </a:rPr>
              <a:t>implements</a:t>
            </a:r>
            <a:r>
              <a:rPr lang="fr-FR" sz="2000" dirty="0">
                <a:solidFill>
                  <a:prstClr val="black"/>
                </a:solidFill>
              </a:rPr>
              <a:t> bénéficier de l’abstraction d’autres fonctionnalités, ex : mousseur à lait</a:t>
            </a:r>
          </a:p>
        </p:txBody>
      </p:sp>
    </p:spTree>
    <p:extLst>
      <p:ext uri="{BB962C8B-B14F-4D97-AF65-F5344CB8AC3E}">
        <p14:creationId xmlns:p14="http://schemas.microsoft.com/office/powerpoint/2010/main" val="36190838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B8DD942-4E89-46F7-A9AE-780317F27B0E}"/>
              </a:ext>
            </a:extLst>
          </p:cNvPr>
          <p:cNvSpPr>
            <a:spLocks noGrp="1"/>
          </p:cNvSpPr>
          <p:nvPr>
            <p:ph type="title"/>
          </p:nvPr>
        </p:nvSpPr>
        <p:spPr>
          <a:xfrm>
            <a:off x="0" y="108128"/>
            <a:ext cx="12192000" cy="785818"/>
          </a:xfrm>
        </p:spPr>
        <p:txBody>
          <a:bodyPr/>
          <a:lstStyle/>
          <a:p>
            <a:r>
              <a:rPr lang="fr-FR" dirty="0"/>
              <a:t>C’est l’histoire d’un mec…</a:t>
            </a:r>
          </a:p>
        </p:txBody>
      </p:sp>
      <p:sp>
        <p:nvSpPr>
          <p:cNvPr id="3" name="Espace réservé du contenu 2">
            <a:extLst>
              <a:ext uri="{FF2B5EF4-FFF2-40B4-BE49-F238E27FC236}">
                <a16:creationId xmlns:a16="http://schemas.microsoft.com/office/drawing/2014/main" xmlns="" id="{EF173981-9473-4B7B-A4E4-7637D6982912}"/>
              </a:ext>
            </a:extLst>
          </p:cNvPr>
          <p:cNvSpPr>
            <a:spLocks noGrp="1"/>
          </p:cNvSpPr>
          <p:nvPr>
            <p:ph idx="1"/>
          </p:nvPr>
        </p:nvSpPr>
        <p:spPr/>
        <p:txBody>
          <a:bodyPr>
            <a:normAutofit fontScale="85000" lnSpcReduction="20000"/>
          </a:bodyPr>
          <a:lstStyle/>
          <a:p>
            <a:r>
              <a:rPr lang="fr-FR" dirty="0"/>
              <a:t>Jean-Pierre est devenu un expert du café</a:t>
            </a:r>
          </a:p>
          <a:p>
            <a:pPr lvl="1"/>
            <a:r>
              <a:rPr lang="fr-FR" dirty="0"/>
              <a:t>Il a essayé une 20aine de cafés diffèrent.</a:t>
            </a:r>
          </a:p>
          <a:p>
            <a:endParaRPr lang="fr-FR" dirty="0"/>
          </a:p>
          <a:p>
            <a:endParaRPr lang="fr-FR" dirty="0"/>
          </a:p>
          <a:p>
            <a:r>
              <a:rPr lang="fr-FR" dirty="0"/>
              <a:t>Il à finit par déduire que</a:t>
            </a:r>
          </a:p>
          <a:p>
            <a:pPr lvl="1"/>
            <a:r>
              <a:rPr lang="fr-FR" dirty="0"/>
              <a:t>Le café est toujours caractérisé de la même </a:t>
            </a:r>
          </a:p>
          <a:p>
            <a:pPr marL="457200" lvl="1" indent="0">
              <a:buNone/>
            </a:pPr>
            <a:r>
              <a:rPr lang="fr-FR" dirty="0"/>
              <a:t>manière mais nécessite pas un besoin d’objet définit</a:t>
            </a:r>
          </a:p>
          <a:p>
            <a:pPr marL="457200" lvl="1" indent="0">
              <a:buNone/>
            </a:pPr>
            <a:r>
              <a:rPr lang="fr-FR" dirty="0"/>
              <a:t>Seul le faite qu’il contienne tout me suffit </a:t>
            </a:r>
          </a:p>
          <a:p>
            <a:pPr lvl="2"/>
            <a:endParaRPr lang="fr-FR" dirty="0"/>
          </a:p>
          <a:p>
            <a:pPr lvl="2"/>
            <a:r>
              <a:rPr lang="fr-FR" dirty="0"/>
              <a:t>Il utilise donc une interface qui définit juste le contenu décrit</a:t>
            </a:r>
          </a:p>
          <a:p>
            <a:pPr lvl="3"/>
            <a:r>
              <a:rPr lang="fr-FR" dirty="0"/>
              <a:t>Arome,</a:t>
            </a:r>
          </a:p>
          <a:p>
            <a:pPr lvl="3"/>
            <a:r>
              <a:rPr lang="fr-FR" dirty="0"/>
              <a:t>Provenance, </a:t>
            </a:r>
          </a:p>
          <a:p>
            <a:pPr lvl="3"/>
            <a:r>
              <a:rPr lang="fr-FR" dirty="0"/>
              <a:t>… mais </a:t>
            </a:r>
            <a:r>
              <a:rPr lang="fr-FR" b="1" dirty="0"/>
              <a:t>aucune fonctionnalité </a:t>
            </a:r>
            <a:r>
              <a:rPr lang="fr-FR" dirty="0"/>
              <a:t>a proprement parler  </a:t>
            </a:r>
          </a:p>
          <a:p>
            <a:pPr lvl="2"/>
            <a:endParaRPr lang="fr-FR" dirty="0"/>
          </a:p>
          <a:p>
            <a:pPr lvl="2"/>
            <a:r>
              <a:rPr lang="fr-FR" dirty="0"/>
              <a:t>Il formalise juste qu’est ce qu’on peu appeler du café et qui le caractérise</a:t>
            </a:r>
          </a:p>
        </p:txBody>
      </p:sp>
      <p:pic>
        <p:nvPicPr>
          <p:cNvPr id="8196" name="Picture 4" descr="Café moulu Brésil arabica pure origine- Lobodis -Torréfaction ...">
            <a:extLst>
              <a:ext uri="{FF2B5EF4-FFF2-40B4-BE49-F238E27FC236}">
                <a16:creationId xmlns:a16="http://schemas.microsoft.com/office/drawing/2014/main" xmlns="" id="{463AA89C-B6F9-4BE1-A1DA-5AF7247A75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9716" y="1591580"/>
            <a:ext cx="3028950" cy="3028950"/>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Colombia Coffee | Abednego Coffee | Emballage de café, Café et ...">
            <a:extLst>
              <a:ext uri="{FF2B5EF4-FFF2-40B4-BE49-F238E27FC236}">
                <a16:creationId xmlns:a16="http://schemas.microsoft.com/office/drawing/2014/main" xmlns="" id="{807850E1-43B6-4C6C-A94C-B5CC1B8033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88512" y="1253081"/>
            <a:ext cx="1761916" cy="3367449"/>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Café Colombien Corsé Biologique / Équitable Moulu – Pause-Café Carrera">
            <a:extLst>
              <a:ext uri="{FF2B5EF4-FFF2-40B4-BE49-F238E27FC236}">
                <a16:creationId xmlns:a16="http://schemas.microsoft.com/office/drawing/2014/main" xmlns="" id="{1F485080-0F48-428E-A8C3-928323336B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06772" y="2971859"/>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327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xmlns="" id="{6A088779-77D2-45F1-936F-0EF4B7C36EAA}"/>
              </a:ext>
            </a:extLst>
          </p:cNvPr>
          <p:cNvSpPr>
            <a:spLocks noGrp="1"/>
          </p:cNvSpPr>
          <p:nvPr>
            <p:ph type="title"/>
          </p:nvPr>
        </p:nvSpPr>
        <p:spPr/>
        <p:txBody>
          <a:bodyPr/>
          <a:lstStyle/>
          <a:p>
            <a:r>
              <a:rPr lang="fr-FR" dirty="0"/>
              <a:t>Présentation </a:t>
            </a:r>
          </a:p>
        </p:txBody>
      </p:sp>
      <p:sp>
        <p:nvSpPr>
          <p:cNvPr id="6" name="Espace réservé du texte 5">
            <a:extLst>
              <a:ext uri="{FF2B5EF4-FFF2-40B4-BE49-F238E27FC236}">
                <a16:creationId xmlns:a16="http://schemas.microsoft.com/office/drawing/2014/main" xmlns="" id="{9DFD0402-DE4C-40A6-ADB7-0513FDA291AF}"/>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210020903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B8DD942-4E89-46F7-A9AE-780317F27B0E}"/>
              </a:ext>
            </a:extLst>
          </p:cNvPr>
          <p:cNvSpPr>
            <a:spLocks noGrp="1"/>
          </p:cNvSpPr>
          <p:nvPr>
            <p:ph type="title"/>
          </p:nvPr>
        </p:nvSpPr>
        <p:spPr>
          <a:xfrm>
            <a:off x="0" y="108128"/>
            <a:ext cx="12192000" cy="785818"/>
          </a:xfrm>
        </p:spPr>
        <p:txBody>
          <a:bodyPr/>
          <a:lstStyle/>
          <a:p>
            <a:r>
              <a:rPr lang="fr-FR" dirty="0"/>
              <a:t>C’est l’histoire d’un mec…</a:t>
            </a:r>
          </a:p>
        </p:txBody>
      </p:sp>
      <p:sp>
        <p:nvSpPr>
          <p:cNvPr id="3" name="Espace réservé du contenu 2">
            <a:extLst>
              <a:ext uri="{FF2B5EF4-FFF2-40B4-BE49-F238E27FC236}">
                <a16:creationId xmlns:a16="http://schemas.microsoft.com/office/drawing/2014/main" xmlns="" id="{EF173981-9473-4B7B-A4E4-7637D6982912}"/>
              </a:ext>
            </a:extLst>
          </p:cNvPr>
          <p:cNvSpPr>
            <a:spLocks noGrp="1"/>
          </p:cNvSpPr>
          <p:nvPr>
            <p:ph idx="1"/>
          </p:nvPr>
        </p:nvSpPr>
        <p:spPr/>
        <p:txBody>
          <a:bodyPr>
            <a:normAutofit fontScale="85000" lnSpcReduction="20000"/>
          </a:bodyPr>
          <a:lstStyle/>
          <a:p>
            <a:r>
              <a:rPr lang="fr-FR" dirty="0" err="1"/>
              <a:t>Jean-pierre</a:t>
            </a:r>
            <a:r>
              <a:rPr lang="fr-FR" dirty="0"/>
              <a:t> est devenu un expert du café</a:t>
            </a:r>
          </a:p>
          <a:p>
            <a:pPr lvl="1"/>
            <a:r>
              <a:rPr lang="fr-FR" dirty="0"/>
              <a:t>Il a essayé une 100aine de cafés diffèrent.</a:t>
            </a:r>
          </a:p>
          <a:p>
            <a:endParaRPr lang="fr-FR" dirty="0"/>
          </a:p>
          <a:p>
            <a:endParaRPr lang="fr-FR" dirty="0"/>
          </a:p>
          <a:p>
            <a:r>
              <a:rPr lang="fr-FR" dirty="0"/>
              <a:t>Il à finit par déduire que</a:t>
            </a:r>
          </a:p>
          <a:p>
            <a:pPr lvl="1"/>
            <a:r>
              <a:rPr lang="fr-FR" dirty="0"/>
              <a:t>Il a créer une classification pour les différents </a:t>
            </a:r>
          </a:p>
          <a:p>
            <a:pPr marL="457200" lvl="1" indent="0">
              <a:buNone/>
            </a:pPr>
            <a:r>
              <a:rPr lang="fr-FR" dirty="0"/>
              <a:t>		         champs plutôt qu’un simple nombre</a:t>
            </a:r>
          </a:p>
          <a:p>
            <a:pPr lvl="2"/>
            <a:endParaRPr lang="fr-FR" dirty="0"/>
          </a:p>
          <a:p>
            <a:pPr lvl="2"/>
            <a:r>
              <a:rPr lang="fr-FR" dirty="0"/>
              <a:t>Il utilise donc une </a:t>
            </a:r>
            <a:r>
              <a:rPr lang="fr-FR" b="1" dirty="0" err="1"/>
              <a:t>enum</a:t>
            </a:r>
            <a:r>
              <a:rPr lang="fr-FR" dirty="0"/>
              <a:t> qui définit juste une catégorisations </a:t>
            </a:r>
          </a:p>
          <a:p>
            <a:pPr lvl="3"/>
            <a:r>
              <a:rPr lang="fr-FR" dirty="0"/>
              <a:t>Arome,</a:t>
            </a:r>
          </a:p>
          <a:p>
            <a:pPr lvl="4"/>
            <a:r>
              <a:rPr lang="fr-FR" dirty="0"/>
              <a:t>corsé, doux</a:t>
            </a:r>
          </a:p>
          <a:p>
            <a:pPr lvl="3"/>
            <a:r>
              <a:rPr lang="fr-FR" dirty="0"/>
              <a:t>Provenance, </a:t>
            </a:r>
          </a:p>
          <a:p>
            <a:pPr lvl="4"/>
            <a:r>
              <a:rPr lang="fr-FR" dirty="0"/>
              <a:t>Pérou, Mexique, …</a:t>
            </a:r>
          </a:p>
          <a:p>
            <a:pPr lvl="3"/>
            <a:r>
              <a:rPr lang="fr-FR" dirty="0"/>
              <a:t>… mais </a:t>
            </a:r>
            <a:r>
              <a:rPr lang="fr-FR" b="1" dirty="0"/>
              <a:t>aucune fonctionnalité </a:t>
            </a:r>
            <a:r>
              <a:rPr lang="fr-FR" dirty="0"/>
              <a:t>à proprement parler  </a:t>
            </a:r>
          </a:p>
          <a:p>
            <a:pPr lvl="2"/>
            <a:endParaRPr lang="fr-FR" dirty="0"/>
          </a:p>
          <a:p>
            <a:pPr lvl="2"/>
            <a:r>
              <a:rPr lang="fr-FR" dirty="0"/>
              <a:t>Il formalise et catégorise pour une valeur</a:t>
            </a:r>
          </a:p>
        </p:txBody>
      </p:sp>
      <p:pic>
        <p:nvPicPr>
          <p:cNvPr id="8196" name="Picture 4" descr="Café moulu Brésil arabica pure origine- Lobodis -Torréfaction ...">
            <a:extLst>
              <a:ext uri="{FF2B5EF4-FFF2-40B4-BE49-F238E27FC236}">
                <a16:creationId xmlns:a16="http://schemas.microsoft.com/office/drawing/2014/main" xmlns="" id="{463AA89C-B6F9-4BE1-A1DA-5AF7247A75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9716" y="1591580"/>
            <a:ext cx="3028950" cy="3028950"/>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Colombia Coffee | Abednego Coffee | Emballage de café, Café et ...">
            <a:extLst>
              <a:ext uri="{FF2B5EF4-FFF2-40B4-BE49-F238E27FC236}">
                <a16:creationId xmlns:a16="http://schemas.microsoft.com/office/drawing/2014/main" xmlns="" id="{807850E1-43B6-4C6C-A94C-B5CC1B8033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88512" y="1253081"/>
            <a:ext cx="1761916" cy="3367449"/>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Café Colombien Corsé Biologique / Équitable Moulu – Pause-Café Carrera">
            <a:extLst>
              <a:ext uri="{FF2B5EF4-FFF2-40B4-BE49-F238E27FC236}">
                <a16:creationId xmlns:a16="http://schemas.microsoft.com/office/drawing/2014/main" xmlns="" id="{1F485080-0F48-428E-A8C3-928323336B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06772" y="2971859"/>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044000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1C8BE682-A162-4A8E-901B-FF453C87C520}"/>
              </a:ext>
            </a:extLst>
          </p:cNvPr>
          <p:cNvSpPr>
            <a:spLocks noGrp="1"/>
          </p:cNvSpPr>
          <p:nvPr>
            <p:ph type="title"/>
          </p:nvPr>
        </p:nvSpPr>
        <p:spPr/>
        <p:txBody>
          <a:bodyPr/>
          <a:lstStyle/>
          <a:p>
            <a:r>
              <a:rPr lang="fr-FR" dirty="0"/>
              <a:t>La gestion de imports</a:t>
            </a:r>
          </a:p>
        </p:txBody>
      </p:sp>
      <p:sp>
        <p:nvSpPr>
          <p:cNvPr id="3" name="Espace réservé du contenu 2">
            <a:extLst>
              <a:ext uri="{FF2B5EF4-FFF2-40B4-BE49-F238E27FC236}">
                <a16:creationId xmlns:a16="http://schemas.microsoft.com/office/drawing/2014/main" xmlns="" id="{EE2B0041-43FE-4EDE-83C4-E8D27AC9C69A}"/>
              </a:ext>
            </a:extLst>
          </p:cNvPr>
          <p:cNvSpPr>
            <a:spLocks noGrp="1"/>
          </p:cNvSpPr>
          <p:nvPr>
            <p:ph idx="1"/>
          </p:nvPr>
        </p:nvSpPr>
        <p:spPr/>
        <p:txBody>
          <a:bodyPr>
            <a:normAutofit/>
          </a:bodyPr>
          <a:lstStyle/>
          <a:p>
            <a:r>
              <a:rPr lang="fr-FR" dirty="0"/>
              <a:t>Avec import et </a:t>
            </a:r>
            <a:r>
              <a:rPr lang="fr-FR" b="1" dirty="0"/>
              <a:t>export / default / import {} </a:t>
            </a:r>
            <a:r>
              <a:rPr lang="fr-FR" b="1" dirty="0" err="1"/>
              <a:t>from</a:t>
            </a:r>
            <a:endParaRPr lang="fr-FR" b="1" dirty="0"/>
          </a:p>
          <a:p>
            <a:endParaRPr lang="fr-FR" dirty="0"/>
          </a:p>
          <a:p>
            <a:r>
              <a:rPr lang="fr-FR" dirty="0"/>
              <a:t>Syntaxe :</a:t>
            </a:r>
          </a:p>
          <a:p>
            <a:pPr lvl="2"/>
            <a:r>
              <a:rPr lang="fr-FR" dirty="0"/>
              <a:t>pour être importer, un contenu doit être exporter</a:t>
            </a:r>
          </a:p>
          <a:p>
            <a:pPr marL="0" indent="0" algn="ctr">
              <a:buNone/>
            </a:pPr>
            <a:endParaRPr lang="en-US" sz="1900" dirty="0">
              <a:solidFill>
                <a:srgbClr val="0000FF"/>
              </a:solidFill>
              <a:latin typeface="Consolas" panose="020B0609020204030204" pitchFamily="49" charset="0"/>
            </a:endParaRPr>
          </a:p>
          <a:p>
            <a:pPr marL="0" indent="0" algn="ctr">
              <a:buNone/>
            </a:pPr>
            <a:r>
              <a:rPr lang="en-US" sz="1900" dirty="0">
                <a:solidFill>
                  <a:srgbClr val="0000FF"/>
                </a:solidFill>
                <a:latin typeface="Consolas" panose="020B0609020204030204" pitchFamily="49" charset="0"/>
              </a:rPr>
              <a:t>export</a:t>
            </a:r>
            <a:r>
              <a:rPr lang="en-US" sz="1900" dirty="0">
                <a:solidFill>
                  <a:srgbClr val="000000"/>
                </a:solidFill>
                <a:latin typeface="Consolas" panose="020B0609020204030204" pitchFamily="49" charset="0"/>
              </a:rPr>
              <a:t> </a:t>
            </a:r>
            <a:r>
              <a:rPr lang="en-US" sz="1900" dirty="0">
                <a:solidFill>
                  <a:srgbClr val="0000FF"/>
                </a:solidFill>
                <a:latin typeface="Consolas" panose="020B0609020204030204" pitchFamily="49" charset="0"/>
              </a:rPr>
              <a:t>class</a:t>
            </a:r>
            <a:r>
              <a:rPr lang="en-US" sz="1900" dirty="0">
                <a:solidFill>
                  <a:srgbClr val="000000"/>
                </a:solidFill>
                <a:latin typeface="Consolas" panose="020B0609020204030204" pitchFamily="49" charset="0"/>
              </a:rPr>
              <a:t> </a:t>
            </a:r>
            <a:r>
              <a:rPr lang="en-US" sz="1900" dirty="0" err="1">
                <a:solidFill>
                  <a:srgbClr val="000000"/>
                </a:solidFill>
                <a:latin typeface="Consolas" panose="020B0609020204030204" pitchFamily="49" charset="0"/>
              </a:rPr>
              <a:t>ExportedThing</a:t>
            </a:r>
            <a:r>
              <a:rPr lang="en-US" sz="1900" dirty="0">
                <a:solidFill>
                  <a:srgbClr val="000000"/>
                </a:solidFill>
                <a:latin typeface="Consolas" panose="020B0609020204030204" pitchFamily="49" charset="0"/>
              </a:rPr>
              <a:t>{};</a:t>
            </a:r>
          </a:p>
          <a:p>
            <a:pPr marL="0" indent="0" algn="ctr">
              <a:buNone/>
            </a:pPr>
            <a:r>
              <a:rPr lang="en-US" sz="1900" dirty="0">
                <a:solidFill>
                  <a:srgbClr val="0000FF"/>
                </a:solidFill>
                <a:latin typeface="Consolas" panose="020B0609020204030204" pitchFamily="49" charset="0"/>
              </a:rPr>
              <a:t>export</a:t>
            </a:r>
            <a:r>
              <a:rPr lang="en-US" sz="1900" dirty="0">
                <a:solidFill>
                  <a:srgbClr val="000000"/>
                </a:solidFill>
                <a:latin typeface="Consolas" panose="020B0609020204030204" pitchFamily="49" charset="0"/>
              </a:rPr>
              <a:t> </a:t>
            </a:r>
            <a:r>
              <a:rPr lang="en-US" sz="1900" b="1" dirty="0">
                <a:solidFill>
                  <a:srgbClr val="0000FF"/>
                </a:solidFill>
                <a:latin typeface="Consolas" panose="020B0609020204030204" pitchFamily="49" charset="0"/>
              </a:rPr>
              <a:t>default</a:t>
            </a:r>
            <a:r>
              <a:rPr lang="en-US" sz="1900" dirty="0">
                <a:solidFill>
                  <a:srgbClr val="000000"/>
                </a:solidFill>
                <a:latin typeface="Consolas" panose="020B0609020204030204" pitchFamily="49" charset="0"/>
              </a:rPr>
              <a:t> </a:t>
            </a:r>
            <a:r>
              <a:rPr lang="en-US" sz="1900" dirty="0">
                <a:solidFill>
                  <a:srgbClr val="0000FF"/>
                </a:solidFill>
                <a:latin typeface="Consolas" panose="020B0609020204030204" pitchFamily="49" charset="0"/>
              </a:rPr>
              <a:t>class</a:t>
            </a:r>
            <a:r>
              <a:rPr lang="en-US" sz="1900" dirty="0">
                <a:solidFill>
                  <a:srgbClr val="000000"/>
                </a:solidFill>
                <a:latin typeface="Consolas" panose="020B0609020204030204" pitchFamily="49" charset="0"/>
              </a:rPr>
              <a:t> </a:t>
            </a:r>
            <a:r>
              <a:rPr lang="en-US" sz="1900" dirty="0" err="1">
                <a:solidFill>
                  <a:srgbClr val="000000"/>
                </a:solidFill>
                <a:latin typeface="Consolas" panose="020B0609020204030204" pitchFamily="49" charset="0"/>
              </a:rPr>
              <a:t>DefaultExported</a:t>
            </a:r>
            <a:r>
              <a:rPr lang="en-US" sz="1900" dirty="0">
                <a:solidFill>
                  <a:srgbClr val="000000"/>
                </a:solidFill>
                <a:latin typeface="Consolas" panose="020B0609020204030204" pitchFamily="49" charset="0"/>
              </a:rPr>
              <a:t>{…;}</a:t>
            </a:r>
          </a:p>
          <a:p>
            <a:pPr marL="914400" lvl="2" indent="0">
              <a:buNone/>
            </a:pPr>
            <a:endParaRPr lang="fr-FR" dirty="0"/>
          </a:p>
          <a:p>
            <a:pPr lvl="2"/>
            <a:r>
              <a:rPr lang="fr-FR" dirty="0"/>
              <a:t>Puis importer a la demande</a:t>
            </a:r>
          </a:p>
          <a:p>
            <a:pPr lvl="2"/>
            <a:endParaRPr lang="fr-FR" dirty="0"/>
          </a:p>
          <a:p>
            <a:pPr marL="0" indent="0" algn="ctr">
              <a:buNone/>
            </a:pPr>
            <a:r>
              <a:rPr lang="en-US" sz="2000" dirty="0">
                <a:solidFill>
                  <a:srgbClr val="0000FF"/>
                </a:solidFill>
                <a:latin typeface="Consolas" panose="020B0609020204030204" pitchFamily="49" charset="0"/>
              </a:rPr>
              <a:t>import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ExportedThing</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from</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'./rep/</a:t>
            </a:r>
            <a:r>
              <a:rPr lang="en-US" sz="2000" dirty="0" err="1">
                <a:solidFill>
                  <a:srgbClr val="A31515"/>
                </a:solidFill>
                <a:latin typeface="Consolas" panose="020B0609020204030204" pitchFamily="49" charset="0"/>
              </a:rPr>
              <a:t>fichier</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pPr marL="0" indent="0" algn="ctr">
              <a:buNone/>
            </a:pPr>
            <a:r>
              <a:rPr lang="en-US" sz="2000" dirty="0">
                <a:solidFill>
                  <a:srgbClr val="0000FF"/>
                </a:solidFill>
                <a:latin typeface="Consolas" panose="020B0609020204030204" pitchFamily="49" charset="0"/>
              </a:rPr>
              <a:t>import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DefaultExported</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from</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'./rep/</a:t>
            </a:r>
            <a:r>
              <a:rPr lang="en-US" sz="2000" dirty="0" err="1">
                <a:solidFill>
                  <a:srgbClr val="A31515"/>
                </a:solidFill>
                <a:latin typeface="Consolas" panose="020B0609020204030204" pitchFamily="49" charset="0"/>
              </a:rPr>
              <a:t>fichier</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pPr marL="0" indent="0">
              <a:buNone/>
            </a:pPr>
            <a:endParaRPr lang="fr-FR" dirty="0"/>
          </a:p>
        </p:txBody>
      </p:sp>
    </p:spTree>
    <p:extLst>
      <p:ext uri="{BB962C8B-B14F-4D97-AF65-F5344CB8AC3E}">
        <p14:creationId xmlns:p14="http://schemas.microsoft.com/office/powerpoint/2010/main" val="148033581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8C99E592-5E93-4431-8B1D-3E3EA213C437}"/>
              </a:ext>
            </a:extLst>
          </p:cNvPr>
          <p:cNvSpPr>
            <a:spLocks noGrp="1"/>
          </p:cNvSpPr>
          <p:nvPr>
            <p:ph type="title"/>
          </p:nvPr>
        </p:nvSpPr>
        <p:spPr/>
        <p:txBody>
          <a:bodyPr/>
          <a:lstStyle/>
          <a:p>
            <a:r>
              <a:rPr lang="fr-FR" dirty="0" err="1"/>
              <a:t>tsc</a:t>
            </a:r>
            <a:endParaRPr lang="fr-FR" dirty="0"/>
          </a:p>
        </p:txBody>
      </p:sp>
      <p:sp>
        <p:nvSpPr>
          <p:cNvPr id="3" name="Espace réservé du contenu 2">
            <a:extLst>
              <a:ext uri="{FF2B5EF4-FFF2-40B4-BE49-F238E27FC236}">
                <a16:creationId xmlns:a16="http://schemas.microsoft.com/office/drawing/2014/main" xmlns="" id="{00F56606-B41F-4746-BE30-1CF7F03DDA47}"/>
              </a:ext>
            </a:extLst>
          </p:cNvPr>
          <p:cNvSpPr>
            <a:spLocks noGrp="1"/>
          </p:cNvSpPr>
          <p:nvPr>
            <p:ph idx="1"/>
          </p:nvPr>
        </p:nvSpPr>
        <p:spPr>
          <a:xfrm>
            <a:off x="380960" y="1142984"/>
            <a:ext cx="11430080" cy="5286412"/>
          </a:xfrm>
        </p:spPr>
        <p:txBody>
          <a:bodyPr>
            <a:normAutofit lnSpcReduction="10000"/>
          </a:bodyPr>
          <a:lstStyle/>
          <a:p>
            <a:r>
              <a:rPr lang="fr-FR" dirty="0"/>
              <a:t>La phase de transpilation (ex: </a:t>
            </a:r>
            <a:r>
              <a:rPr lang="fr-FR" dirty="0" err="1"/>
              <a:t>tsc</a:t>
            </a:r>
            <a:r>
              <a:rPr lang="fr-FR" dirty="0"/>
              <a:t>) vérifie l’intégrité de forme des variable</a:t>
            </a:r>
          </a:p>
          <a:p>
            <a:pPr lvl="1"/>
            <a:r>
              <a:rPr lang="fr-FR" dirty="0"/>
              <a:t>Un fichier </a:t>
            </a:r>
            <a:r>
              <a:rPr lang="fr-FR" dirty="0" err="1"/>
              <a:t>tsconfig.json</a:t>
            </a:r>
            <a:r>
              <a:rPr lang="fr-FR" dirty="0"/>
              <a:t> qui spécifie :</a:t>
            </a:r>
          </a:p>
          <a:p>
            <a:pPr lvl="3"/>
            <a:r>
              <a:rPr lang="fr-FR" dirty="0"/>
              <a:t>Le type de sortie </a:t>
            </a:r>
          </a:p>
          <a:p>
            <a:pPr lvl="3"/>
            <a:r>
              <a:rPr lang="fr-FR" dirty="0"/>
              <a:t>Les fonctionnalité  prendre en charge ,…</a:t>
            </a:r>
          </a:p>
          <a:p>
            <a:pPr lvl="2"/>
            <a:endParaRPr lang="fr-FR" dirty="0"/>
          </a:p>
          <a:p>
            <a:pPr lvl="2"/>
            <a:r>
              <a:rPr lang="fr-FR" dirty="0"/>
              <a:t>Il se génère aisément grâce à </a:t>
            </a:r>
            <a:r>
              <a:rPr lang="fr-FR" b="1" i="1" dirty="0" err="1"/>
              <a:t>tsc</a:t>
            </a:r>
            <a:r>
              <a:rPr lang="fr-FR" b="1" i="1" dirty="0"/>
              <a:t> --init</a:t>
            </a:r>
          </a:p>
          <a:p>
            <a:pPr lvl="1"/>
            <a:endParaRPr lang="fr-FR" dirty="0"/>
          </a:p>
          <a:p>
            <a:pPr lvl="1"/>
            <a:r>
              <a:rPr lang="fr-FR" dirty="0"/>
              <a:t>Attention cette phase de compilation garanti uniquement l’intégrité des type jusqu’à la transpilation</a:t>
            </a:r>
          </a:p>
          <a:p>
            <a:pPr marL="1828800" lvl="4" indent="0">
              <a:buNone/>
            </a:pPr>
            <a:endParaRPr lang="fr-FR" dirty="0"/>
          </a:p>
          <a:p>
            <a:pPr lvl="4"/>
            <a:r>
              <a:rPr lang="fr-FR" dirty="0"/>
              <a:t>Le code sera </a:t>
            </a:r>
            <a:r>
              <a:rPr lang="fr-FR" b="1" dirty="0"/>
              <a:t>exécuter</a:t>
            </a:r>
            <a:r>
              <a:rPr lang="fr-FR" dirty="0"/>
              <a:t> avec une version </a:t>
            </a:r>
            <a:r>
              <a:rPr lang="fr-FR" b="1" dirty="0"/>
              <a:t>js générer</a:t>
            </a:r>
          </a:p>
          <a:p>
            <a:endParaRPr lang="fr-FR" dirty="0"/>
          </a:p>
        </p:txBody>
      </p:sp>
    </p:spTree>
    <p:extLst>
      <p:ext uri="{BB962C8B-B14F-4D97-AF65-F5344CB8AC3E}">
        <p14:creationId xmlns:p14="http://schemas.microsoft.com/office/powerpoint/2010/main" val="108603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5C5EE08A-B849-45BC-842B-BFBDA79A4097}"/>
              </a:ext>
            </a:extLst>
          </p:cNvPr>
          <p:cNvSpPr>
            <a:spLocks noGrp="1"/>
          </p:cNvSpPr>
          <p:nvPr>
            <p:ph type="title"/>
          </p:nvPr>
        </p:nvSpPr>
        <p:spPr/>
        <p:txBody>
          <a:bodyPr/>
          <a:lstStyle/>
          <a:p>
            <a:r>
              <a:rPr lang="fr-FR" dirty="0" err="1"/>
              <a:t>Tscconfig.json</a:t>
            </a:r>
            <a:endParaRPr lang="fr-FR" dirty="0"/>
          </a:p>
        </p:txBody>
      </p:sp>
      <p:sp>
        <p:nvSpPr>
          <p:cNvPr id="5" name="Espace réservé du contenu 4">
            <a:extLst>
              <a:ext uri="{FF2B5EF4-FFF2-40B4-BE49-F238E27FC236}">
                <a16:creationId xmlns:a16="http://schemas.microsoft.com/office/drawing/2014/main" xmlns="" id="{FCA8D3A9-62B5-4380-977D-2108A70FA8AC}"/>
              </a:ext>
            </a:extLst>
          </p:cNvPr>
          <p:cNvSpPr>
            <a:spLocks noGrp="1"/>
          </p:cNvSpPr>
          <p:nvPr>
            <p:ph idx="1"/>
          </p:nvPr>
        </p:nvSpPr>
        <p:spPr/>
        <p:txBody>
          <a:bodyPr>
            <a:normAutofit fontScale="92500" lnSpcReduction="20000"/>
          </a:bodyPr>
          <a:lstStyle/>
          <a:p>
            <a:r>
              <a:rPr lang="fr-FR" dirty="0"/>
              <a:t>Une série de paramètres </a:t>
            </a:r>
          </a:p>
          <a:p>
            <a:pPr lvl="1"/>
            <a:r>
              <a:rPr lang="fr-FR" dirty="0"/>
              <a:t>La cible visée</a:t>
            </a:r>
          </a:p>
          <a:p>
            <a:pPr lvl="1"/>
            <a:endParaRPr lang="fr-FR" dirty="0"/>
          </a:p>
          <a:p>
            <a:pPr lvl="1"/>
            <a:r>
              <a:rPr lang="fr-FR" dirty="0"/>
              <a:t>La gestion des modules </a:t>
            </a:r>
          </a:p>
          <a:p>
            <a:pPr lvl="1"/>
            <a:endParaRPr lang="fr-FR" dirty="0"/>
          </a:p>
          <a:p>
            <a:pPr lvl="1"/>
            <a:r>
              <a:rPr lang="fr-FR" dirty="0"/>
              <a:t>Les chemins entrés / sorties</a:t>
            </a:r>
          </a:p>
          <a:p>
            <a:pPr lvl="1"/>
            <a:endParaRPr lang="fr-FR" dirty="0"/>
          </a:p>
          <a:p>
            <a:pPr lvl="1"/>
            <a:r>
              <a:rPr lang="fr-FR" dirty="0"/>
              <a:t>…</a:t>
            </a:r>
          </a:p>
          <a:p>
            <a:endParaRPr lang="fr-FR" dirty="0"/>
          </a:p>
          <a:p>
            <a:r>
              <a:rPr lang="fr-FR" dirty="0"/>
              <a:t>Les paramètres pour une grande partie peuvent être </a:t>
            </a:r>
            <a:r>
              <a:rPr lang="fr-FR" b="1" i="1" dirty="0"/>
              <a:t>set </a:t>
            </a:r>
            <a:r>
              <a:rPr lang="fr-FR" dirty="0"/>
              <a:t>dès la ligne de commande </a:t>
            </a:r>
            <a:r>
              <a:rPr lang="fr-FR" dirty="0" err="1"/>
              <a:t>tsc</a:t>
            </a:r>
            <a:endParaRPr lang="fr-FR" dirty="0"/>
          </a:p>
        </p:txBody>
      </p:sp>
      <p:sp>
        <p:nvSpPr>
          <p:cNvPr id="6" name="Espace réservé du contenu 5">
            <a:extLst>
              <a:ext uri="{FF2B5EF4-FFF2-40B4-BE49-F238E27FC236}">
                <a16:creationId xmlns:a16="http://schemas.microsoft.com/office/drawing/2014/main" xmlns="" id="{803439B8-8C1C-4844-B7A1-D9D2530A7124}"/>
              </a:ext>
            </a:extLst>
          </p:cNvPr>
          <p:cNvSpPr>
            <a:spLocks noGrp="1"/>
          </p:cNvSpPr>
          <p:nvPr>
            <p:ph sz="quarter" idx="14"/>
          </p:nvPr>
        </p:nvSpPr>
        <p:spPr>
          <a:xfrm>
            <a:off x="152360" y="1293912"/>
            <a:ext cx="5205567" cy="5095891"/>
          </a:xfrm>
        </p:spPr>
        <p:txBody>
          <a:bodyPr>
            <a:normAutofit fontScale="55000" lnSpcReduction="20000"/>
          </a:bodyPr>
          <a:lstStyle/>
          <a:p>
            <a:r>
              <a:rPr lang="fr-FR" sz="3300" dirty="0"/>
              <a:t>Exemple de fichier </a:t>
            </a:r>
            <a:r>
              <a:rPr lang="fr-FR" sz="3300" dirty="0" err="1"/>
              <a:t>tscconfig.json</a:t>
            </a:r>
            <a:r>
              <a:rPr lang="fr-FR" sz="3300" dirty="0"/>
              <a:t> </a:t>
            </a:r>
            <a:r>
              <a:rPr lang="fr-FR" sz="3300" dirty="0" err="1"/>
              <a:t>generer</a:t>
            </a:r>
            <a:r>
              <a:rPr lang="fr-FR" sz="3300" dirty="0"/>
              <a:t> par </a:t>
            </a:r>
            <a:r>
              <a:rPr lang="fr-FR" sz="3300" dirty="0" err="1"/>
              <a:t>tsc</a:t>
            </a:r>
            <a:r>
              <a:rPr lang="fr-FR" sz="3300" dirty="0"/>
              <a:t> –init</a:t>
            </a:r>
          </a:p>
          <a:p>
            <a:endParaRPr lang="fr-FR" dirty="0"/>
          </a:p>
          <a:p>
            <a:endParaRPr lang="fr-FR" dirty="0"/>
          </a:p>
          <a:p>
            <a:pPr marL="0" indent="0">
              <a:buNone/>
            </a:pPr>
            <a:r>
              <a:rPr lang="fr-FR" dirty="0">
                <a:solidFill>
                  <a:srgbClr val="000000"/>
                </a:solidFill>
                <a:latin typeface="Consolas" panose="020B0609020204030204" pitchFamily="49" charset="0"/>
              </a:rPr>
              <a:t>{</a:t>
            </a:r>
          </a:p>
          <a:p>
            <a:pPr marL="0" indent="0">
              <a:buNone/>
            </a:pPr>
            <a:r>
              <a:rPr lang="fr-FR" dirty="0">
                <a:solidFill>
                  <a:srgbClr val="000000"/>
                </a:solidFill>
                <a:latin typeface="Consolas" panose="020B0609020204030204" pitchFamily="49" charset="0"/>
              </a:rPr>
              <a:t>  </a:t>
            </a:r>
            <a:r>
              <a:rPr lang="fr-FR" dirty="0">
                <a:solidFill>
                  <a:srgbClr val="0451A5"/>
                </a:solidFill>
                <a:latin typeface="Consolas" panose="020B0609020204030204" pitchFamily="49" charset="0"/>
              </a:rPr>
              <a:t>"</a:t>
            </a:r>
            <a:r>
              <a:rPr lang="fr-FR" dirty="0" err="1">
                <a:solidFill>
                  <a:srgbClr val="0451A5"/>
                </a:solidFill>
                <a:latin typeface="Consolas" panose="020B0609020204030204" pitchFamily="49" charset="0"/>
              </a:rPr>
              <a:t>compilerOptions</a:t>
            </a:r>
            <a:r>
              <a:rPr lang="fr-FR" dirty="0">
                <a:solidFill>
                  <a:srgbClr val="0451A5"/>
                </a:solidFill>
                <a:latin typeface="Consolas" panose="020B0609020204030204" pitchFamily="49" charset="0"/>
              </a:rPr>
              <a:t>"</a:t>
            </a: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Basic Options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incremental</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true</a:t>
            </a:r>
            <a:r>
              <a:rPr lang="fr-FR" dirty="0">
                <a:solidFill>
                  <a:srgbClr val="008000"/>
                </a:solidFill>
                <a:latin typeface="Consolas" panose="020B0609020204030204" pitchFamily="49" charset="0"/>
              </a:rPr>
              <a:t>, /* Enable </a:t>
            </a:r>
            <a:r>
              <a:rPr lang="fr-FR" dirty="0" err="1">
                <a:solidFill>
                  <a:srgbClr val="008000"/>
                </a:solidFill>
                <a:latin typeface="Consolas" panose="020B0609020204030204" pitchFamily="49" charset="0"/>
              </a:rPr>
              <a:t>incremental</a:t>
            </a:r>
            <a:r>
              <a:rPr lang="fr-FR" dirty="0">
                <a:solidFill>
                  <a:srgbClr val="008000"/>
                </a:solidFill>
                <a:latin typeface="Consolas" panose="020B0609020204030204" pitchFamily="49" charset="0"/>
              </a:rPr>
              <a:t> compilation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451A5"/>
                </a:solidFill>
                <a:latin typeface="Consolas" panose="020B0609020204030204" pitchFamily="49" charset="0"/>
              </a:rPr>
              <a:t>"</a:t>
            </a:r>
            <a:r>
              <a:rPr lang="fr-FR" dirty="0" err="1">
                <a:solidFill>
                  <a:srgbClr val="0451A5"/>
                </a:solidFill>
                <a:latin typeface="Consolas" panose="020B0609020204030204" pitchFamily="49" charset="0"/>
              </a:rPr>
              <a:t>target</a:t>
            </a:r>
            <a:r>
              <a:rPr lang="fr-FR" dirty="0">
                <a:solidFill>
                  <a:srgbClr val="0451A5"/>
                </a:solidFill>
                <a:latin typeface="Consolas" panose="020B0609020204030204" pitchFamily="49" charset="0"/>
              </a:rPr>
              <a:t>"</a:t>
            </a:r>
            <a:r>
              <a:rPr lang="fr-FR" dirty="0">
                <a:solidFill>
                  <a:srgbClr val="000000"/>
                </a:solidFill>
                <a:latin typeface="Consolas" panose="020B0609020204030204" pitchFamily="49" charset="0"/>
              </a:rPr>
              <a:t>: </a:t>
            </a:r>
            <a:r>
              <a:rPr lang="fr-FR" dirty="0">
                <a:solidFill>
                  <a:srgbClr val="A31515"/>
                </a:solidFill>
                <a:latin typeface="Consolas" panose="020B0609020204030204" pitchFamily="49" charset="0"/>
              </a:rPr>
              <a:t>"es5"</a:t>
            </a: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Specify</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ECMAScript</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target</a:t>
            </a:r>
            <a:r>
              <a:rPr lang="fr-FR" dirty="0">
                <a:solidFill>
                  <a:srgbClr val="008000"/>
                </a:solidFill>
                <a:latin typeface="Consolas" panose="020B0609020204030204" pitchFamily="49" charset="0"/>
              </a:rPr>
              <a:t> version: 'ES3' </a:t>
            </a:r>
            <a:r>
              <a:rPr lang="fr-FR" sz="1600" dirty="0">
                <a:solidFill>
                  <a:srgbClr val="008000"/>
                </a:solidFill>
                <a:latin typeface="Consolas" panose="020B0609020204030204" pitchFamily="49" charset="0"/>
              </a:rPr>
              <a:t>(default)</a:t>
            </a:r>
            <a:r>
              <a:rPr lang="fr-FR" dirty="0">
                <a:solidFill>
                  <a:srgbClr val="008000"/>
                </a:solidFill>
                <a:latin typeface="Consolas" panose="020B0609020204030204" pitchFamily="49" charset="0"/>
              </a:rPr>
              <a:t>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451A5"/>
                </a:solidFill>
                <a:latin typeface="Consolas" panose="020B0609020204030204" pitchFamily="49" charset="0"/>
              </a:rPr>
              <a:t>"module"</a:t>
            </a:r>
            <a:r>
              <a:rPr lang="fr-FR" dirty="0">
                <a:solidFill>
                  <a:srgbClr val="000000"/>
                </a:solidFill>
                <a:latin typeface="Consolas" panose="020B0609020204030204" pitchFamily="49" charset="0"/>
              </a:rPr>
              <a:t>: </a:t>
            </a:r>
            <a:r>
              <a:rPr lang="fr-FR" dirty="0">
                <a:solidFill>
                  <a:srgbClr val="A31515"/>
                </a:solidFill>
                <a:latin typeface="Consolas" panose="020B0609020204030204" pitchFamily="49" charset="0"/>
              </a:rPr>
              <a:t>"</a:t>
            </a:r>
            <a:r>
              <a:rPr lang="fr-FR" dirty="0" err="1">
                <a:solidFill>
                  <a:srgbClr val="A31515"/>
                </a:solidFill>
                <a:latin typeface="Consolas" panose="020B0609020204030204" pitchFamily="49" charset="0"/>
              </a:rPr>
              <a:t>commonjs</a:t>
            </a:r>
            <a:r>
              <a:rPr lang="fr-FR" dirty="0">
                <a:solidFill>
                  <a:srgbClr val="A31515"/>
                </a:solidFill>
                <a:latin typeface="Consolas" panose="020B0609020204030204" pitchFamily="49" charset="0"/>
              </a:rPr>
              <a:t>"</a:t>
            </a: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module code </a:t>
            </a:r>
            <a:r>
              <a:rPr lang="fr-FR" dirty="0" err="1">
                <a:solidFill>
                  <a:srgbClr val="008000"/>
                </a:solidFill>
                <a:latin typeface="Consolas" panose="020B0609020204030204" pitchFamily="49" charset="0"/>
              </a:rPr>
              <a:t>generation</a:t>
            </a:r>
            <a:r>
              <a:rPr lang="fr-FR" dirty="0">
                <a:solidFill>
                  <a:srgbClr val="008000"/>
                </a:solidFill>
                <a:latin typeface="Consolas" panose="020B0609020204030204" pitchFamily="49" charset="0"/>
              </a:rPr>
              <a:t>: 'none','</a:t>
            </a:r>
            <a:r>
              <a:rPr lang="fr-FR" dirty="0" err="1">
                <a:solidFill>
                  <a:srgbClr val="008000"/>
                </a:solidFill>
                <a:latin typeface="Consolas" panose="020B0609020204030204" pitchFamily="49" charset="0"/>
              </a:rPr>
              <a:t>commonjs</a:t>
            </a:r>
            <a:r>
              <a:rPr lang="fr-FR" dirty="0">
                <a:solidFill>
                  <a:srgbClr val="008000"/>
                </a:solidFill>
                <a:latin typeface="Consolas" panose="020B0609020204030204" pitchFamily="49" charset="0"/>
              </a:rPr>
              <a:t>','</a:t>
            </a:r>
            <a:r>
              <a:rPr lang="fr-FR" dirty="0" err="1">
                <a:solidFill>
                  <a:srgbClr val="008000"/>
                </a:solidFill>
                <a:latin typeface="Consolas" panose="020B0609020204030204" pitchFamily="49" charset="0"/>
              </a:rPr>
              <a:t>amd</a:t>
            </a:r>
            <a:r>
              <a:rPr lang="fr-FR" dirty="0">
                <a:solidFill>
                  <a:srgbClr val="008000"/>
                </a:solidFill>
                <a:latin typeface="Consolas" panose="020B0609020204030204" pitchFamily="49" charset="0"/>
              </a:rPr>
              <a:t>'*/</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"lib": [],           /* </a:t>
            </a:r>
            <a:r>
              <a:rPr lang="fr-FR" dirty="0" err="1">
                <a:solidFill>
                  <a:srgbClr val="008000"/>
                </a:solidFill>
                <a:latin typeface="Consolas" panose="020B0609020204030204" pitchFamily="49" charset="0"/>
              </a:rPr>
              <a:t>Specify</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library</a:t>
            </a:r>
            <a:r>
              <a:rPr lang="fr-FR" dirty="0">
                <a:solidFill>
                  <a:srgbClr val="008000"/>
                </a:solidFill>
                <a:latin typeface="Consolas" panose="020B0609020204030204" pitchFamily="49" charset="0"/>
              </a:rPr>
              <a:t> files to </a:t>
            </a:r>
            <a:r>
              <a:rPr lang="fr-FR" dirty="0" err="1">
                <a:solidFill>
                  <a:srgbClr val="008000"/>
                </a:solidFill>
                <a:latin typeface="Consolas" panose="020B0609020204030204" pitchFamily="49" charset="0"/>
              </a:rPr>
              <a:t>be</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included</a:t>
            </a:r>
            <a:r>
              <a:rPr lang="fr-FR" dirty="0">
                <a:solidFill>
                  <a:srgbClr val="008000"/>
                </a:solidFill>
                <a:latin typeface="Consolas" panose="020B0609020204030204" pitchFamily="49" charset="0"/>
              </a:rPr>
              <a:t>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allowJs</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true</a:t>
            </a:r>
            <a:r>
              <a:rPr lang="fr-FR" dirty="0">
                <a:solidFill>
                  <a:srgbClr val="008000"/>
                </a:solidFill>
                <a:latin typeface="Consolas" panose="020B0609020204030204" pitchFamily="49" charset="0"/>
              </a:rPr>
              <a:t>,     /* </a:t>
            </a:r>
            <a:r>
              <a:rPr lang="fr-FR" dirty="0" err="1">
                <a:solidFill>
                  <a:srgbClr val="008000"/>
                </a:solidFill>
                <a:latin typeface="Consolas" panose="020B0609020204030204" pitchFamily="49" charset="0"/>
              </a:rPr>
              <a:t>Allow</a:t>
            </a:r>
            <a:r>
              <a:rPr lang="fr-FR" dirty="0">
                <a:solidFill>
                  <a:srgbClr val="008000"/>
                </a:solidFill>
                <a:latin typeface="Consolas" panose="020B0609020204030204" pitchFamily="49" charset="0"/>
              </a:rPr>
              <a:t> javascript files to </a:t>
            </a:r>
            <a:r>
              <a:rPr lang="fr-FR" dirty="0" err="1">
                <a:solidFill>
                  <a:srgbClr val="008000"/>
                </a:solidFill>
                <a:latin typeface="Consolas" panose="020B0609020204030204" pitchFamily="49" charset="0"/>
              </a:rPr>
              <a:t>be</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compiled</a:t>
            </a:r>
            <a:r>
              <a:rPr lang="fr-FR" dirty="0">
                <a:solidFill>
                  <a:srgbClr val="008000"/>
                </a:solidFill>
                <a:latin typeface="Consolas" panose="020B0609020204030204" pitchFamily="49" charset="0"/>
              </a:rPr>
              <a:t>.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checkJs</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true</a:t>
            </a:r>
            <a:r>
              <a:rPr lang="fr-FR" dirty="0">
                <a:solidFill>
                  <a:srgbClr val="008000"/>
                </a:solidFill>
                <a:latin typeface="Consolas" panose="020B0609020204030204" pitchFamily="49" charset="0"/>
              </a:rPr>
              <a:t>,     /* Report </a:t>
            </a:r>
            <a:r>
              <a:rPr lang="fr-FR" dirty="0" err="1">
                <a:solidFill>
                  <a:srgbClr val="008000"/>
                </a:solidFill>
                <a:latin typeface="Consolas" panose="020B0609020204030204" pitchFamily="49" charset="0"/>
              </a:rPr>
              <a:t>errors</a:t>
            </a:r>
            <a:r>
              <a:rPr lang="fr-FR" dirty="0">
                <a:solidFill>
                  <a:srgbClr val="008000"/>
                </a:solidFill>
                <a:latin typeface="Consolas" panose="020B0609020204030204" pitchFamily="49" charset="0"/>
              </a:rPr>
              <a:t> in .js files.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outFile</a:t>
            </a:r>
            <a:r>
              <a:rPr lang="fr-FR" dirty="0">
                <a:solidFill>
                  <a:srgbClr val="008000"/>
                </a:solidFill>
                <a:latin typeface="Consolas" panose="020B0609020204030204" pitchFamily="49" charset="0"/>
              </a:rPr>
              <a:t>": "./",     /* </a:t>
            </a:r>
            <a:r>
              <a:rPr lang="fr-FR" dirty="0" err="1">
                <a:solidFill>
                  <a:srgbClr val="008000"/>
                </a:solidFill>
                <a:latin typeface="Consolas" panose="020B0609020204030204" pitchFamily="49" charset="0"/>
              </a:rPr>
              <a:t>Concatenate</a:t>
            </a:r>
            <a:r>
              <a:rPr lang="fr-FR" dirty="0">
                <a:solidFill>
                  <a:srgbClr val="008000"/>
                </a:solidFill>
                <a:latin typeface="Consolas" panose="020B0609020204030204" pitchFamily="49" charset="0"/>
              </a:rPr>
              <a:t> and </a:t>
            </a:r>
            <a:r>
              <a:rPr lang="fr-FR" dirty="0" err="1">
                <a:solidFill>
                  <a:srgbClr val="008000"/>
                </a:solidFill>
                <a:latin typeface="Consolas" panose="020B0609020204030204" pitchFamily="49" charset="0"/>
              </a:rPr>
              <a:t>emit</a:t>
            </a:r>
            <a:r>
              <a:rPr lang="fr-FR" dirty="0">
                <a:solidFill>
                  <a:srgbClr val="008000"/>
                </a:solidFill>
                <a:latin typeface="Consolas" panose="020B0609020204030204" pitchFamily="49" charset="0"/>
              </a:rPr>
              <a:t> output to single file.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outDir</a:t>
            </a:r>
            <a:r>
              <a:rPr lang="fr-FR" dirty="0">
                <a:solidFill>
                  <a:srgbClr val="008000"/>
                </a:solidFill>
                <a:latin typeface="Consolas" panose="020B0609020204030204" pitchFamily="49" charset="0"/>
              </a:rPr>
              <a:t>": "./",      /* </a:t>
            </a:r>
            <a:r>
              <a:rPr lang="fr-FR" dirty="0" err="1">
                <a:solidFill>
                  <a:srgbClr val="008000"/>
                </a:solidFill>
                <a:latin typeface="Consolas" panose="020B0609020204030204" pitchFamily="49" charset="0"/>
              </a:rPr>
              <a:t>Redirect</a:t>
            </a:r>
            <a:r>
              <a:rPr lang="fr-FR" dirty="0">
                <a:solidFill>
                  <a:srgbClr val="008000"/>
                </a:solidFill>
                <a:latin typeface="Consolas" panose="020B0609020204030204" pitchFamily="49" charset="0"/>
              </a:rPr>
              <a:t> output structure to the directory.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rootDir</a:t>
            </a:r>
            <a:r>
              <a:rPr lang="fr-FR" dirty="0">
                <a:solidFill>
                  <a:srgbClr val="008000"/>
                </a:solidFill>
                <a:latin typeface="Consolas" panose="020B0609020204030204" pitchFamily="49" charset="0"/>
              </a:rPr>
              <a:t>": "./",     /* </a:t>
            </a:r>
            <a:r>
              <a:rPr lang="fr-FR" dirty="0" err="1">
                <a:solidFill>
                  <a:srgbClr val="008000"/>
                </a:solidFill>
                <a:latin typeface="Consolas" panose="020B0609020204030204" pitchFamily="49" charset="0"/>
              </a:rPr>
              <a:t>Specify</a:t>
            </a:r>
            <a:r>
              <a:rPr lang="fr-FR" dirty="0">
                <a:solidFill>
                  <a:srgbClr val="008000"/>
                </a:solidFill>
                <a:latin typeface="Consolas" panose="020B0609020204030204" pitchFamily="49" charset="0"/>
              </a:rPr>
              <a:t> the root directory of input files.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removeComments</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true</a:t>
            </a:r>
            <a:r>
              <a:rPr lang="fr-FR" dirty="0">
                <a:solidFill>
                  <a:srgbClr val="008000"/>
                </a:solidFill>
                <a:latin typeface="Consolas" panose="020B0609020204030204" pitchFamily="49" charset="0"/>
              </a:rPr>
              <a:t>,    /* Do not </a:t>
            </a:r>
            <a:r>
              <a:rPr lang="fr-FR" dirty="0" err="1">
                <a:solidFill>
                  <a:srgbClr val="008000"/>
                </a:solidFill>
                <a:latin typeface="Consolas" panose="020B0609020204030204" pitchFamily="49" charset="0"/>
              </a:rPr>
              <a:t>emit</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comments</a:t>
            </a:r>
            <a:r>
              <a:rPr lang="fr-FR" dirty="0">
                <a:solidFill>
                  <a:srgbClr val="008000"/>
                </a:solidFill>
                <a:latin typeface="Consolas" panose="020B0609020204030204" pitchFamily="49" charset="0"/>
              </a:rPr>
              <a:t> to output.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noEmit</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true</a:t>
            </a:r>
            <a:r>
              <a:rPr lang="fr-FR" dirty="0">
                <a:solidFill>
                  <a:srgbClr val="008000"/>
                </a:solidFill>
                <a:latin typeface="Consolas" panose="020B0609020204030204" pitchFamily="49" charset="0"/>
              </a:rPr>
              <a:t>,            /* Do not </a:t>
            </a:r>
            <a:r>
              <a:rPr lang="fr-FR" dirty="0" err="1">
                <a:solidFill>
                  <a:srgbClr val="008000"/>
                </a:solidFill>
                <a:latin typeface="Consolas" panose="020B0609020204030204" pitchFamily="49" charset="0"/>
              </a:rPr>
              <a:t>emit</a:t>
            </a:r>
            <a:r>
              <a:rPr lang="fr-FR" dirty="0">
                <a:solidFill>
                  <a:srgbClr val="008000"/>
                </a:solidFill>
                <a:latin typeface="Consolas" panose="020B0609020204030204" pitchFamily="49" charset="0"/>
              </a:rPr>
              <a:t> outputs.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isolatedModules</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true</a:t>
            </a:r>
            <a:r>
              <a:rPr lang="fr-FR" dirty="0">
                <a:solidFill>
                  <a:srgbClr val="008000"/>
                </a:solidFill>
                <a:latin typeface="Consolas" panose="020B0609020204030204" pitchFamily="49" charset="0"/>
              </a:rPr>
              <a:t>,   /* Transpile each file as a </a:t>
            </a:r>
            <a:r>
              <a:rPr lang="fr-FR" dirty="0" err="1">
                <a:solidFill>
                  <a:srgbClr val="008000"/>
                </a:solidFill>
                <a:latin typeface="Consolas" panose="020B0609020204030204" pitchFamily="49" charset="0"/>
              </a:rPr>
              <a:t>separate</a:t>
            </a:r>
            <a:r>
              <a:rPr lang="fr-FR" dirty="0">
                <a:solidFill>
                  <a:srgbClr val="008000"/>
                </a:solidFill>
                <a:latin typeface="Consolas" panose="020B0609020204030204" pitchFamily="49" charset="0"/>
              </a:rPr>
              <a:t> module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r>
            <a:br>
              <a:rPr lang="fr-FR" dirty="0">
                <a:solidFill>
                  <a:srgbClr val="000000"/>
                </a:solidFill>
                <a:latin typeface="Consolas" panose="020B0609020204030204" pitchFamily="49" charset="0"/>
              </a:rPr>
            </a:b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Strict Type-Checking Options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451A5"/>
                </a:solidFill>
                <a:latin typeface="Consolas" panose="020B0609020204030204" pitchFamily="49" charset="0"/>
              </a:rPr>
              <a:t>"strict"</a:t>
            </a:r>
            <a:r>
              <a:rPr lang="fr-FR" dirty="0">
                <a:solidFill>
                  <a:srgbClr val="000000"/>
                </a:solidFill>
                <a:latin typeface="Consolas" panose="020B0609020204030204" pitchFamily="49" charset="0"/>
              </a:rPr>
              <a:t>: </a:t>
            </a:r>
            <a:r>
              <a:rPr lang="fr-FR" dirty="0" err="1">
                <a:solidFill>
                  <a:srgbClr val="0000FF"/>
                </a:solidFill>
                <a:latin typeface="Consolas" panose="020B0609020204030204" pitchFamily="49" charset="0"/>
              </a:rPr>
              <a:t>true</a:t>
            </a: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Enable all strict type-checking options.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br>
              <a:rPr lang="fr-FR" dirty="0">
                <a:solidFill>
                  <a:srgbClr val="000000"/>
                </a:solidFill>
                <a:latin typeface="Consolas" panose="020B0609020204030204" pitchFamily="49" charset="0"/>
              </a:rPr>
            </a:b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Experimental</a:t>
            </a:r>
            <a:r>
              <a:rPr lang="fr-FR" dirty="0">
                <a:solidFill>
                  <a:srgbClr val="008000"/>
                </a:solidFill>
                <a:latin typeface="Consolas" panose="020B0609020204030204" pitchFamily="49" charset="0"/>
              </a:rPr>
              <a:t> Options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experimentalDecorators</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true</a:t>
            </a:r>
            <a:r>
              <a:rPr lang="fr-FR" dirty="0">
                <a:solidFill>
                  <a:srgbClr val="008000"/>
                </a:solidFill>
                <a:latin typeface="Consolas" panose="020B0609020204030204" pitchFamily="49" charset="0"/>
              </a:rPr>
              <a:t>,/* Enables support for ES7 </a:t>
            </a:r>
            <a:r>
              <a:rPr lang="fr-FR" dirty="0" err="1">
                <a:solidFill>
                  <a:srgbClr val="008000"/>
                </a:solidFill>
                <a:latin typeface="Consolas" panose="020B0609020204030204" pitchFamily="49" charset="0"/>
              </a:rPr>
              <a:t>decorators</a:t>
            </a:r>
            <a:r>
              <a:rPr lang="fr-FR" dirty="0">
                <a:solidFill>
                  <a:srgbClr val="008000"/>
                </a:solidFill>
                <a:latin typeface="Consolas" panose="020B0609020204030204" pitchFamily="49" charset="0"/>
              </a:rPr>
              <a:t>.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emitDecoratorMetadata</a:t>
            </a: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true</a:t>
            </a:r>
            <a:r>
              <a:rPr lang="fr-FR" dirty="0">
                <a:solidFill>
                  <a:srgbClr val="008000"/>
                </a:solidFill>
                <a:latin typeface="Consolas" panose="020B0609020204030204" pitchFamily="49" charset="0"/>
              </a:rPr>
              <a:t>, /* Enables support for </a:t>
            </a:r>
            <a:r>
              <a:rPr lang="fr-FR" dirty="0" err="1">
                <a:solidFill>
                  <a:srgbClr val="008000"/>
                </a:solidFill>
                <a:latin typeface="Consolas" panose="020B0609020204030204" pitchFamily="49" charset="0"/>
              </a:rPr>
              <a:t>emitting</a:t>
            </a:r>
            <a:r>
              <a:rPr lang="fr-FR" dirty="0">
                <a:solidFill>
                  <a:srgbClr val="008000"/>
                </a:solidFill>
                <a:latin typeface="Consolas" panose="020B0609020204030204" pitchFamily="49" charset="0"/>
              </a:rPr>
              <a:t> type of </a:t>
            </a:r>
          </a:p>
          <a:p>
            <a:pPr marL="0" indent="0">
              <a:buNone/>
            </a:pPr>
            <a:r>
              <a:rPr lang="fr-FR" dirty="0">
                <a:solidFill>
                  <a:srgbClr val="008000"/>
                </a:solidFill>
                <a:latin typeface="Consolas" panose="020B0609020204030204" pitchFamily="49" charset="0"/>
              </a:rPr>
              <a:t>				</a:t>
            </a:r>
            <a:r>
              <a:rPr lang="fr-FR" dirty="0" err="1">
                <a:solidFill>
                  <a:srgbClr val="008000"/>
                </a:solidFill>
                <a:latin typeface="Consolas" panose="020B0609020204030204" pitchFamily="49" charset="0"/>
              </a:rPr>
              <a:t>decorators</a:t>
            </a:r>
            <a:r>
              <a:rPr lang="fr-FR" dirty="0">
                <a:solidFill>
                  <a:srgbClr val="008000"/>
                </a:solidFill>
                <a:latin typeface="Consolas" panose="020B0609020204030204" pitchFamily="49" charset="0"/>
              </a:rPr>
              <a:t>. */</a:t>
            </a: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
            </a:r>
            <a:br>
              <a:rPr lang="fr-FR" dirty="0">
                <a:solidFill>
                  <a:srgbClr val="000000"/>
                </a:solidFill>
                <a:latin typeface="Consolas" panose="020B0609020204030204" pitchFamily="49" charset="0"/>
              </a:rPr>
            </a:br>
            <a:r>
              <a:rPr lang="fr-FR" dirty="0">
                <a:solidFill>
                  <a:srgbClr val="000000"/>
                </a:solidFill>
                <a:latin typeface="Consolas" panose="020B0609020204030204" pitchFamily="49" charset="0"/>
              </a:rPr>
              <a:t>    }</a:t>
            </a:r>
          </a:p>
          <a:p>
            <a:pPr marL="0" indent="0">
              <a:buNone/>
            </a:pPr>
            <a:r>
              <a:rPr lang="fr-FR" dirty="0">
                <a:solidFill>
                  <a:srgbClr val="000000"/>
                </a:solidFill>
                <a:latin typeface="Consolas" panose="020B0609020204030204" pitchFamily="49" charset="0"/>
              </a:rPr>
              <a:t>}</a:t>
            </a:r>
          </a:p>
          <a:p>
            <a:pPr marL="0" indent="0">
              <a:buNone/>
            </a:pPr>
            <a:endParaRPr lang="fr-FR" dirty="0">
              <a:solidFill>
                <a:srgbClr val="000000"/>
              </a:solidFill>
              <a:latin typeface="Consolas" panose="020B0609020204030204" pitchFamily="49" charset="0"/>
            </a:endParaRPr>
          </a:p>
          <a:p>
            <a:pPr marL="0" indent="0">
              <a:buNone/>
            </a:pPr>
            <a:endParaRPr lang="fr-FR" dirty="0">
              <a:solidFill>
                <a:srgbClr val="000000"/>
              </a:solidFill>
              <a:latin typeface="Consolas" panose="020B0609020204030204" pitchFamily="49" charset="0"/>
            </a:endParaRPr>
          </a:p>
          <a:p>
            <a:pPr marL="0" indent="0">
              <a:buNone/>
            </a:pPr>
            <a:r>
              <a:rPr lang="fr-FR" dirty="0">
                <a:solidFill>
                  <a:srgbClr val="000000"/>
                </a:solidFill>
                <a:latin typeface="Consolas" panose="020B0609020204030204" pitchFamily="49" charset="0"/>
              </a:rPr>
              <a:t>Doc : </a:t>
            </a:r>
            <a:r>
              <a:rPr lang="fr-FR" dirty="0">
                <a:hlinkClick r:id="rId3"/>
              </a:rPr>
              <a:t>https://www.typescriptlang.org/docs/handbook/tsconfig-json.html</a:t>
            </a:r>
            <a:endParaRPr lang="fr-FR" dirty="0"/>
          </a:p>
        </p:txBody>
      </p:sp>
    </p:spTree>
    <p:extLst>
      <p:ext uri="{BB962C8B-B14F-4D97-AF65-F5344CB8AC3E}">
        <p14:creationId xmlns:p14="http://schemas.microsoft.com/office/powerpoint/2010/main" val="38733051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593EE637-1EF2-4554-830C-02299D146F7D}"/>
              </a:ext>
            </a:extLst>
          </p:cNvPr>
          <p:cNvSpPr>
            <a:spLocks noGrp="1"/>
          </p:cNvSpPr>
          <p:nvPr>
            <p:ph type="title"/>
          </p:nvPr>
        </p:nvSpPr>
        <p:spPr/>
        <p:txBody>
          <a:bodyPr/>
          <a:lstStyle/>
          <a:p>
            <a:r>
              <a:rPr lang="fr-FR" dirty="0"/>
              <a:t>Rappels architecture</a:t>
            </a:r>
          </a:p>
        </p:txBody>
      </p:sp>
      <p:sp>
        <p:nvSpPr>
          <p:cNvPr id="3" name="Espace réservé du texte 2">
            <a:extLst>
              <a:ext uri="{FF2B5EF4-FFF2-40B4-BE49-F238E27FC236}">
                <a16:creationId xmlns:a16="http://schemas.microsoft.com/office/drawing/2014/main" xmlns="" id="{71FA469B-BD25-4A73-B4BF-9BD7177521B4}"/>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11065847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4A94413E-BF53-47E1-870A-023D39291151}"/>
              </a:ext>
            </a:extLst>
          </p:cNvPr>
          <p:cNvSpPr>
            <a:spLocks noGrp="1"/>
          </p:cNvSpPr>
          <p:nvPr>
            <p:ph type="title"/>
          </p:nvPr>
        </p:nvSpPr>
        <p:spPr/>
        <p:txBody>
          <a:bodyPr/>
          <a:lstStyle/>
          <a:p>
            <a:r>
              <a:rPr lang="fr-FR" dirty="0"/>
              <a:t>Qui fais quoi ?</a:t>
            </a:r>
          </a:p>
        </p:txBody>
      </p:sp>
      <p:sp>
        <p:nvSpPr>
          <p:cNvPr id="5" name="Espace réservé du contenu 4">
            <a:extLst>
              <a:ext uri="{FF2B5EF4-FFF2-40B4-BE49-F238E27FC236}">
                <a16:creationId xmlns:a16="http://schemas.microsoft.com/office/drawing/2014/main" xmlns="" id="{F09CD172-88F9-4A5C-9BF8-8350D8050003}"/>
              </a:ext>
            </a:extLst>
          </p:cNvPr>
          <p:cNvSpPr>
            <a:spLocks noGrp="1"/>
          </p:cNvSpPr>
          <p:nvPr>
            <p:ph idx="1"/>
          </p:nvPr>
        </p:nvSpPr>
        <p:spPr>
          <a:xfrm>
            <a:off x="380960" y="1142984"/>
            <a:ext cx="5086189" cy="5286412"/>
          </a:xfrm>
        </p:spPr>
        <p:txBody>
          <a:bodyPr>
            <a:normAutofit lnSpcReduction="10000"/>
          </a:bodyPr>
          <a:lstStyle/>
          <a:p>
            <a:r>
              <a:rPr lang="fr-FR" dirty="0"/>
              <a:t>Qui à besoin de quoi ?</a:t>
            </a:r>
          </a:p>
          <a:p>
            <a:pPr lvl="1"/>
            <a:r>
              <a:rPr lang="fr-FR" dirty="0"/>
              <a:t>Le client, Un navigateur</a:t>
            </a:r>
          </a:p>
          <a:p>
            <a:pPr lvl="2"/>
            <a:r>
              <a:rPr lang="fr-FR" dirty="0"/>
              <a:t>Charge le site et met en action le JS</a:t>
            </a:r>
          </a:p>
          <a:p>
            <a:pPr lvl="2"/>
            <a:r>
              <a:rPr lang="fr-FR" dirty="0"/>
              <a:t>Il géra grâce au js les interactions IHM</a:t>
            </a:r>
          </a:p>
          <a:p>
            <a:pPr lvl="2"/>
            <a:r>
              <a:rPr lang="fr-FR" dirty="0"/>
              <a:t>Chargera une version du site html/css/js</a:t>
            </a:r>
          </a:p>
          <a:p>
            <a:pPr lvl="3"/>
            <a:r>
              <a:rPr lang="fr-FR" dirty="0"/>
              <a:t>Et les librairies js associes</a:t>
            </a:r>
          </a:p>
          <a:p>
            <a:pPr lvl="3"/>
            <a:endParaRPr lang="fr-FR" dirty="0"/>
          </a:p>
          <a:p>
            <a:pPr lvl="2"/>
            <a:r>
              <a:rPr lang="fr-FR" dirty="0"/>
              <a:t>Il géra les échanges http </a:t>
            </a:r>
          </a:p>
          <a:p>
            <a:pPr lvl="3"/>
            <a:r>
              <a:rPr lang="fr-FR" dirty="0"/>
              <a:t>Accès à des données par</a:t>
            </a:r>
          </a:p>
          <a:p>
            <a:pPr marL="1371600" lvl="3" indent="0">
              <a:buNone/>
            </a:pPr>
            <a:r>
              <a:rPr lang="fr-FR" dirty="0"/>
              <a:t>Webservice (REST, json)</a:t>
            </a:r>
          </a:p>
          <a:p>
            <a:pPr marL="1371600" lvl="3" indent="0">
              <a:buNone/>
            </a:pPr>
            <a:endParaRPr lang="fr-FR" dirty="0"/>
          </a:p>
          <a:p>
            <a:pPr lvl="3"/>
            <a:endParaRPr lang="fr-FR" dirty="0"/>
          </a:p>
          <a:p>
            <a:endParaRPr lang="fr-FR" dirty="0"/>
          </a:p>
        </p:txBody>
      </p:sp>
      <p:graphicFrame>
        <p:nvGraphicFramePr>
          <p:cNvPr id="6" name="Diagramme 5">
            <a:extLst>
              <a:ext uri="{FF2B5EF4-FFF2-40B4-BE49-F238E27FC236}">
                <a16:creationId xmlns:a16="http://schemas.microsoft.com/office/drawing/2014/main" xmlns="" id="{8772E3A1-CDF1-44EC-AD41-6E7D09A9D7FF}"/>
              </a:ext>
            </a:extLst>
          </p:cNvPr>
          <p:cNvGraphicFramePr/>
          <p:nvPr>
            <p:extLst>
              <p:ext uri="{D42A27DB-BD31-4B8C-83A1-F6EECF244321}">
                <p14:modId xmlns:p14="http://schemas.microsoft.com/office/powerpoint/2010/main" val="1646501190"/>
              </p:ext>
            </p:extLst>
          </p:nvPr>
        </p:nvGraphicFramePr>
        <p:xfrm>
          <a:off x="5640404" y="3792353"/>
          <a:ext cx="6069267" cy="23074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8" name="Connecteur droit avec flèche 7">
            <a:extLst>
              <a:ext uri="{FF2B5EF4-FFF2-40B4-BE49-F238E27FC236}">
                <a16:creationId xmlns:a16="http://schemas.microsoft.com/office/drawing/2014/main" xmlns="" id="{AFFB188F-F13E-4430-A9A2-B06EF833F74A}"/>
              </a:ext>
            </a:extLst>
          </p:cNvPr>
          <p:cNvCxnSpPr/>
          <p:nvPr/>
        </p:nvCxnSpPr>
        <p:spPr>
          <a:xfrm>
            <a:off x="9500135" y="4774131"/>
            <a:ext cx="558266" cy="0"/>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a:extLst>
              <a:ext uri="{FF2B5EF4-FFF2-40B4-BE49-F238E27FC236}">
                <a16:creationId xmlns:a16="http://schemas.microsoft.com/office/drawing/2014/main" xmlns="" id="{A54CEBBE-D254-49C6-A728-28C642D9305C}"/>
              </a:ext>
            </a:extLst>
          </p:cNvPr>
          <p:cNvCxnSpPr>
            <a:cxnSpLocks/>
          </p:cNvCxnSpPr>
          <p:nvPr/>
        </p:nvCxnSpPr>
        <p:spPr>
          <a:xfrm>
            <a:off x="9298004" y="5428648"/>
            <a:ext cx="702645" cy="144379"/>
          </a:xfrm>
          <a:prstGeom prst="straightConnector1">
            <a:avLst/>
          </a:prstGeom>
          <a:ln w="76200">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Connecteur droit avec flèche 11">
            <a:extLst>
              <a:ext uri="{FF2B5EF4-FFF2-40B4-BE49-F238E27FC236}">
                <a16:creationId xmlns:a16="http://schemas.microsoft.com/office/drawing/2014/main" xmlns="" id="{0B4ADF17-7D3B-4670-99A8-5DD8BB7E2BF9}"/>
              </a:ext>
            </a:extLst>
          </p:cNvPr>
          <p:cNvCxnSpPr>
            <a:cxnSpLocks/>
          </p:cNvCxnSpPr>
          <p:nvPr/>
        </p:nvCxnSpPr>
        <p:spPr>
          <a:xfrm flipV="1">
            <a:off x="6853187" y="5496025"/>
            <a:ext cx="481264" cy="214314"/>
          </a:xfrm>
          <a:prstGeom prst="straightConnector1">
            <a:avLst/>
          </a:prstGeom>
          <a:ln w="76200">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Connecteur droit avec flèche 15">
            <a:extLst>
              <a:ext uri="{FF2B5EF4-FFF2-40B4-BE49-F238E27FC236}">
                <a16:creationId xmlns:a16="http://schemas.microsoft.com/office/drawing/2014/main" xmlns="" id="{668FB339-D8D0-4662-A2FB-40829F7DBF64}"/>
              </a:ext>
            </a:extLst>
          </p:cNvPr>
          <p:cNvCxnSpPr>
            <a:cxnSpLocks/>
          </p:cNvCxnSpPr>
          <p:nvPr/>
        </p:nvCxnSpPr>
        <p:spPr>
          <a:xfrm>
            <a:off x="6853187" y="5047172"/>
            <a:ext cx="481264" cy="246723"/>
          </a:xfrm>
          <a:prstGeom prst="straightConnector1">
            <a:avLst/>
          </a:prstGeom>
          <a:ln w="76200">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Espace réservé du contenu 4">
            <a:extLst>
              <a:ext uri="{FF2B5EF4-FFF2-40B4-BE49-F238E27FC236}">
                <a16:creationId xmlns:a16="http://schemas.microsoft.com/office/drawing/2014/main" xmlns="" id="{68BB5DAB-87AC-4420-BCFB-09E603344A1A}"/>
              </a:ext>
            </a:extLst>
          </p:cNvPr>
          <p:cNvSpPr txBox="1">
            <a:spLocks/>
          </p:cNvSpPr>
          <p:nvPr/>
        </p:nvSpPr>
        <p:spPr>
          <a:xfrm>
            <a:off x="5640404" y="1142984"/>
            <a:ext cx="6304548" cy="2553117"/>
          </a:xfrm>
          <a:prstGeom prst="rect">
            <a:avLst/>
          </a:prstGeom>
          <a:solidFill>
            <a:schemeClr val="bg1">
              <a:alpha val="74000"/>
            </a:schemeClr>
          </a:solidFill>
          <a:ln>
            <a:solidFill>
              <a:schemeClr val="bg1">
                <a:lumMod val="85000"/>
              </a:schemeClr>
            </a:solidFill>
          </a:ln>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625475" indent="-228600" algn="l" defTabSz="914400" rtl="0" eaLnBrk="1" latinLnBrk="0" hangingPunct="1">
              <a:spcBef>
                <a:spcPct val="20000"/>
              </a:spcBef>
              <a:buFont typeface="Wingdings" pitchFamily="2" charset="2"/>
              <a:buChar char="2"/>
              <a:defRPr sz="2000" kern="1200">
                <a:solidFill>
                  <a:schemeClr val="tx1"/>
                </a:solidFill>
                <a:latin typeface="+mn-lt"/>
                <a:ea typeface="+mn-ea"/>
                <a:cs typeface="+mn-cs"/>
              </a:defRPr>
            </a:lvl8pPr>
            <a:lvl9pPr marL="625475" indent="-228600" algn="l" defTabSz="914400" rtl="0" eaLnBrk="1" latinLnBrk="0" hangingPunct="1">
              <a:spcBef>
                <a:spcPct val="20000"/>
              </a:spcBef>
              <a:buSzPct val="150000"/>
              <a:buFont typeface="Wingdings" pitchFamily="2" charset="2"/>
              <a:buChar char="C"/>
              <a:defRPr sz="2000" kern="1200" baseline="0">
                <a:solidFill>
                  <a:schemeClr val="tx1"/>
                </a:solidFill>
                <a:latin typeface="+mn-lt"/>
                <a:ea typeface="+mn-ea"/>
                <a:cs typeface="+mn-cs"/>
              </a:defRPr>
            </a:lvl9pPr>
          </a:lstStyle>
          <a:p>
            <a:pPr lvl="1"/>
            <a:r>
              <a:rPr lang="fr-FR" dirty="0"/>
              <a:t>Le serveur</a:t>
            </a:r>
          </a:p>
          <a:p>
            <a:pPr lvl="2"/>
            <a:r>
              <a:rPr lang="fr-FR" dirty="0"/>
              <a:t>Il Répondra aux requêtes http pour accéder aux fichiers du site </a:t>
            </a:r>
          </a:p>
          <a:p>
            <a:pPr lvl="2"/>
            <a:r>
              <a:rPr lang="fr-FR" dirty="0"/>
              <a:t>Il répondra aux requêtes liées aux données (webservice tel que REST)</a:t>
            </a:r>
          </a:p>
          <a:p>
            <a:pPr lvl="2"/>
            <a:r>
              <a:rPr lang="fr-FR" dirty="0"/>
              <a:t>Il géra des échanges internes pour l’accès au </a:t>
            </a:r>
            <a:r>
              <a:rPr lang="fr-FR" dirty="0" err="1"/>
              <a:t>sgbdr</a:t>
            </a:r>
            <a:r>
              <a:rPr lang="fr-FR" dirty="0"/>
              <a:t>, aux </a:t>
            </a:r>
            <a:r>
              <a:rPr lang="fr-FR" dirty="0" err="1"/>
              <a:t>sensors</a:t>
            </a:r>
            <a:r>
              <a:rPr lang="fr-FR" dirty="0"/>
              <a:t>, …</a:t>
            </a:r>
          </a:p>
        </p:txBody>
      </p:sp>
    </p:spTree>
    <p:extLst>
      <p:ext uri="{BB962C8B-B14F-4D97-AF65-F5344CB8AC3E}">
        <p14:creationId xmlns:p14="http://schemas.microsoft.com/office/powerpoint/2010/main" val="12975064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Un web service </a:t>
            </a:r>
          </a:p>
        </p:txBody>
      </p:sp>
      <p:sp>
        <p:nvSpPr>
          <p:cNvPr id="3" name="Espace réservé du contenu 2"/>
          <p:cNvSpPr>
            <a:spLocks noGrp="1"/>
          </p:cNvSpPr>
          <p:nvPr>
            <p:ph idx="1"/>
          </p:nvPr>
        </p:nvSpPr>
        <p:spPr/>
        <p:txBody>
          <a:bodyPr>
            <a:normAutofit fontScale="92500" lnSpcReduction="20000"/>
          </a:bodyPr>
          <a:lstStyle/>
          <a:p>
            <a:r>
              <a:rPr lang="fr-FR" dirty="0"/>
              <a:t>Web Services : </a:t>
            </a:r>
          </a:p>
          <a:p>
            <a:pPr lvl="2"/>
            <a:r>
              <a:rPr lang="fr-FR" dirty="0"/>
              <a:t>client, </a:t>
            </a:r>
          </a:p>
          <a:p>
            <a:pPr lvl="3"/>
            <a:r>
              <a:rPr lang="fr-FR" dirty="0"/>
              <a:t>celui qui accède</a:t>
            </a:r>
          </a:p>
          <a:p>
            <a:pPr lvl="2"/>
            <a:endParaRPr lang="fr-FR" dirty="0"/>
          </a:p>
          <a:p>
            <a:pPr lvl="2"/>
            <a:r>
              <a:rPr lang="fr-FR" dirty="0"/>
              <a:t>fournisseur, </a:t>
            </a:r>
          </a:p>
          <a:p>
            <a:pPr lvl="3"/>
            <a:r>
              <a:rPr lang="fr-FR" dirty="0"/>
              <a:t>celui qui diffuse</a:t>
            </a:r>
          </a:p>
          <a:p>
            <a:pPr lvl="2"/>
            <a:endParaRPr lang="fr-FR" dirty="0"/>
          </a:p>
          <a:p>
            <a:pPr lvl="2"/>
            <a:r>
              <a:rPr lang="fr-FR" dirty="0"/>
              <a:t>annuaire de services </a:t>
            </a:r>
          </a:p>
          <a:p>
            <a:pPr lvl="3"/>
            <a:r>
              <a:rPr lang="fr-FR" dirty="0"/>
              <a:t>celui qui recense ex UDDI pour les WSDL *</a:t>
            </a:r>
            <a:r>
              <a:rPr lang="fr-FR" sz="1500" dirty="0"/>
              <a:t>(SOAP)</a:t>
            </a:r>
            <a:endParaRPr lang="fr-FR" dirty="0"/>
          </a:p>
          <a:p>
            <a:pPr lvl="2"/>
            <a:endParaRPr lang="fr-FR" dirty="0"/>
          </a:p>
          <a:p>
            <a:pPr lvl="2"/>
            <a:r>
              <a:rPr lang="fr-FR" dirty="0"/>
              <a:t>intégration d'applications</a:t>
            </a:r>
          </a:p>
          <a:p>
            <a:pPr lvl="3"/>
            <a:r>
              <a:rPr lang="fr-FR" dirty="0"/>
              <a:t>Des API</a:t>
            </a:r>
          </a:p>
          <a:p>
            <a:r>
              <a:rPr lang="fr-FR" dirty="0"/>
              <a:t>Métaphore : </a:t>
            </a:r>
          </a:p>
          <a:p>
            <a:pPr algn="ctr">
              <a:buNone/>
            </a:pPr>
            <a:r>
              <a:rPr lang="fr-FR" dirty="0"/>
              <a:t>le serveur du restaurant et sa "carte du menu", on se sers pas directement en cuisine</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0F67612B-4520-4BF9-909C-AB816F7A41EC}"/>
              </a:ext>
            </a:extLst>
          </p:cNvPr>
          <p:cNvSpPr>
            <a:spLocks noGrp="1"/>
          </p:cNvSpPr>
          <p:nvPr>
            <p:ph type="title"/>
          </p:nvPr>
        </p:nvSpPr>
        <p:spPr/>
        <p:txBody>
          <a:bodyPr/>
          <a:lstStyle/>
          <a:p>
            <a:r>
              <a:rPr lang="fr-FR" dirty="0"/>
              <a:t>Un bistro service ?</a:t>
            </a:r>
          </a:p>
        </p:txBody>
      </p:sp>
      <p:sp>
        <p:nvSpPr>
          <p:cNvPr id="3" name="Espace réservé du contenu 2">
            <a:extLst>
              <a:ext uri="{FF2B5EF4-FFF2-40B4-BE49-F238E27FC236}">
                <a16:creationId xmlns:a16="http://schemas.microsoft.com/office/drawing/2014/main" xmlns="" id="{1F7C0DA1-69E2-4C5F-9488-ED4C2A0B4218}"/>
              </a:ext>
            </a:extLst>
          </p:cNvPr>
          <p:cNvSpPr>
            <a:spLocks noGrp="1"/>
          </p:cNvSpPr>
          <p:nvPr>
            <p:ph idx="1"/>
          </p:nvPr>
        </p:nvSpPr>
        <p:spPr/>
        <p:txBody>
          <a:bodyPr>
            <a:normAutofit fontScale="77500" lnSpcReduction="20000"/>
          </a:bodyPr>
          <a:lstStyle/>
          <a:p>
            <a:r>
              <a:rPr lang="fr-FR" dirty="0"/>
              <a:t>Un web service c’est comme </a:t>
            </a:r>
          </a:p>
          <a:p>
            <a:pPr marL="0" indent="0">
              <a:buNone/>
            </a:pPr>
            <a:r>
              <a:rPr lang="fr-FR" dirty="0"/>
              <a:t>Un bistrot</a:t>
            </a:r>
          </a:p>
          <a:p>
            <a:pPr marL="0" indent="0">
              <a:buNone/>
            </a:pPr>
            <a:r>
              <a:rPr lang="fr-FR" dirty="0"/>
              <a:t>	</a:t>
            </a:r>
          </a:p>
          <a:p>
            <a:pPr lvl="1"/>
            <a:r>
              <a:rPr lang="fr-FR" dirty="0"/>
              <a:t>Il est de bon ton d’adopter le protocole adéquat</a:t>
            </a:r>
          </a:p>
          <a:p>
            <a:pPr lvl="2"/>
            <a:r>
              <a:rPr lang="fr-FR" dirty="0"/>
              <a:t> Bonjour</a:t>
            </a:r>
          </a:p>
          <a:p>
            <a:pPr lvl="1"/>
            <a:endParaRPr lang="fr-FR" dirty="0"/>
          </a:p>
          <a:p>
            <a:pPr lvl="1"/>
            <a:r>
              <a:rPr lang="fr-FR" dirty="0"/>
              <a:t>Un serveur prend ma commande</a:t>
            </a:r>
          </a:p>
          <a:p>
            <a:pPr lvl="2"/>
            <a:r>
              <a:rPr lang="fr-FR" dirty="0"/>
              <a:t>Une bière pression</a:t>
            </a:r>
          </a:p>
          <a:p>
            <a:pPr lvl="2"/>
            <a:r>
              <a:rPr lang="fr-FR" dirty="0"/>
              <a:t>L’hydromel du patron est une bouteille</a:t>
            </a:r>
          </a:p>
          <a:p>
            <a:pPr marL="914400" lvl="2" indent="0">
              <a:buNone/>
            </a:pPr>
            <a:r>
              <a:rPr lang="fr-FR" dirty="0"/>
              <a:t>Qui ne peut être servis aux clients</a:t>
            </a:r>
          </a:p>
          <a:p>
            <a:pPr marL="914400" lvl="2" indent="0">
              <a:buNone/>
            </a:pPr>
            <a:endParaRPr lang="fr-FR" dirty="0"/>
          </a:p>
          <a:p>
            <a:pPr lvl="1"/>
            <a:r>
              <a:rPr lang="fr-FR" dirty="0"/>
              <a:t>Le serveur me sers ma commande </a:t>
            </a:r>
          </a:p>
          <a:p>
            <a:pPr marL="457200" lvl="1" indent="0">
              <a:buNone/>
            </a:pPr>
            <a:r>
              <a:rPr lang="fr-FR" dirty="0"/>
              <a:t>si cela est possible.</a:t>
            </a:r>
          </a:p>
          <a:p>
            <a:pPr lvl="2"/>
            <a:r>
              <a:rPr lang="fr-FR" dirty="0"/>
              <a:t>Je consomme ce qui m’a été servi dans </a:t>
            </a:r>
          </a:p>
          <a:p>
            <a:pPr lvl="3"/>
            <a:r>
              <a:rPr lang="fr-FR" dirty="0"/>
              <a:t>le verre adéquat </a:t>
            </a:r>
          </a:p>
          <a:p>
            <a:pPr lvl="3"/>
            <a:r>
              <a:rPr lang="fr-FR" dirty="0"/>
              <a:t>le volume parfait</a:t>
            </a:r>
          </a:p>
          <a:p>
            <a:pPr lvl="1"/>
            <a:endParaRPr lang="fr-FR" dirty="0"/>
          </a:p>
        </p:txBody>
      </p:sp>
      <p:grpSp>
        <p:nvGrpSpPr>
          <p:cNvPr id="5" name="Groupe 4">
            <a:extLst>
              <a:ext uri="{FF2B5EF4-FFF2-40B4-BE49-F238E27FC236}">
                <a16:creationId xmlns:a16="http://schemas.microsoft.com/office/drawing/2014/main" xmlns="" id="{8BEE808E-4C71-43B8-9537-EB12305D2CC3}"/>
              </a:ext>
            </a:extLst>
          </p:cNvPr>
          <p:cNvGrpSpPr/>
          <p:nvPr/>
        </p:nvGrpSpPr>
        <p:grpSpPr>
          <a:xfrm>
            <a:off x="7752185" y="3861048"/>
            <a:ext cx="2927257" cy="2334698"/>
            <a:chOff x="4499992" y="2708920"/>
            <a:chExt cx="4367417" cy="3702850"/>
          </a:xfrm>
        </p:grpSpPr>
        <p:pic>
          <p:nvPicPr>
            <p:cNvPr id="1026" name="Picture 2" descr="LENNE Création - Créateur et fabricant de colonnes à bière ...">
              <a:extLst>
                <a:ext uri="{FF2B5EF4-FFF2-40B4-BE49-F238E27FC236}">
                  <a16:creationId xmlns:a16="http://schemas.microsoft.com/office/drawing/2014/main" xmlns="" id="{09B841E7-BBEA-436F-953E-7340D671D8A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99992" y="2708920"/>
              <a:ext cx="2582993" cy="357301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nte de Bière en main PNG transparents - StickPNG">
              <a:extLst>
                <a:ext uri="{FF2B5EF4-FFF2-40B4-BE49-F238E27FC236}">
                  <a16:creationId xmlns:a16="http://schemas.microsoft.com/office/drawing/2014/main" xmlns="" id="{D3B978A1-4012-4646-92A6-B5A6EDE9CB9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12985" y="4446874"/>
              <a:ext cx="2654424" cy="196489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oupe 5">
            <a:extLst>
              <a:ext uri="{FF2B5EF4-FFF2-40B4-BE49-F238E27FC236}">
                <a16:creationId xmlns:a16="http://schemas.microsoft.com/office/drawing/2014/main" xmlns="" id="{DA1CD2AE-FBE7-4218-9AA1-FEED5F28B244}"/>
              </a:ext>
            </a:extLst>
          </p:cNvPr>
          <p:cNvGrpSpPr/>
          <p:nvPr/>
        </p:nvGrpSpPr>
        <p:grpSpPr>
          <a:xfrm>
            <a:off x="8035567" y="1243723"/>
            <a:ext cx="2287232" cy="1238126"/>
            <a:chOff x="6156177" y="1281429"/>
            <a:chExt cx="2608156" cy="1368152"/>
          </a:xfrm>
        </p:grpSpPr>
        <p:sp>
          <p:nvSpPr>
            <p:cNvPr id="4" name="Rectangle : coins arrondis 3">
              <a:extLst>
                <a:ext uri="{FF2B5EF4-FFF2-40B4-BE49-F238E27FC236}">
                  <a16:creationId xmlns:a16="http://schemas.microsoft.com/office/drawing/2014/main" xmlns="" id="{56FA0935-7A4A-45C6-80F5-49187ECC382A}"/>
                </a:ext>
              </a:extLst>
            </p:cNvPr>
            <p:cNvSpPr/>
            <p:nvPr/>
          </p:nvSpPr>
          <p:spPr>
            <a:xfrm>
              <a:off x="6156177" y="1281429"/>
              <a:ext cx="2608156" cy="1368152"/>
            </a:xfrm>
            <a:prstGeom prst="roundRect">
              <a:avLst/>
            </a:prstGeom>
            <a:solidFill>
              <a:schemeClr val="bg1">
                <a:lumMod val="6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fr-FR" dirty="0"/>
                <a:t>Réserve</a:t>
              </a:r>
            </a:p>
          </p:txBody>
        </p:sp>
        <p:pic>
          <p:nvPicPr>
            <p:cNvPr id="1030" name="Picture 6" descr="Acheter des fûts Beertender en magasin - Choisir sa machine à bière">
              <a:extLst>
                <a:ext uri="{FF2B5EF4-FFF2-40B4-BE49-F238E27FC236}">
                  <a16:creationId xmlns:a16="http://schemas.microsoft.com/office/drawing/2014/main" xmlns="" id="{40EAFF53-7BAE-46B6-8607-113A4BB340B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38657" y="1700808"/>
              <a:ext cx="1219255" cy="88703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ydromel doux bouteille en gres 75cl">
              <a:extLst>
                <a:ext uri="{FF2B5EF4-FFF2-40B4-BE49-F238E27FC236}">
                  <a16:creationId xmlns:a16="http://schemas.microsoft.com/office/drawing/2014/main" xmlns="" id="{624791B5-6E4A-4CBF-B51F-61315027CF8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56177" y="1569460"/>
              <a:ext cx="982481" cy="98248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3178877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E0F30A8E-998D-4D46-A1D7-657360B7CB87}"/>
              </a:ext>
            </a:extLst>
          </p:cNvPr>
          <p:cNvSpPr>
            <a:spLocks noGrp="1"/>
          </p:cNvSpPr>
          <p:nvPr>
            <p:ph type="title"/>
          </p:nvPr>
        </p:nvSpPr>
        <p:spPr/>
        <p:txBody>
          <a:bodyPr/>
          <a:lstStyle/>
          <a:p>
            <a:r>
              <a:rPr lang="fr-FR" dirty="0"/>
              <a:t>Un bistro service?</a:t>
            </a:r>
          </a:p>
        </p:txBody>
      </p:sp>
      <p:sp>
        <p:nvSpPr>
          <p:cNvPr id="3" name="Espace réservé du contenu 2">
            <a:extLst>
              <a:ext uri="{FF2B5EF4-FFF2-40B4-BE49-F238E27FC236}">
                <a16:creationId xmlns:a16="http://schemas.microsoft.com/office/drawing/2014/main" xmlns="" id="{3CD769D8-15EB-4C9B-BE5D-01401EC15948}"/>
              </a:ext>
            </a:extLst>
          </p:cNvPr>
          <p:cNvSpPr>
            <a:spLocks noGrp="1"/>
          </p:cNvSpPr>
          <p:nvPr>
            <p:ph idx="1"/>
          </p:nvPr>
        </p:nvSpPr>
        <p:spPr/>
        <p:txBody>
          <a:bodyPr/>
          <a:lstStyle/>
          <a:p>
            <a:r>
              <a:rPr lang="fr-FR" dirty="0"/>
              <a:t>Dans certaines enseignes il est possible de savoir ce qui est possible de commander</a:t>
            </a:r>
          </a:p>
          <a:p>
            <a:endParaRPr lang="fr-FR" dirty="0"/>
          </a:p>
          <a:p>
            <a:r>
              <a:rPr lang="fr-FR" dirty="0"/>
              <a:t>Il est même expliquer que </a:t>
            </a:r>
          </a:p>
          <a:p>
            <a:pPr lvl="1"/>
            <a:r>
              <a:rPr lang="fr-FR" dirty="0"/>
              <a:t>Sur présentation d’un coupon</a:t>
            </a:r>
          </a:p>
          <a:p>
            <a:pPr marL="457200" lvl="1" indent="0">
              <a:buNone/>
            </a:pPr>
            <a:r>
              <a:rPr lang="fr-FR" dirty="0"/>
              <a:t>Promo une réduction spéciale </a:t>
            </a:r>
          </a:p>
          <a:p>
            <a:pPr marL="457200" lvl="1" indent="0">
              <a:buNone/>
            </a:pPr>
            <a:r>
              <a:rPr lang="fr-FR" dirty="0"/>
              <a:t>sera faite</a:t>
            </a:r>
          </a:p>
          <a:p>
            <a:pPr lvl="1"/>
            <a:endParaRPr lang="fr-FR" dirty="0"/>
          </a:p>
          <a:p>
            <a:pPr lvl="1"/>
            <a:endParaRPr lang="fr-FR" dirty="0"/>
          </a:p>
        </p:txBody>
      </p:sp>
      <p:pic>
        <p:nvPicPr>
          <p:cNvPr id="2050" name="Picture 2" descr="Le Bistrot D'Alice à Carcassonne, carte-menu et photos">
            <a:extLst>
              <a:ext uri="{FF2B5EF4-FFF2-40B4-BE49-F238E27FC236}">
                <a16:creationId xmlns:a16="http://schemas.microsoft.com/office/drawing/2014/main" xmlns="" id="{5808B683-1A68-4A8B-A280-512C92E504C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32105" y="2069726"/>
            <a:ext cx="2929327" cy="4149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919969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2946" name="AutoShape 2"/>
          <p:cNvSpPr>
            <a:spLocks noGrp="1" noChangeArrowheads="1"/>
          </p:cNvSpPr>
          <p:nvPr>
            <p:ph type="title"/>
          </p:nvPr>
        </p:nvSpPr>
        <p:spPr/>
        <p:txBody>
          <a:bodyPr/>
          <a:lstStyle/>
          <a:p>
            <a:pPr eaLnBrk="1" hangingPunct="1"/>
            <a:r>
              <a:rPr lang="fr-FR"/>
              <a:t>Les services Web</a:t>
            </a:r>
          </a:p>
        </p:txBody>
      </p:sp>
      <p:sp>
        <p:nvSpPr>
          <p:cNvPr id="2002947" name="Rectangle 3"/>
          <p:cNvSpPr>
            <a:spLocks noGrp="1" noChangeArrowheads="1"/>
          </p:cNvSpPr>
          <p:nvPr>
            <p:ph idx="1"/>
          </p:nvPr>
        </p:nvSpPr>
        <p:spPr/>
        <p:txBody>
          <a:bodyPr>
            <a:normAutofit fontScale="92500" lnSpcReduction="20000"/>
          </a:bodyPr>
          <a:lstStyle/>
          <a:p>
            <a:r>
              <a:rPr lang="fr-FR" dirty="0"/>
              <a:t>Définition</a:t>
            </a:r>
          </a:p>
          <a:p>
            <a:pPr lvl="1">
              <a:buFontTx/>
              <a:buNone/>
            </a:pPr>
            <a:r>
              <a:rPr lang="fr-FR" dirty="0"/>
              <a:t>Un service Web est un programme informatique inter-opérable permettant la communication et l'échange de données sans intervention humaine et en temps réel (</a:t>
            </a:r>
            <a:r>
              <a:rPr lang="fr-FR" dirty="0" err="1"/>
              <a:t>Wikipedia</a:t>
            </a:r>
            <a:r>
              <a:rPr lang="fr-FR" dirty="0"/>
              <a:t>). Basé sur des standards et protocoles ouverts (</a:t>
            </a:r>
            <a:r>
              <a:rPr lang="fr-FR" dirty="0" err="1"/>
              <a:t>cf</a:t>
            </a:r>
            <a:r>
              <a:rPr lang="fr-FR" dirty="0"/>
              <a:t> XML)</a:t>
            </a:r>
          </a:p>
          <a:p>
            <a:r>
              <a:rPr lang="fr-FR" dirty="0"/>
              <a:t>Dans la pratique</a:t>
            </a:r>
          </a:p>
          <a:p>
            <a:pPr lvl="1"/>
            <a:r>
              <a:rPr lang="fr-FR" dirty="0"/>
              <a:t>Un service Web est une fonctionnalité (ou un ensemble de fonctionnalités)</a:t>
            </a:r>
          </a:p>
          <a:p>
            <a:pPr lvl="1"/>
            <a:r>
              <a:rPr lang="fr-FR" dirty="0"/>
              <a:t>Mise à disposition via une interface (ressource) si possible unique</a:t>
            </a:r>
          </a:p>
          <a:p>
            <a:pPr lvl="1"/>
            <a:r>
              <a:rPr lang="fr-FR" dirty="0"/>
              <a:t>Un service peut fournir :</a:t>
            </a:r>
          </a:p>
          <a:p>
            <a:pPr lvl="2"/>
            <a:r>
              <a:rPr lang="fr-FR" dirty="0"/>
              <a:t>du contenu (éventuellement dynamique) mis à disposition (ex: liste de produits)</a:t>
            </a:r>
          </a:p>
          <a:p>
            <a:pPr lvl="2"/>
            <a:r>
              <a:rPr lang="fr-FR" dirty="0"/>
              <a:t>une interface d'enregistrement (ajout, suppression, modification dans une base de données)</a:t>
            </a:r>
          </a:p>
          <a:p>
            <a:pPr lvl="2"/>
            <a:r>
              <a:rPr lang="fr-FR" dirty="0"/>
              <a:t>des fonctionnalités métier (ex: calculs de TVA par pays, des taxes d'une fiche de paye…)</a:t>
            </a:r>
          </a:p>
          <a:p>
            <a:r>
              <a:rPr lang="fr-FR" dirty="0"/>
              <a:t>Les formes du service Web</a:t>
            </a:r>
          </a:p>
          <a:p>
            <a:pPr lvl="1"/>
            <a:r>
              <a:rPr lang="fr-FR" dirty="0"/>
              <a:t>SOAP (WS-*), REST (</a:t>
            </a:r>
            <a:r>
              <a:rPr lang="fr-FR" dirty="0" err="1"/>
              <a:t>RESTFull</a:t>
            </a:r>
            <a:r>
              <a:rPr lang="fr-FR" dirty="0"/>
              <a:t>), appel RPC (version plus ancienne)</a:t>
            </a:r>
          </a:p>
        </p:txBody>
      </p:sp>
      <p:sp>
        <p:nvSpPr>
          <p:cNvPr id="5" name="Rectangle 13"/>
          <p:cNvSpPr>
            <a:spLocks noGrp="1" noChangeArrowheads="1"/>
          </p:cNvSpPr>
          <p:nvPr>
            <p:ph type="sldNum" sz="quarter" idx="12"/>
          </p:nvPr>
        </p:nvSpPr>
        <p:spPr>
          <a:ln/>
        </p:spPr>
        <p:txBody>
          <a:bodyPr/>
          <a:lstStyle/>
          <a:p>
            <a:pPr>
              <a:defRPr/>
            </a:pPr>
            <a:fld id="{4A3E4D9B-A193-4FC2-AD1D-75A640FC0332}" type="slidenum">
              <a:rPr lang="fr-FR"/>
              <a:pPr>
                <a:defRPr/>
              </a:pPr>
              <a:t>59</a:t>
            </a:fld>
            <a:endParaRPr lang="fr-F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xmlns="" id="{6A088779-77D2-45F1-936F-0EF4B7C36EAA}"/>
              </a:ext>
            </a:extLst>
          </p:cNvPr>
          <p:cNvSpPr>
            <a:spLocks noGrp="1"/>
          </p:cNvSpPr>
          <p:nvPr>
            <p:ph type="title"/>
          </p:nvPr>
        </p:nvSpPr>
        <p:spPr/>
        <p:txBody>
          <a:bodyPr/>
          <a:lstStyle/>
          <a:p>
            <a:r>
              <a:rPr lang="fr-FR" dirty="0"/>
              <a:t>Présentation </a:t>
            </a:r>
          </a:p>
        </p:txBody>
      </p:sp>
      <p:sp>
        <p:nvSpPr>
          <p:cNvPr id="2" name="Espace réservé du contenu 1">
            <a:extLst>
              <a:ext uri="{FF2B5EF4-FFF2-40B4-BE49-F238E27FC236}">
                <a16:creationId xmlns:a16="http://schemas.microsoft.com/office/drawing/2014/main" xmlns="" id="{5A3D7751-92A2-4C21-A55D-2AFFF54F3E14}"/>
              </a:ext>
            </a:extLst>
          </p:cNvPr>
          <p:cNvSpPr>
            <a:spLocks noGrp="1"/>
          </p:cNvSpPr>
          <p:nvPr>
            <p:ph idx="1"/>
          </p:nvPr>
        </p:nvSpPr>
        <p:spPr/>
        <p:txBody>
          <a:bodyPr/>
          <a:lstStyle/>
          <a:p>
            <a:r>
              <a:rPr lang="fr-FR" dirty="0"/>
              <a:t>React c’est :</a:t>
            </a:r>
          </a:p>
          <a:p>
            <a:pPr lvl="1"/>
            <a:endParaRPr lang="fr-FR" dirty="0"/>
          </a:p>
          <a:p>
            <a:pPr lvl="1"/>
            <a:r>
              <a:rPr lang="fr-FR" dirty="0"/>
              <a:t>Un LIBRAIRIE != framework</a:t>
            </a:r>
          </a:p>
          <a:p>
            <a:pPr lvl="1"/>
            <a:endParaRPr lang="fr-FR" dirty="0"/>
          </a:p>
          <a:p>
            <a:pPr lvl="1"/>
            <a:r>
              <a:rPr lang="fr-FR" dirty="0"/>
              <a:t>Un ensemble de commandes d’assemblage, de test, …</a:t>
            </a:r>
          </a:p>
          <a:p>
            <a:pPr lvl="2"/>
            <a:r>
              <a:rPr lang="fr-FR" dirty="0"/>
              <a:t>Une configuration automatique de l’environnent de dev</a:t>
            </a:r>
          </a:p>
          <a:p>
            <a:pPr lvl="1"/>
            <a:endParaRPr lang="fr-FR" dirty="0"/>
          </a:p>
          <a:p>
            <a:pPr lvl="1"/>
            <a:r>
              <a:rPr lang="fr-FR" dirty="0"/>
              <a:t>Un écosystème</a:t>
            </a:r>
          </a:p>
          <a:p>
            <a:pPr lvl="1"/>
            <a:endParaRPr lang="fr-FR" dirty="0"/>
          </a:p>
          <a:p>
            <a:pPr lvl="1"/>
            <a:r>
              <a:rPr lang="fr-FR" dirty="0"/>
              <a:t>Une communauté</a:t>
            </a:r>
          </a:p>
        </p:txBody>
      </p:sp>
    </p:spTree>
    <p:extLst>
      <p:ext uri="{BB962C8B-B14F-4D97-AF65-F5344CB8AC3E}">
        <p14:creationId xmlns:p14="http://schemas.microsoft.com/office/powerpoint/2010/main" val="153594452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71B382C1-ABFB-4299-BD64-25F284149D94}"/>
              </a:ext>
            </a:extLst>
          </p:cNvPr>
          <p:cNvSpPr>
            <a:spLocks noGrp="1"/>
          </p:cNvSpPr>
          <p:nvPr>
            <p:ph type="title"/>
          </p:nvPr>
        </p:nvSpPr>
        <p:spPr/>
        <p:txBody>
          <a:bodyPr/>
          <a:lstStyle/>
          <a:p>
            <a:r>
              <a:rPr lang="fr-FR" dirty="0"/>
              <a:t>Un bistrot sur le web?</a:t>
            </a:r>
          </a:p>
        </p:txBody>
      </p:sp>
      <p:sp>
        <p:nvSpPr>
          <p:cNvPr id="3" name="Espace réservé du contenu 2">
            <a:extLst>
              <a:ext uri="{FF2B5EF4-FFF2-40B4-BE49-F238E27FC236}">
                <a16:creationId xmlns:a16="http://schemas.microsoft.com/office/drawing/2014/main" xmlns="" id="{A2F525A0-E523-4F69-A3A8-0A8FB99B813E}"/>
              </a:ext>
            </a:extLst>
          </p:cNvPr>
          <p:cNvSpPr>
            <a:spLocks noGrp="1"/>
          </p:cNvSpPr>
          <p:nvPr>
            <p:ph idx="1"/>
          </p:nvPr>
        </p:nvSpPr>
        <p:spPr/>
        <p:txBody>
          <a:bodyPr>
            <a:normAutofit fontScale="85000" lnSpcReduction="20000"/>
          </a:bodyPr>
          <a:lstStyle/>
          <a:p>
            <a:r>
              <a:rPr lang="fr-FR" dirty="0"/>
              <a:t>Le bar symbolise:</a:t>
            </a:r>
          </a:p>
          <a:p>
            <a:pPr lvl="1"/>
            <a:r>
              <a:rPr lang="fr-FR" dirty="0"/>
              <a:t>Réserve</a:t>
            </a:r>
          </a:p>
          <a:p>
            <a:pPr lvl="2"/>
            <a:r>
              <a:rPr lang="fr-FR" dirty="0">
                <a:sym typeface="Wingdings" panose="05000000000000000000" pitchFamily="2" charset="2"/>
              </a:rPr>
              <a:t>les données, </a:t>
            </a:r>
            <a:r>
              <a:rPr lang="fr-FR" dirty="0" err="1">
                <a:sym typeface="Wingdings" panose="05000000000000000000" pitchFamily="2" charset="2"/>
              </a:rPr>
              <a:t>sgbdr</a:t>
            </a:r>
            <a:r>
              <a:rPr lang="fr-FR" dirty="0">
                <a:sym typeface="Wingdings" panose="05000000000000000000" pitchFamily="2" charset="2"/>
              </a:rPr>
              <a:t>, </a:t>
            </a:r>
            <a:r>
              <a:rPr lang="fr-FR" dirty="0" err="1">
                <a:sym typeface="Wingdings" panose="05000000000000000000" pitchFamily="2" charset="2"/>
              </a:rPr>
              <a:t>sensor</a:t>
            </a:r>
            <a:r>
              <a:rPr lang="fr-FR" dirty="0">
                <a:sym typeface="Wingdings" panose="05000000000000000000" pitchFamily="2" charset="2"/>
              </a:rPr>
              <a:t>, …</a:t>
            </a:r>
            <a:endParaRPr lang="fr-FR" dirty="0"/>
          </a:p>
          <a:p>
            <a:pPr lvl="1"/>
            <a:endParaRPr lang="fr-FR" dirty="0"/>
          </a:p>
          <a:p>
            <a:pPr lvl="1"/>
            <a:r>
              <a:rPr lang="fr-FR" dirty="0"/>
              <a:t>Serveur du bar </a:t>
            </a:r>
          </a:p>
          <a:p>
            <a:pPr lvl="2"/>
            <a:r>
              <a:rPr lang="fr-FR" dirty="0">
                <a:sym typeface="Wingdings" panose="05000000000000000000" pitchFamily="2" charset="2"/>
              </a:rPr>
              <a:t>comprendre une demande</a:t>
            </a:r>
          </a:p>
          <a:p>
            <a:pPr lvl="2"/>
            <a:r>
              <a:rPr lang="fr-FR" dirty="0">
                <a:sym typeface="Wingdings" panose="05000000000000000000" pitchFamily="2" charset="2"/>
              </a:rPr>
              <a:t>Vérifier que le protocole &amp; la demande sont bien formulés</a:t>
            </a:r>
          </a:p>
          <a:p>
            <a:pPr lvl="2"/>
            <a:r>
              <a:rPr lang="fr-FR" dirty="0">
                <a:sym typeface="Wingdings" panose="05000000000000000000" pitchFamily="2" charset="2"/>
              </a:rPr>
              <a:t>Servir, traiter, assembler en fonction de la demande</a:t>
            </a:r>
          </a:p>
          <a:p>
            <a:pPr lvl="2"/>
            <a:endParaRPr lang="fr-FR" dirty="0">
              <a:sym typeface="Wingdings" panose="05000000000000000000" pitchFamily="2" charset="2"/>
            </a:endParaRPr>
          </a:p>
          <a:p>
            <a:pPr lvl="1"/>
            <a:r>
              <a:rPr lang="fr-FR" dirty="0">
                <a:sym typeface="Wingdings" panose="05000000000000000000" pitchFamily="2" charset="2"/>
              </a:rPr>
              <a:t>Le client, nous humain, </a:t>
            </a:r>
          </a:p>
          <a:p>
            <a:pPr lvl="2"/>
            <a:r>
              <a:rPr lang="fr-FR" dirty="0">
                <a:sym typeface="Wingdings" panose="05000000000000000000" pitchFamily="2" charset="2"/>
              </a:rPr>
              <a:t>machine consommant ce qui est servie en fonction du context</a:t>
            </a:r>
          </a:p>
          <a:p>
            <a:pPr lvl="1"/>
            <a:endParaRPr lang="fr-FR" dirty="0">
              <a:sym typeface="Wingdings" panose="05000000000000000000" pitchFamily="2" charset="2"/>
            </a:endParaRPr>
          </a:p>
          <a:p>
            <a:pPr lvl="1"/>
            <a:r>
              <a:rPr lang="fr-FR" dirty="0">
                <a:sym typeface="Wingdings" panose="05000000000000000000" pitchFamily="2" charset="2"/>
              </a:rPr>
              <a:t>Quand à la carte</a:t>
            </a:r>
          </a:p>
          <a:p>
            <a:pPr lvl="2"/>
            <a:r>
              <a:rPr lang="fr-FR" dirty="0">
                <a:sym typeface="Wingdings" panose="05000000000000000000" pitchFamily="2" charset="2"/>
              </a:rPr>
              <a:t>On parle ici de couche de </a:t>
            </a:r>
            <a:r>
              <a:rPr lang="fr-FR" b="1" dirty="0">
                <a:sym typeface="Wingdings" panose="05000000000000000000" pitchFamily="2" charset="2"/>
              </a:rPr>
              <a:t>définition</a:t>
            </a:r>
            <a:r>
              <a:rPr lang="fr-FR" dirty="0">
                <a:sym typeface="Wingdings" panose="05000000000000000000" pitchFamily="2" charset="2"/>
              </a:rPr>
              <a:t> de ce qui est </a:t>
            </a:r>
            <a:r>
              <a:rPr lang="fr-FR" b="1" dirty="0">
                <a:sym typeface="Wingdings" panose="05000000000000000000" pitchFamily="2" charset="2"/>
              </a:rPr>
              <a:t>mis à </a:t>
            </a:r>
          </a:p>
          <a:p>
            <a:pPr marL="914400" lvl="2" indent="0">
              <a:buNone/>
            </a:pPr>
            <a:r>
              <a:rPr lang="fr-FR" b="1" dirty="0">
                <a:sym typeface="Wingdings" panose="05000000000000000000" pitchFamily="2" charset="2"/>
              </a:rPr>
              <a:t>disposition </a:t>
            </a:r>
            <a:r>
              <a:rPr lang="fr-FR" dirty="0">
                <a:sym typeface="Wingdings" panose="05000000000000000000" pitchFamily="2" charset="2"/>
              </a:rPr>
              <a:t>ainsi que le </a:t>
            </a:r>
            <a:r>
              <a:rPr lang="fr-FR" b="1" dirty="0">
                <a:sym typeface="Wingdings" panose="05000000000000000000" pitchFamily="2" charset="2"/>
              </a:rPr>
              <a:t>formalisme</a:t>
            </a:r>
            <a:r>
              <a:rPr lang="fr-FR" dirty="0">
                <a:sym typeface="Wingdings" panose="05000000000000000000" pitchFamily="2" charset="2"/>
              </a:rPr>
              <a:t> pour le demander</a:t>
            </a:r>
            <a:endParaRPr lang="fr-FR" dirty="0"/>
          </a:p>
        </p:txBody>
      </p:sp>
      <p:pic>
        <p:nvPicPr>
          <p:cNvPr id="4" name="Picture 2" descr="Le Bistrot D'Alice à Carcassonne, carte-menu et photos">
            <a:extLst>
              <a:ext uri="{FF2B5EF4-FFF2-40B4-BE49-F238E27FC236}">
                <a16:creationId xmlns:a16="http://schemas.microsoft.com/office/drawing/2014/main" xmlns="" id="{5808B683-1A68-4A8B-A280-512C92E504C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36361" y="5112068"/>
            <a:ext cx="851385" cy="1205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39773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BE4B50BD-5434-4830-B9CE-4D27BDDB443E}"/>
              </a:ext>
            </a:extLst>
          </p:cNvPr>
          <p:cNvSpPr>
            <a:spLocks noGrp="1"/>
          </p:cNvSpPr>
          <p:nvPr>
            <p:ph type="title"/>
          </p:nvPr>
        </p:nvSpPr>
        <p:spPr/>
        <p:txBody>
          <a:bodyPr/>
          <a:lstStyle/>
          <a:p>
            <a:r>
              <a:rPr lang="fr-FR" dirty="0"/>
              <a:t>REST</a:t>
            </a:r>
          </a:p>
        </p:txBody>
      </p:sp>
      <p:sp>
        <p:nvSpPr>
          <p:cNvPr id="3" name="Espace réservé du contenu 2">
            <a:extLst>
              <a:ext uri="{FF2B5EF4-FFF2-40B4-BE49-F238E27FC236}">
                <a16:creationId xmlns:a16="http://schemas.microsoft.com/office/drawing/2014/main" xmlns="" id="{9FDAC885-BD44-4854-AFBB-C94267E51957}"/>
              </a:ext>
            </a:extLst>
          </p:cNvPr>
          <p:cNvSpPr>
            <a:spLocks noGrp="1"/>
          </p:cNvSpPr>
          <p:nvPr>
            <p:ph idx="1"/>
          </p:nvPr>
        </p:nvSpPr>
        <p:spPr/>
        <p:txBody>
          <a:bodyPr>
            <a:normAutofit lnSpcReduction="10000"/>
          </a:bodyPr>
          <a:lstStyle/>
          <a:p>
            <a:r>
              <a:rPr lang="fr-FR" b="1" dirty="0"/>
              <a:t>RE</a:t>
            </a:r>
            <a:r>
              <a:rPr lang="fr-FR" dirty="0"/>
              <a:t>presentational </a:t>
            </a:r>
            <a:r>
              <a:rPr lang="fr-FR" b="1" dirty="0"/>
              <a:t>S</a:t>
            </a:r>
            <a:r>
              <a:rPr lang="fr-FR" dirty="0"/>
              <a:t>tate </a:t>
            </a:r>
            <a:r>
              <a:rPr lang="fr-FR" b="1" dirty="0" err="1"/>
              <a:t>T</a:t>
            </a:r>
            <a:r>
              <a:rPr lang="fr-FR" dirty="0" err="1"/>
              <a:t>ranfert</a:t>
            </a:r>
            <a:endParaRPr lang="fr-FR" dirty="0"/>
          </a:p>
          <a:p>
            <a:pPr lvl="1"/>
            <a:r>
              <a:rPr lang="fr-FR" dirty="0"/>
              <a:t>Transfert de représentation d’état</a:t>
            </a:r>
          </a:p>
          <a:p>
            <a:pPr lvl="2"/>
            <a:r>
              <a:rPr lang="fr-FR" dirty="0"/>
              <a:t>CRUD</a:t>
            </a:r>
          </a:p>
          <a:p>
            <a:pPr lvl="1"/>
            <a:endParaRPr lang="fr-FR" dirty="0"/>
          </a:p>
          <a:p>
            <a:pPr lvl="1"/>
            <a:r>
              <a:rPr lang="fr-FR" dirty="0"/>
              <a:t>Permet l’échange de données</a:t>
            </a:r>
          </a:p>
          <a:p>
            <a:pPr lvl="3"/>
            <a:r>
              <a:rPr lang="fr-FR" dirty="0"/>
              <a:t>Couple ressource / </a:t>
            </a:r>
            <a:r>
              <a:rPr lang="fr-FR" dirty="0" err="1"/>
              <a:t>uri</a:t>
            </a:r>
            <a:endParaRPr lang="fr-FR" dirty="0"/>
          </a:p>
          <a:p>
            <a:pPr lvl="3"/>
            <a:r>
              <a:rPr lang="fr-FR" dirty="0"/>
              <a:t>Appelé </a:t>
            </a:r>
            <a:r>
              <a:rPr lang="fr-FR" i="1" dirty="0" err="1"/>
              <a:t>endpoint</a:t>
            </a:r>
            <a:endParaRPr lang="fr-FR" dirty="0"/>
          </a:p>
          <a:p>
            <a:pPr lvl="1"/>
            <a:endParaRPr lang="fr-FR" dirty="0"/>
          </a:p>
          <a:p>
            <a:pPr lvl="1"/>
            <a:r>
              <a:rPr lang="fr-FR" dirty="0"/>
              <a:t>S’appuie fortement sur le protocole HTTP</a:t>
            </a:r>
          </a:p>
          <a:p>
            <a:pPr lvl="1"/>
            <a:endParaRPr lang="fr-FR" dirty="0"/>
          </a:p>
          <a:p>
            <a:pPr lvl="1"/>
            <a:r>
              <a:rPr lang="fr-FR" dirty="0"/>
              <a:t>Transfert de ressource xml ou json (json est privilégié pour le js)</a:t>
            </a:r>
          </a:p>
        </p:txBody>
      </p:sp>
    </p:spTree>
    <p:extLst>
      <p:ext uri="{BB962C8B-B14F-4D97-AF65-F5344CB8AC3E}">
        <p14:creationId xmlns:p14="http://schemas.microsoft.com/office/powerpoint/2010/main" val="21545042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REST</a:t>
            </a:r>
          </a:p>
        </p:txBody>
      </p:sp>
      <p:sp>
        <p:nvSpPr>
          <p:cNvPr id="3" name="Espace réservé du contenu 2"/>
          <p:cNvSpPr>
            <a:spLocks noGrp="1"/>
          </p:cNvSpPr>
          <p:nvPr>
            <p:ph idx="1"/>
          </p:nvPr>
        </p:nvSpPr>
        <p:spPr/>
        <p:txBody>
          <a:bodyPr>
            <a:normAutofit fontScale="92500" lnSpcReduction="20000"/>
          </a:bodyPr>
          <a:lstStyle/>
          <a:p>
            <a:r>
              <a:rPr lang="fr-FR" dirty="0"/>
              <a:t>Accès CRUD</a:t>
            </a:r>
          </a:p>
          <a:p>
            <a:pPr lvl="1"/>
            <a:r>
              <a:rPr lang="fr-FR" sz="3200" b="1" dirty="0" err="1"/>
              <a:t>C</a:t>
            </a:r>
            <a:r>
              <a:rPr lang="fr-FR" dirty="0" err="1"/>
              <a:t>reate</a:t>
            </a:r>
            <a:r>
              <a:rPr lang="fr-FR" dirty="0"/>
              <a:t> </a:t>
            </a:r>
          </a:p>
          <a:p>
            <a:pPr lvl="1"/>
            <a:r>
              <a:rPr lang="fr-FR" sz="3200" b="1" dirty="0"/>
              <a:t>R</a:t>
            </a:r>
            <a:r>
              <a:rPr lang="fr-FR" dirty="0"/>
              <a:t>ead</a:t>
            </a:r>
          </a:p>
          <a:p>
            <a:pPr lvl="1"/>
            <a:r>
              <a:rPr lang="fr-FR" sz="3200" b="1" dirty="0"/>
              <a:t>U</a:t>
            </a:r>
            <a:r>
              <a:rPr lang="fr-FR" dirty="0"/>
              <a:t>pdate</a:t>
            </a:r>
          </a:p>
          <a:p>
            <a:pPr lvl="1"/>
            <a:r>
              <a:rPr lang="fr-FR" sz="3200" b="1" dirty="0" err="1"/>
              <a:t>D</a:t>
            </a:r>
            <a:r>
              <a:rPr lang="fr-FR" dirty="0" err="1"/>
              <a:t>elete</a:t>
            </a:r>
            <a:endParaRPr lang="fr-FR" dirty="0"/>
          </a:p>
          <a:p>
            <a:pPr lvl="1"/>
            <a:endParaRPr lang="fr-FR" dirty="0"/>
          </a:p>
          <a:p>
            <a:r>
              <a:rPr lang="fr-FR" dirty="0"/>
              <a:t>Accès à une ressource par HTTP</a:t>
            </a:r>
          </a:p>
          <a:p>
            <a:pPr lvl="1"/>
            <a:r>
              <a:rPr lang="fr-FR" dirty="0"/>
              <a:t>Méthodes HTTP</a:t>
            </a:r>
          </a:p>
          <a:p>
            <a:pPr lvl="2"/>
            <a:r>
              <a:rPr lang="fr-FR" dirty="0"/>
              <a:t>POST      (</a:t>
            </a:r>
            <a:r>
              <a:rPr lang="fr-FR" sz="2600" b="1" dirty="0" err="1"/>
              <a:t>c</a:t>
            </a:r>
            <a:r>
              <a:rPr lang="fr-FR" dirty="0" err="1"/>
              <a:t>reate</a:t>
            </a:r>
            <a:r>
              <a:rPr lang="fr-FR" dirty="0"/>
              <a:t>) </a:t>
            </a:r>
          </a:p>
          <a:p>
            <a:pPr lvl="2"/>
            <a:r>
              <a:rPr lang="fr-FR" dirty="0"/>
              <a:t>GET 	     </a:t>
            </a:r>
            <a:r>
              <a:rPr lang="fr-FR" sz="1900" dirty="0"/>
              <a:t>(</a:t>
            </a:r>
            <a:r>
              <a:rPr lang="fr-FR" sz="2200" b="1" dirty="0" err="1"/>
              <a:t>r</a:t>
            </a:r>
            <a:r>
              <a:rPr lang="fr-FR" sz="1900" dirty="0" err="1"/>
              <a:t>ead</a:t>
            </a:r>
            <a:r>
              <a:rPr lang="fr-FR" sz="1900" dirty="0"/>
              <a:t>)</a:t>
            </a:r>
            <a:endParaRPr lang="fr-FR" dirty="0"/>
          </a:p>
          <a:p>
            <a:pPr lvl="2"/>
            <a:r>
              <a:rPr lang="fr-FR" dirty="0"/>
              <a:t>PUT</a:t>
            </a:r>
            <a:r>
              <a:rPr lang="fr-FR" sz="1900" dirty="0"/>
              <a:t> 	     (</a:t>
            </a:r>
            <a:r>
              <a:rPr lang="fr-FR" sz="2200" b="1" dirty="0"/>
              <a:t>u</a:t>
            </a:r>
            <a:r>
              <a:rPr lang="fr-FR" sz="1900" dirty="0"/>
              <a:t>pdate)</a:t>
            </a:r>
          </a:p>
          <a:p>
            <a:pPr lvl="2"/>
            <a:r>
              <a:rPr lang="fr-FR" dirty="0"/>
              <a:t>DELETE  </a:t>
            </a:r>
            <a:r>
              <a:rPr lang="fr-FR" sz="1900" dirty="0"/>
              <a:t>(</a:t>
            </a:r>
            <a:r>
              <a:rPr lang="fr-FR" sz="2200" b="1" dirty="0" err="1"/>
              <a:t>d</a:t>
            </a:r>
            <a:r>
              <a:rPr lang="fr-FR" sz="1900" dirty="0" err="1"/>
              <a:t>elete</a:t>
            </a:r>
            <a:r>
              <a:rPr lang="fr-FR" sz="1900" dirty="0"/>
              <a:t>)</a:t>
            </a:r>
          </a:p>
          <a:p>
            <a:pPr lvl="1"/>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62</a:t>
            </a:fld>
            <a:endParaRPr lang="fr-FR"/>
          </a:p>
        </p:txBody>
      </p:sp>
      <p:sp>
        <p:nvSpPr>
          <p:cNvPr id="7" name="ZoneTexte 6"/>
          <p:cNvSpPr txBox="1"/>
          <p:nvPr/>
        </p:nvSpPr>
        <p:spPr>
          <a:xfrm>
            <a:off x="5883024" y="4360968"/>
            <a:ext cx="4070628" cy="1711238"/>
          </a:xfrm>
          <a:prstGeom prst="rect">
            <a:avLst/>
          </a:prstGeom>
          <a:noFill/>
        </p:spPr>
        <p:txBody>
          <a:bodyPr wrap="square" rtlCol="0">
            <a:spAutoFit/>
          </a:bodyPr>
          <a:lstStyle/>
          <a:p>
            <a:pPr marL="742950" lvl="1" indent="-285750">
              <a:spcBef>
                <a:spcPct val="20000"/>
              </a:spcBef>
              <a:buFont typeface="Arial" pitchFamily="34" charset="0"/>
              <a:buChar char="–"/>
            </a:pPr>
            <a:r>
              <a:rPr lang="fr-FR" sz="2600" dirty="0">
                <a:solidFill>
                  <a:prstClr val="black"/>
                </a:solidFill>
              </a:rPr>
              <a:t>Erreurs HTTP</a:t>
            </a:r>
          </a:p>
          <a:p>
            <a:pPr marL="1143000" lvl="2" indent="-228600">
              <a:spcBef>
                <a:spcPct val="20000"/>
              </a:spcBef>
              <a:buFont typeface="Arial" pitchFamily="34" charset="0"/>
              <a:buChar char="•"/>
            </a:pPr>
            <a:r>
              <a:rPr lang="fr-FR" sz="2200" dirty="0">
                <a:solidFill>
                  <a:prstClr val="black"/>
                </a:solidFill>
              </a:rPr>
              <a:t>2xx 	OK</a:t>
            </a:r>
          </a:p>
          <a:p>
            <a:pPr marL="1143000" lvl="2" indent="-228600">
              <a:spcBef>
                <a:spcPct val="20000"/>
              </a:spcBef>
              <a:buFont typeface="Arial" pitchFamily="34" charset="0"/>
              <a:buChar char="•"/>
            </a:pPr>
            <a:r>
              <a:rPr lang="fr-FR" sz="2200" dirty="0">
                <a:solidFill>
                  <a:prstClr val="black"/>
                </a:solidFill>
              </a:rPr>
              <a:t>4xx	Erreur accès</a:t>
            </a:r>
          </a:p>
          <a:p>
            <a:pPr marL="1143000" lvl="2" indent="-228600">
              <a:spcBef>
                <a:spcPct val="20000"/>
              </a:spcBef>
              <a:buFont typeface="Arial" pitchFamily="34" charset="0"/>
              <a:buChar char="•"/>
            </a:pPr>
            <a:r>
              <a:rPr lang="fr-FR" sz="2200" dirty="0">
                <a:solidFill>
                  <a:prstClr val="black"/>
                </a:solidFill>
              </a:rPr>
              <a:t>5xx	Erreur Serveur</a:t>
            </a:r>
            <a:endParaRPr lang="fr-FR" dirty="0">
              <a:solidFill>
                <a:prstClr val="black"/>
              </a:solidFill>
            </a:endParaRPr>
          </a:p>
        </p:txBody>
      </p:sp>
      <p:sp>
        <p:nvSpPr>
          <p:cNvPr id="8" name="Rectangle 7"/>
          <p:cNvSpPr/>
          <p:nvPr/>
        </p:nvSpPr>
        <p:spPr>
          <a:xfrm>
            <a:off x="6096032" y="1071546"/>
            <a:ext cx="4286248" cy="2622256"/>
          </a:xfrm>
          <a:prstGeom prst="rect">
            <a:avLst/>
          </a:prstGeom>
        </p:spPr>
        <p:txBody>
          <a:bodyPr wrap="square">
            <a:spAutoFit/>
          </a:bodyPr>
          <a:lstStyle/>
          <a:p>
            <a:pPr marL="342900" indent="-342900">
              <a:spcBef>
                <a:spcPct val="20000"/>
              </a:spcBef>
              <a:buFont typeface="Arial" pitchFamily="34" charset="0"/>
              <a:buChar char="•"/>
            </a:pPr>
            <a:r>
              <a:rPr lang="fr-FR" sz="3000" dirty="0">
                <a:solidFill>
                  <a:prstClr val="black"/>
                </a:solidFill>
              </a:rPr>
              <a:t>Capacités</a:t>
            </a:r>
          </a:p>
          <a:p>
            <a:pPr marL="742950" lvl="1" indent="-285750">
              <a:spcBef>
                <a:spcPct val="20000"/>
              </a:spcBef>
              <a:buFont typeface="Arial" pitchFamily="34" charset="0"/>
              <a:buChar char="–"/>
            </a:pPr>
            <a:r>
              <a:rPr lang="fr-FR" sz="2400" dirty="0">
                <a:solidFill>
                  <a:prstClr val="black"/>
                </a:solidFill>
              </a:rPr>
              <a:t>Filtrage</a:t>
            </a:r>
          </a:p>
          <a:p>
            <a:pPr marL="1200150" lvl="2" indent="-285750">
              <a:spcBef>
                <a:spcPct val="20000"/>
              </a:spcBef>
              <a:buFont typeface="Arial" pitchFamily="34" charset="0"/>
              <a:buChar char="–"/>
            </a:pPr>
            <a:r>
              <a:rPr lang="fr-FR" sz="2000" dirty="0">
                <a:solidFill>
                  <a:prstClr val="black"/>
                </a:solidFill>
              </a:rPr>
              <a:t>champs</a:t>
            </a:r>
          </a:p>
          <a:p>
            <a:pPr marL="1200150" lvl="2" indent="-285750">
              <a:spcBef>
                <a:spcPct val="20000"/>
              </a:spcBef>
              <a:buFont typeface="Arial" pitchFamily="34" charset="0"/>
              <a:buChar char="–"/>
            </a:pPr>
            <a:r>
              <a:rPr lang="fr-FR" sz="2000" dirty="0">
                <a:solidFill>
                  <a:prstClr val="black"/>
                </a:solidFill>
              </a:rPr>
              <a:t>id</a:t>
            </a:r>
          </a:p>
          <a:p>
            <a:pPr marL="742950" lvl="1" indent="-285750">
              <a:spcBef>
                <a:spcPct val="20000"/>
              </a:spcBef>
              <a:buFont typeface="Arial" pitchFamily="34" charset="0"/>
              <a:buChar char="–"/>
            </a:pPr>
            <a:r>
              <a:rPr lang="fr-FR" sz="2400" dirty="0">
                <a:solidFill>
                  <a:prstClr val="black"/>
                </a:solidFill>
              </a:rPr>
              <a:t>Positionnement</a:t>
            </a:r>
          </a:p>
          <a:p>
            <a:pPr marL="742950" lvl="1" indent="-285750">
              <a:spcBef>
                <a:spcPct val="20000"/>
              </a:spcBef>
              <a:buFont typeface="Arial" pitchFamily="34" charset="0"/>
              <a:buChar char="–"/>
            </a:pPr>
            <a:r>
              <a:rPr lang="fr-FR" sz="2400" dirty="0">
                <a:solidFill>
                  <a:prstClr val="black"/>
                </a:solidFill>
              </a:rPr>
              <a:t>Relationnel *</a:t>
            </a:r>
            <a:endParaRPr lang="fr-FR" sz="2000" dirty="0">
              <a:solidFill>
                <a:prstClr val="black"/>
              </a:solidFill>
            </a:endParaRPr>
          </a:p>
        </p:txBody>
      </p:sp>
      <p:sp>
        <p:nvSpPr>
          <p:cNvPr id="9" name="Étoile à 12 branches 8"/>
          <p:cNvSpPr/>
          <p:nvPr/>
        </p:nvSpPr>
        <p:spPr>
          <a:xfrm rot="21038633">
            <a:off x="8250779" y="3324906"/>
            <a:ext cx="2334113" cy="1213435"/>
          </a:xfrm>
          <a:prstGeom prst="star12">
            <a:avLst/>
          </a:prstGeom>
          <a:solidFill>
            <a:srgbClr val="92D050"/>
          </a:solidFill>
          <a:ln>
            <a:noFill/>
          </a:ln>
          <a:effectLst>
            <a:outerShdw blurRad="152400" dist="38100" dir="2700000" sx="104000" sy="104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r>
              <a:rPr lang="fr-FR" sz="2800" b="1" u="sng" dirty="0"/>
              <a:t>Echanges</a:t>
            </a:r>
          </a:p>
          <a:p>
            <a:pPr algn="ctr"/>
            <a:r>
              <a:rPr lang="fr-FR" sz="2800" b="1" u="sng" dirty="0"/>
              <a:t> JSON</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B78258A1-F2A1-4BC5-8DCF-D6647261BA2F}"/>
              </a:ext>
            </a:extLst>
          </p:cNvPr>
          <p:cNvSpPr>
            <a:spLocks noGrp="1"/>
          </p:cNvSpPr>
          <p:nvPr>
            <p:ph type="title"/>
          </p:nvPr>
        </p:nvSpPr>
        <p:spPr/>
        <p:txBody>
          <a:bodyPr/>
          <a:lstStyle/>
          <a:p>
            <a:r>
              <a:rPr lang="fr-FR" dirty="0"/>
              <a:t>Un bistrot sur le web !</a:t>
            </a:r>
          </a:p>
        </p:txBody>
      </p:sp>
      <p:sp>
        <p:nvSpPr>
          <p:cNvPr id="3" name="Espace réservé du contenu 2">
            <a:extLst>
              <a:ext uri="{FF2B5EF4-FFF2-40B4-BE49-F238E27FC236}">
                <a16:creationId xmlns:a16="http://schemas.microsoft.com/office/drawing/2014/main" xmlns="" id="{A39FB82E-95C1-41A4-A0C0-6E6878C4F611}"/>
              </a:ext>
            </a:extLst>
          </p:cNvPr>
          <p:cNvSpPr>
            <a:spLocks noGrp="1"/>
          </p:cNvSpPr>
          <p:nvPr>
            <p:ph idx="1"/>
          </p:nvPr>
        </p:nvSpPr>
        <p:spPr/>
        <p:txBody>
          <a:bodyPr>
            <a:normAutofit fontScale="77500" lnSpcReduction="20000"/>
          </a:bodyPr>
          <a:lstStyle/>
          <a:p>
            <a:r>
              <a:rPr lang="fr-FR" dirty="0"/>
              <a:t>On parle </a:t>
            </a:r>
            <a:r>
              <a:rPr lang="fr-FR" sz="3600" b="1" dirty="0"/>
              <a:t>ici</a:t>
            </a:r>
            <a:r>
              <a:rPr lang="fr-FR" dirty="0"/>
              <a:t> de deux type de webservices</a:t>
            </a:r>
          </a:p>
          <a:p>
            <a:pPr lvl="2"/>
            <a:r>
              <a:rPr lang="fr-FR" dirty="0"/>
              <a:t>SOAP</a:t>
            </a:r>
          </a:p>
          <a:p>
            <a:pPr lvl="2"/>
            <a:r>
              <a:rPr lang="fr-FR" dirty="0"/>
              <a:t>REST</a:t>
            </a:r>
          </a:p>
          <a:p>
            <a:r>
              <a:rPr lang="fr-FR" dirty="0"/>
              <a:t>La réserve </a:t>
            </a:r>
          </a:p>
          <a:p>
            <a:pPr lvl="2"/>
            <a:r>
              <a:rPr lang="fr-FR" dirty="0"/>
              <a:t>Votre partie applicatif qui </a:t>
            </a:r>
          </a:p>
          <a:p>
            <a:pPr lvl="2"/>
            <a:r>
              <a:rPr lang="fr-FR" dirty="0"/>
              <a:t>construit les résultats</a:t>
            </a:r>
          </a:p>
          <a:p>
            <a:pPr lvl="2"/>
            <a:r>
              <a:rPr lang="fr-FR" dirty="0"/>
              <a:t>Accède au serveurs internes</a:t>
            </a:r>
          </a:p>
          <a:p>
            <a:pPr lvl="2"/>
            <a:r>
              <a:rPr lang="fr-FR" dirty="0"/>
              <a:t>Le moteur du web service</a:t>
            </a:r>
          </a:p>
          <a:p>
            <a:pPr lvl="2"/>
            <a:r>
              <a:rPr lang="fr-FR" dirty="0"/>
              <a:t>Effectue les contrôles</a:t>
            </a:r>
          </a:p>
          <a:p>
            <a:r>
              <a:rPr lang="fr-FR" dirty="0"/>
              <a:t>Le serveur du bar</a:t>
            </a:r>
          </a:p>
          <a:p>
            <a:pPr lvl="2"/>
            <a:r>
              <a:rPr lang="fr-FR" dirty="0"/>
              <a:t>Le logiciel serveur qui reçoit  les requêtes</a:t>
            </a:r>
          </a:p>
          <a:p>
            <a:pPr lvl="2"/>
            <a:r>
              <a:rPr lang="fr-FR" dirty="0"/>
              <a:t>Redirige les requêtes vers la réserve</a:t>
            </a:r>
          </a:p>
          <a:p>
            <a:r>
              <a:rPr lang="fr-FR" dirty="0"/>
              <a:t>La carte </a:t>
            </a:r>
          </a:p>
          <a:p>
            <a:pPr lvl="2"/>
            <a:r>
              <a:rPr lang="fr-FR" dirty="0"/>
              <a:t>On parle </a:t>
            </a:r>
            <a:r>
              <a:rPr lang="fr-FR" b="1" dirty="0"/>
              <a:t>seulement</a:t>
            </a:r>
            <a:r>
              <a:rPr lang="fr-FR" dirty="0"/>
              <a:t> ici du </a:t>
            </a:r>
            <a:r>
              <a:rPr lang="fr-FR" b="1" dirty="0"/>
              <a:t>SOAP</a:t>
            </a:r>
            <a:r>
              <a:rPr lang="fr-FR" dirty="0"/>
              <a:t> qui permet cette</a:t>
            </a:r>
          </a:p>
          <a:p>
            <a:pPr marL="914400" lvl="2" indent="0">
              <a:buNone/>
            </a:pPr>
            <a:r>
              <a:rPr lang="fr-FR" dirty="0"/>
              <a:t> logique de définition</a:t>
            </a:r>
          </a:p>
          <a:p>
            <a:pPr lvl="2"/>
            <a:r>
              <a:rPr lang="fr-FR" dirty="0"/>
              <a:t>WSDL </a:t>
            </a:r>
            <a:r>
              <a:rPr lang="fr-FR" sz="1900" dirty="0"/>
              <a:t>(</a:t>
            </a:r>
            <a:r>
              <a:rPr lang="fr-FR" sz="1900" dirty="0" err="1"/>
              <a:t>WebServiceDefinitionLayer</a:t>
            </a:r>
            <a:r>
              <a:rPr lang="fr-FR" sz="1900" dirty="0"/>
              <a:t>)</a:t>
            </a:r>
          </a:p>
        </p:txBody>
      </p:sp>
      <p:pic>
        <p:nvPicPr>
          <p:cNvPr id="3074" name="Picture 2">
            <a:extLst>
              <a:ext uri="{FF2B5EF4-FFF2-40B4-BE49-F238E27FC236}">
                <a16:creationId xmlns:a16="http://schemas.microsoft.com/office/drawing/2014/main" xmlns="" id="{0CC97F55-72F2-41D9-9307-8E6BA808FA0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44272" y="4385072"/>
            <a:ext cx="1763278" cy="1780233"/>
          </a:xfrm>
          <a:prstGeom prst="rect">
            <a:avLst/>
          </a:prstGeom>
          <a:noFill/>
          <a:extLst>
            <a:ext uri="{909E8E84-426E-40DD-AFC4-6F175D3DCCD1}">
              <a14:hiddenFill xmlns:a14="http://schemas.microsoft.com/office/drawing/2010/main">
                <a:solidFill>
                  <a:srgbClr val="FFFFFF"/>
                </a:solidFill>
              </a14:hiddenFill>
            </a:ext>
          </a:extLst>
        </p:spPr>
      </p:pic>
      <p:sp>
        <p:nvSpPr>
          <p:cNvPr id="4" name="Phylactère : pensées 3">
            <a:extLst>
              <a:ext uri="{FF2B5EF4-FFF2-40B4-BE49-F238E27FC236}">
                <a16:creationId xmlns:a16="http://schemas.microsoft.com/office/drawing/2014/main" xmlns="" id="{4B0583FA-DD02-4312-ABAD-FB7F6A2B9AA2}"/>
              </a:ext>
            </a:extLst>
          </p:cNvPr>
          <p:cNvSpPr/>
          <p:nvPr/>
        </p:nvSpPr>
        <p:spPr>
          <a:xfrm flipH="1">
            <a:off x="6096000" y="1412776"/>
            <a:ext cx="4211550" cy="3024336"/>
          </a:xfrm>
          <a:prstGeom prst="cloudCallou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lIns="0" tIns="252000" rIns="0" rtlCol="0" anchor="ctr"/>
          <a:lstStyle/>
          <a:p>
            <a:pPr algn="ctr"/>
            <a:r>
              <a:rPr lang="fr-FR" dirty="0">
                <a:solidFill>
                  <a:schemeClr val="tx1"/>
                </a:solidFill>
              </a:rPr>
              <a:t>Il existe </a:t>
            </a:r>
            <a:r>
              <a:rPr lang="fr-FR" b="1" dirty="0">
                <a:solidFill>
                  <a:schemeClr val="tx1"/>
                </a:solidFill>
              </a:rPr>
              <a:t>différentes</a:t>
            </a:r>
            <a:r>
              <a:rPr lang="fr-FR" dirty="0">
                <a:solidFill>
                  <a:schemeClr val="tx1"/>
                </a:solidFill>
              </a:rPr>
              <a:t> types de </a:t>
            </a:r>
            <a:r>
              <a:rPr lang="fr-FR" b="1" dirty="0">
                <a:solidFill>
                  <a:schemeClr val="tx1"/>
                </a:solidFill>
              </a:rPr>
              <a:t>bistrot</a:t>
            </a:r>
            <a:r>
              <a:rPr lang="fr-FR" dirty="0">
                <a:solidFill>
                  <a:schemeClr val="tx1"/>
                </a:solidFill>
              </a:rPr>
              <a:t> REST/SOAP/RPC</a:t>
            </a:r>
          </a:p>
          <a:p>
            <a:pPr algn="ctr"/>
            <a:endParaRPr lang="fr-FR" sz="500" dirty="0">
              <a:solidFill>
                <a:schemeClr val="tx1"/>
              </a:solidFill>
            </a:endParaRPr>
          </a:p>
          <a:p>
            <a:pPr algn="ctr"/>
            <a:r>
              <a:rPr lang="fr-FR" dirty="0">
                <a:solidFill>
                  <a:schemeClr val="tx1"/>
                </a:solidFill>
              </a:rPr>
              <a:t>La </a:t>
            </a:r>
            <a:r>
              <a:rPr lang="fr-FR" b="1" dirty="0">
                <a:solidFill>
                  <a:schemeClr val="tx1"/>
                </a:solidFill>
              </a:rPr>
              <a:t>finalité</a:t>
            </a:r>
            <a:r>
              <a:rPr lang="fr-FR" dirty="0">
                <a:solidFill>
                  <a:schemeClr val="tx1"/>
                </a:solidFill>
              </a:rPr>
              <a:t> est la </a:t>
            </a:r>
            <a:r>
              <a:rPr lang="fr-FR" b="1" dirty="0">
                <a:solidFill>
                  <a:schemeClr val="tx1"/>
                </a:solidFill>
              </a:rPr>
              <a:t>même</a:t>
            </a:r>
            <a:r>
              <a:rPr lang="fr-FR" dirty="0">
                <a:solidFill>
                  <a:schemeClr val="tx1"/>
                </a:solidFill>
              </a:rPr>
              <a:t> </a:t>
            </a:r>
          </a:p>
          <a:p>
            <a:pPr algn="ctr"/>
            <a:endParaRPr lang="fr-FR" sz="600" dirty="0">
              <a:solidFill>
                <a:schemeClr val="tx1"/>
              </a:solidFill>
            </a:endParaRPr>
          </a:p>
          <a:p>
            <a:pPr algn="ctr"/>
            <a:r>
              <a:rPr lang="fr-FR" b="1" dirty="0">
                <a:solidFill>
                  <a:schemeClr val="tx1"/>
                </a:solidFill>
              </a:rPr>
              <a:t>L’ambiance</a:t>
            </a:r>
            <a:r>
              <a:rPr lang="fr-FR" dirty="0">
                <a:solidFill>
                  <a:schemeClr val="tx1"/>
                </a:solidFill>
              </a:rPr>
              <a:t> et le </a:t>
            </a:r>
            <a:r>
              <a:rPr lang="fr-FR" b="1" dirty="0">
                <a:solidFill>
                  <a:schemeClr val="tx1"/>
                </a:solidFill>
              </a:rPr>
              <a:t>process</a:t>
            </a:r>
            <a:r>
              <a:rPr lang="fr-FR" dirty="0">
                <a:solidFill>
                  <a:schemeClr val="tx1"/>
                </a:solidFill>
              </a:rPr>
              <a:t> pour commander sont </a:t>
            </a:r>
            <a:r>
              <a:rPr lang="fr-FR" b="1" dirty="0">
                <a:solidFill>
                  <a:schemeClr val="tx1"/>
                </a:solidFill>
              </a:rPr>
              <a:t>différents</a:t>
            </a:r>
          </a:p>
          <a:p>
            <a:pPr algn="ctr"/>
            <a:r>
              <a:rPr lang="fr-FR" dirty="0">
                <a:solidFill>
                  <a:schemeClr val="tx1"/>
                </a:solidFill>
              </a:rPr>
              <a:t>La </a:t>
            </a:r>
            <a:r>
              <a:rPr lang="fr-FR" b="1" dirty="0">
                <a:solidFill>
                  <a:schemeClr val="tx1"/>
                </a:solidFill>
              </a:rPr>
              <a:t>manière</a:t>
            </a:r>
            <a:r>
              <a:rPr lang="fr-FR" dirty="0">
                <a:solidFill>
                  <a:schemeClr val="tx1"/>
                </a:solidFill>
              </a:rPr>
              <a:t> dont c’est servie peut </a:t>
            </a:r>
            <a:r>
              <a:rPr lang="fr-FR" b="1" dirty="0">
                <a:solidFill>
                  <a:schemeClr val="tx1"/>
                </a:solidFill>
              </a:rPr>
              <a:t>changer</a:t>
            </a:r>
          </a:p>
        </p:txBody>
      </p:sp>
    </p:spTree>
    <p:extLst>
      <p:ext uri="{BB962C8B-B14F-4D97-AF65-F5344CB8AC3E}">
        <p14:creationId xmlns:p14="http://schemas.microsoft.com/office/powerpoint/2010/main" val="324219733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0CB752B3-8775-42FD-9B5C-FAA04CE61F45}"/>
              </a:ext>
            </a:extLst>
          </p:cNvPr>
          <p:cNvSpPr>
            <a:spLocks noGrp="1"/>
          </p:cNvSpPr>
          <p:nvPr>
            <p:ph type="title"/>
          </p:nvPr>
        </p:nvSpPr>
        <p:spPr/>
        <p:txBody>
          <a:bodyPr/>
          <a:lstStyle/>
          <a:p>
            <a:r>
              <a:rPr lang="fr-FR" dirty="0"/>
              <a:t>Tout le reste n’est que JS </a:t>
            </a:r>
          </a:p>
        </p:txBody>
      </p:sp>
      <p:sp>
        <p:nvSpPr>
          <p:cNvPr id="3" name="Espace réservé du contenu 2">
            <a:extLst>
              <a:ext uri="{FF2B5EF4-FFF2-40B4-BE49-F238E27FC236}">
                <a16:creationId xmlns:a16="http://schemas.microsoft.com/office/drawing/2014/main" xmlns="" id="{AA2C9A18-07E7-456F-854B-0A6D18659696}"/>
              </a:ext>
            </a:extLst>
          </p:cNvPr>
          <p:cNvSpPr>
            <a:spLocks noGrp="1"/>
          </p:cNvSpPr>
          <p:nvPr>
            <p:ph idx="1"/>
          </p:nvPr>
        </p:nvSpPr>
        <p:spPr>
          <a:xfrm>
            <a:off x="380960" y="1142984"/>
            <a:ext cx="6337474" cy="5286412"/>
          </a:xfrm>
        </p:spPr>
        <p:txBody>
          <a:bodyPr>
            <a:normAutofit fontScale="85000" lnSpcReduction="20000"/>
          </a:bodyPr>
          <a:lstStyle/>
          <a:p>
            <a:r>
              <a:rPr lang="fr-FR" dirty="0"/>
              <a:t>React ne permet que la confection rapide de l’app </a:t>
            </a:r>
          </a:p>
          <a:p>
            <a:pPr lvl="2"/>
            <a:r>
              <a:rPr lang="fr-FR" dirty="0"/>
              <a:t>Assembler avec des component </a:t>
            </a:r>
          </a:p>
          <a:p>
            <a:pPr lvl="2"/>
            <a:endParaRPr lang="fr-FR" dirty="0"/>
          </a:p>
          <a:p>
            <a:r>
              <a:rPr lang="fr-FR" dirty="0"/>
              <a:t>Qui s’occupera du </a:t>
            </a:r>
            <a:r>
              <a:rPr lang="fr-FR" b="1" i="1" dirty="0" err="1"/>
              <a:t>rest</a:t>
            </a:r>
            <a:r>
              <a:rPr lang="fr-FR" dirty="0"/>
              <a:t> ?</a:t>
            </a:r>
          </a:p>
          <a:p>
            <a:pPr lvl="1"/>
            <a:endParaRPr lang="fr-FR" dirty="0"/>
          </a:p>
          <a:p>
            <a:pPr lvl="1"/>
            <a:r>
              <a:rPr lang="fr-FR" dirty="0"/>
              <a:t>Les appels http</a:t>
            </a:r>
          </a:p>
          <a:p>
            <a:pPr lvl="1"/>
            <a:endParaRPr lang="fr-FR" dirty="0"/>
          </a:p>
          <a:p>
            <a:pPr lvl="1"/>
            <a:r>
              <a:rPr lang="fr-FR" dirty="0"/>
              <a:t>Le cycle de vie </a:t>
            </a:r>
          </a:p>
          <a:p>
            <a:pPr lvl="2"/>
            <a:r>
              <a:rPr lang="fr-FR" dirty="0"/>
              <a:t>Le composant est déjà monté</a:t>
            </a:r>
          </a:p>
          <a:p>
            <a:pPr lvl="2"/>
            <a:r>
              <a:rPr lang="fr-FR" b="1" dirty="0" err="1"/>
              <a:t>componentDidMount</a:t>
            </a:r>
            <a:endParaRPr lang="fr-FR" b="1" dirty="0"/>
          </a:p>
          <a:p>
            <a:pPr lvl="3"/>
            <a:r>
              <a:rPr lang="fr-FR" dirty="0"/>
              <a:t>Initial </a:t>
            </a:r>
            <a:r>
              <a:rPr lang="fr-FR" dirty="0" err="1"/>
              <a:t>fetch</a:t>
            </a:r>
            <a:r>
              <a:rPr lang="fr-FR" dirty="0"/>
              <a:t> for a component and son</a:t>
            </a:r>
          </a:p>
          <a:p>
            <a:pPr lvl="1"/>
            <a:endParaRPr lang="fr-FR" dirty="0"/>
          </a:p>
          <a:p>
            <a:pPr lvl="1"/>
            <a:r>
              <a:rPr lang="fr-FR" sz="2200" dirty="0" err="1"/>
              <a:t>await</a:t>
            </a:r>
            <a:r>
              <a:rPr lang="fr-FR" sz="2200" dirty="0"/>
              <a:t> / async (es7/</a:t>
            </a:r>
            <a:r>
              <a:rPr lang="fr-FR" sz="2200" dirty="0" err="1"/>
              <a:t>ts</a:t>
            </a:r>
            <a:r>
              <a:rPr lang="fr-FR" sz="2200" dirty="0"/>
              <a:t>)</a:t>
            </a:r>
          </a:p>
          <a:p>
            <a:pPr lvl="2"/>
            <a:r>
              <a:rPr lang="fr-FR" sz="1900" b="1" dirty="0"/>
              <a:t>async</a:t>
            </a:r>
            <a:r>
              <a:rPr lang="fr-FR" sz="1900" dirty="0"/>
              <a:t> </a:t>
            </a:r>
            <a:r>
              <a:rPr lang="fr-FR" sz="1900" dirty="0" err="1"/>
              <a:t>componentDidMount</a:t>
            </a:r>
            <a:endParaRPr lang="fr-FR" sz="1900" dirty="0"/>
          </a:p>
          <a:p>
            <a:pPr marL="457200" lvl="1" indent="0">
              <a:buNone/>
            </a:pPr>
            <a:endParaRPr lang="fr-FR" dirty="0"/>
          </a:p>
        </p:txBody>
      </p:sp>
      <p:pic>
        <p:nvPicPr>
          <p:cNvPr id="19458" name="Picture 2" descr="look son xhr requests - Computer dad | Meme Generator">
            <a:extLst>
              <a:ext uri="{FF2B5EF4-FFF2-40B4-BE49-F238E27FC236}">
                <a16:creationId xmlns:a16="http://schemas.microsoft.com/office/drawing/2014/main" xmlns="" id="{59B102E3-FB29-4527-A74A-C7B781FF24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5454" y="2817693"/>
            <a:ext cx="4016978" cy="3528246"/>
          </a:xfrm>
          <a:prstGeom prst="rect">
            <a:avLst/>
          </a:prstGeom>
          <a:noFill/>
          <a:extLst>
            <a:ext uri="{909E8E84-426E-40DD-AFC4-6F175D3DCCD1}">
              <a14:hiddenFill xmlns:a14="http://schemas.microsoft.com/office/drawing/2010/main">
                <a:solidFill>
                  <a:srgbClr val="FFFFFF"/>
                </a:solidFill>
              </a14:hiddenFill>
            </a:ext>
          </a:extLst>
        </p:spPr>
      </p:pic>
      <p:sp>
        <p:nvSpPr>
          <p:cNvPr id="5" name="Phylactère : pensées 4">
            <a:extLst>
              <a:ext uri="{FF2B5EF4-FFF2-40B4-BE49-F238E27FC236}">
                <a16:creationId xmlns:a16="http://schemas.microsoft.com/office/drawing/2014/main" xmlns="" id="{402F9BD6-92B5-4A26-BFC9-25D9DD5EB526}"/>
              </a:ext>
            </a:extLst>
          </p:cNvPr>
          <p:cNvSpPr/>
          <p:nvPr/>
        </p:nvSpPr>
        <p:spPr>
          <a:xfrm>
            <a:off x="6096000" y="928670"/>
            <a:ext cx="6096000" cy="1654873"/>
          </a:xfrm>
          <a:prstGeom prst="cloudCallout">
            <a:avLst>
              <a:gd name="adj1" fmla="val -15025"/>
              <a:gd name="adj2" fmla="val 99633"/>
            </a:avLst>
          </a:prstGeom>
          <a:solidFill>
            <a:srgbClr val="4F81BD">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lvl="0" algn="ctr"/>
            <a:r>
              <a:rPr lang="fr-FR" sz="36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Do I tell </a:t>
            </a:r>
            <a:r>
              <a:rPr lang="fr-FR" sz="3600" b="1" dirty="0" err="1">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him</a:t>
            </a:r>
            <a:endParaRPr lang="fr-FR" sz="36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endParaRPr>
          </a:p>
          <a:p>
            <a:pPr lvl="0" algn="ctr"/>
            <a:r>
              <a:rPr lang="fr-FR" sz="3600" b="1" dirty="0" err="1">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fetch</a:t>
            </a:r>
            <a:r>
              <a:rPr lang="fr-FR" sz="36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 and </a:t>
            </a:r>
            <a:r>
              <a:rPr lang="fr-FR" sz="3600" b="1" dirty="0" err="1">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then</a:t>
            </a:r>
            <a:r>
              <a:rPr lang="fr-FR" sz="36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a:t>
            </a:r>
          </a:p>
        </p:txBody>
      </p:sp>
    </p:spTree>
    <p:extLst>
      <p:ext uri="{BB962C8B-B14F-4D97-AF65-F5344CB8AC3E}">
        <p14:creationId xmlns:p14="http://schemas.microsoft.com/office/powerpoint/2010/main" val="21689592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EE82836-B759-4E59-8C49-ECC2FD65192B}"/>
              </a:ext>
            </a:extLst>
          </p:cNvPr>
          <p:cNvSpPr>
            <a:spLocks noGrp="1"/>
          </p:cNvSpPr>
          <p:nvPr>
            <p:ph type="title"/>
          </p:nvPr>
        </p:nvSpPr>
        <p:spPr/>
        <p:txBody>
          <a:bodyPr/>
          <a:lstStyle/>
          <a:p>
            <a:r>
              <a:rPr lang="fr-FR" dirty="0"/>
              <a:t>l’intégration de </a:t>
            </a:r>
            <a:r>
              <a:rPr lang="fr-FR" dirty="0" err="1"/>
              <a:t>rest</a:t>
            </a:r>
            <a:r>
              <a:rPr lang="fr-FR" dirty="0"/>
              <a:t> WS en js</a:t>
            </a:r>
          </a:p>
        </p:txBody>
      </p:sp>
      <p:sp>
        <p:nvSpPr>
          <p:cNvPr id="3" name="Espace réservé du contenu 2">
            <a:extLst>
              <a:ext uri="{FF2B5EF4-FFF2-40B4-BE49-F238E27FC236}">
                <a16:creationId xmlns:a16="http://schemas.microsoft.com/office/drawing/2014/main" xmlns="" id="{B128EB9C-1490-4AF6-A2FD-185B46C5BFA9}"/>
              </a:ext>
            </a:extLst>
          </p:cNvPr>
          <p:cNvSpPr>
            <a:spLocks noGrp="1"/>
          </p:cNvSpPr>
          <p:nvPr>
            <p:ph idx="1"/>
          </p:nvPr>
        </p:nvSpPr>
        <p:spPr>
          <a:xfrm>
            <a:off x="380960" y="1142984"/>
            <a:ext cx="11430080" cy="5286412"/>
          </a:xfrm>
        </p:spPr>
        <p:txBody>
          <a:bodyPr/>
          <a:lstStyle/>
          <a:p>
            <a:r>
              <a:rPr lang="fr-FR" dirty="0"/>
              <a:t>Pour faciliter l’</a:t>
            </a:r>
            <a:r>
              <a:rPr lang="fr-FR" dirty="0" err="1"/>
              <a:t>acces</a:t>
            </a:r>
            <a:r>
              <a:rPr lang="fr-FR" dirty="0"/>
              <a:t> aux </a:t>
            </a:r>
            <a:r>
              <a:rPr lang="fr-FR" dirty="0" err="1"/>
              <a:t>donnees</a:t>
            </a:r>
            <a:r>
              <a:rPr lang="fr-FR" dirty="0"/>
              <a:t> nous privilégierons le </a:t>
            </a:r>
            <a:r>
              <a:rPr lang="fr-FR" dirty="0" err="1"/>
              <a:t>rest</a:t>
            </a:r>
            <a:endParaRPr lang="fr-FR" dirty="0"/>
          </a:p>
          <a:p>
            <a:pPr lvl="2"/>
            <a:r>
              <a:rPr lang="fr-FR" dirty="0"/>
              <a:t>Les échanges XML sont plus durs à  mettre en œuvre et demande plus de ressources que je le JSON</a:t>
            </a:r>
          </a:p>
          <a:p>
            <a:r>
              <a:rPr lang="fr-FR" dirty="0"/>
              <a:t>En js Historiquement les appelles http(</a:t>
            </a:r>
            <a:r>
              <a:rPr lang="fr-FR" dirty="0" err="1"/>
              <a:t>sync</a:t>
            </a:r>
            <a:r>
              <a:rPr lang="fr-FR" dirty="0"/>
              <a:t> et async) étaient fait par xhr (ou </a:t>
            </a:r>
            <a:r>
              <a:rPr lang="fr-FR" dirty="0" err="1"/>
              <a:t>XmlHttpRequest</a:t>
            </a:r>
            <a:r>
              <a:rPr lang="fr-FR" dirty="0"/>
              <a:t>)</a:t>
            </a:r>
          </a:p>
          <a:p>
            <a:pPr lvl="2"/>
            <a:r>
              <a:rPr lang="fr-FR" b="1" dirty="0"/>
              <a:t>Xhr</a:t>
            </a:r>
          </a:p>
          <a:p>
            <a:pPr lvl="3"/>
            <a:r>
              <a:rPr lang="fr-FR" dirty="0"/>
              <a:t>Async grâce à </a:t>
            </a:r>
            <a:r>
              <a:rPr lang="fr-FR" dirty="0" err="1"/>
              <a:t>onreadystatechange</a:t>
            </a:r>
            <a:endParaRPr lang="fr-FR" dirty="0"/>
          </a:p>
          <a:p>
            <a:pPr lvl="3"/>
            <a:r>
              <a:rPr lang="fr-FR" dirty="0"/>
              <a:t>Prise en charge : fortement compatible</a:t>
            </a:r>
          </a:p>
          <a:p>
            <a:pPr lvl="2"/>
            <a:r>
              <a:rPr lang="fr-FR" b="1" dirty="0" err="1"/>
              <a:t>Fetch</a:t>
            </a:r>
            <a:r>
              <a:rPr lang="fr-FR" dirty="0"/>
              <a:t> Une nouvelle approche est disponible </a:t>
            </a:r>
          </a:p>
          <a:p>
            <a:pPr marL="914400" lvl="2" indent="0">
              <a:buNone/>
            </a:pPr>
            <a:r>
              <a:rPr lang="fr-FR" dirty="0"/>
              <a:t>dès es6 </a:t>
            </a:r>
          </a:p>
          <a:p>
            <a:pPr lvl="3"/>
            <a:r>
              <a:rPr lang="fr-FR" dirty="0"/>
              <a:t>Approche async promise avec </a:t>
            </a:r>
            <a:r>
              <a:rPr lang="fr-FR" dirty="0" err="1"/>
              <a:t>then</a:t>
            </a:r>
            <a:r>
              <a:rPr lang="fr-FR" dirty="0"/>
              <a:t>()</a:t>
            </a:r>
          </a:p>
          <a:p>
            <a:pPr lvl="3"/>
            <a:r>
              <a:rPr lang="fr-FR" dirty="0"/>
              <a:t>Prise en charge : moins compatible</a:t>
            </a:r>
          </a:p>
          <a:p>
            <a:pPr lvl="3"/>
            <a:endParaRPr lang="fr-FR" dirty="0"/>
          </a:p>
        </p:txBody>
      </p:sp>
      <p:pic>
        <p:nvPicPr>
          <p:cNvPr id="4" name="Image 3">
            <a:extLst>
              <a:ext uri="{FF2B5EF4-FFF2-40B4-BE49-F238E27FC236}">
                <a16:creationId xmlns:a16="http://schemas.microsoft.com/office/drawing/2014/main" xmlns="" id="{19FCA688-2538-4A27-B8C3-7D804DE00E83}"/>
              </a:ext>
            </a:extLst>
          </p:cNvPr>
          <p:cNvPicPr>
            <a:picLocks noChangeAspect="1"/>
          </p:cNvPicPr>
          <p:nvPr/>
        </p:nvPicPr>
        <p:blipFill>
          <a:blip r:embed="rId3"/>
          <a:stretch>
            <a:fillRect/>
          </a:stretch>
        </p:blipFill>
        <p:spPr>
          <a:xfrm>
            <a:off x="7072158" y="3429000"/>
            <a:ext cx="4689909" cy="2660621"/>
          </a:xfrm>
          <a:prstGeom prst="rect">
            <a:avLst/>
          </a:prstGeom>
        </p:spPr>
      </p:pic>
    </p:spTree>
    <p:extLst>
      <p:ext uri="{BB962C8B-B14F-4D97-AF65-F5344CB8AC3E}">
        <p14:creationId xmlns:p14="http://schemas.microsoft.com/office/powerpoint/2010/main" val="93843314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51FDFAEE-D973-4BB8-A6B0-6EE0059B288F}"/>
              </a:ext>
            </a:extLst>
          </p:cNvPr>
          <p:cNvSpPr>
            <a:spLocks noGrp="1"/>
          </p:cNvSpPr>
          <p:nvPr>
            <p:ph type="title"/>
          </p:nvPr>
        </p:nvSpPr>
        <p:spPr/>
        <p:txBody>
          <a:bodyPr/>
          <a:lstStyle/>
          <a:p>
            <a:r>
              <a:rPr lang="fr-FR" dirty="0"/>
              <a:t>Examinons </a:t>
            </a:r>
            <a:r>
              <a:rPr lang="fr-FR" dirty="0" err="1"/>
              <a:t>fetch</a:t>
            </a:r>
            <a:endParaRPr lang="fr-FR" dirty="0"/>
          </a:p>
        </p:txBody>
      </p:sp>
      <p:sp>
        <p:nvSpPr>
          <p:cNvPr id="4" name="Espace réservé du contenu 3">
            <a:extLst>
              <a:ext uri="{FF2B5EF4-FFF2-40B4-BE49-F238E27FC236}">
                <a16:creationId xmlns:a16="http://schemas.microsoft.com/office/drawing/2014/main" xmlns="" id="{347F8EEC-97CD-478F-ABCD-5799EFD1CC34}"/>
              </a:ext>
            </a:extLst>
          </p:cNvPr>
          <p:cNvSpPr>
            <a:spLocks noGrp="1"/>
          </p:cNvSpPr>
          <p:nvPr>
            <p:ph idx="1"/>
          </p:nvPr>
        </p:nvSpPr>
        <p:spPr/>
        <p:txBody>
          <a:bodyPr>
            <a:normAutofit fontScale="85000" lnSpcReduction="10000"/>
          </a:bodyPr>
          <a:lstStyle/>
          <a:p>
            <a:r>
              <a:rPr lang="fr-FR" dirty="0"/>
              <a:t>Method GET par </a:t>
            </a:r>
            <a:r>
              <a:rPr lang="fr-FR" dirty="0" err="1"/>
              <a:t>defaut</a:t>
            </a:r>
            <a:endParaRPr lang="fr-FR" dirty="0"/>
          </a:p>
          <a:p>
            <a:pPr lvl="1"/>
            <a:r>
              <a:rPr lang="fr-FR" dirty="0"/>
              <a:t>1</a:t>
            </a:r>
            <a:r>
              <a:rPr lang="fr-FR" baseline="30000" dirty="0"/>
              <a:t>er</a:t>
            </a:r>
            <a:r>
              <a:rPr lang="fr-FR" dirty="0"/>
              <a:t> </a:t>
            </a:r>
            <a:r>
              <a:rPr lang="fr-FR" dirty="0" err="1"/>
              <a:t>then</a:t>
            </a:r>
            <a:r>
              <a:rPr lang="fr-FR" dirty="0"/>
              <a:t> : pour convertir un </a:t>
            </a:r>
            <a:r>
              <a:rPr lang="fr-FR" dirty="0" err="1"/>
              <a:t>stream</a:t>
            </a:r>
            <a:r>
              <a:rPr lang="fr-FR" dirty="0"/>
              <a:t> de réponse </a:t>
            </a:r>
            <a:r>
              <a:rPr lang="fr-FR" dirty="0">
                <a:sym typeface="Wingdings" panose="05000000000000000000" pitchFamily="2" charset="2"/>
              </a:rPr>
              <a:t></a:t>
            </a:r>
            <a:r>
              <a:rPr lang="fr-FR" dirty="0"/>
              <a:t> réponse lisible</a:t>
            </a:r>
          </a:p>
          <a:p>
            <a:pPr lvl="2"/>
            <a:r>
              <a:rPr lang="fr-FR" dirty="0"/>
              <a:t>Différents formats</a:t>
            </a:r>
          </a:p>
          <a:p>
            <a:pPr lvl="2"/>
            <a:r>
              <a:rPr lang="fr-FR" dirty="0"/>
              <a:t>Conversion json -&gt;objet</a:t>
            </a:r>
          </a:p>
          <a:p>
            <a:pPr lvl="1"/>
            <a:endParaRPr lang="fr-FR" dirty="0"/>
          </a:p>
          <a:p>
            <a:pPr lvl="1"/>
            <a:r>
              <a:rPr lang="fr-FR" dirty="0"/>
              <a:t>2eme </a:t>
            </a:r>
            <a:r>
              <a:rPr lang="fr-FR" dirty="0" err="1"/>
              <a:t>then</a:t>
            </a:r>
            <a:r>
              <a:rPr lang="fr-FR" dirty="0"/>
              <a:t> : traitement après conversion</a:t>
            </a:r>
          </a:p>
          <a:p>
            <a:pPr lvl="1"/>
            <a:endParaRPr lang="fr-FR" dirty="0"/>
          </a:p>
          <a:p>
            <a:pPr lvl="1"/>
            <a:r>
              <a:rPr lang="fr-FR" dirty="0"/>
              <a:t>Un objet de configuration de la demande peut être fournit en 2eme arg de </a:t>
            </a:r>
            <a:r>
              <a:rPr lang="fr-FR" dirty="0" err="1"/>
              <a:t>fetch</a:t>
            </a:r>
            <a:endParaRPr lang="fr-FR" dirty="0"/>
          </a:p>
          <a:p>
            <a:pPr lvl="2"/>
            <a:r>
              <a:rPr lang="fr-FR" altLang="fr-FR" dirty="0" err="1">
                <a:solidFill>
                  <a:srgbClr val="000000"/>
                </a:solidFill>
                <a:latin typeface="Inconsolata"/>
              </a:rPr>
              <a:t>fetch</a:t>
            </a:r>
            <a:r>
              <a:rPr lang="fr-FR" altLang="fr-FR" dirty="0">
                <a:solidFill>
                  <a:srgbClr val="000000"/>
                </a:solidFill>
                <a:latin typeface="Inconsolata"/>
              </a:rPr>
              <a:t>('</a:t>
            </a:r>
            <a:r>
              <a:rPr lang="fr-FR" dirty="0">
                <a:hlinkClick r:id="rId3"/>
              </a:rPr>
              <a:t>https://www.reddit.com/r/javascript/.json</a:t>
            </a:r>
            <a:r>
              <a:rPr lang="fr-FR" altLang="fr-FR" dirty="0">
                <a:solidFill>
                  <a:srgbClr val="000000"/>
                </a:solidFill>
                <a:latin typeface="Inconsolata"/>
              </a:rPr>
              <a:t>', { </a:t>
            </a:r>
          </a:p>
          <a:p>
            <a:pPr marL="914400" lvl="2" indent="0">
              <a:buNone/>
            </a:pPr>
            <a:r>
              <a:rPr lang="fr-FR" altLang="fr-FR" dirty="0">
                <a:solidFill>
                  <a:srgbClr val="008080"/>
                </a:solidFill>
                <a:latin typeface="Inconsolata"/>
              </a:rPr>
              <a:t>	</a:t>
            </a:r>
            <a:r>
              <a:rPr lang="fr-FR" altLang="fr-FR" dirty="0" err="1">
                <a:solidFill>
                  <a:srgbClr val="008080"/>
                </a:solidFill>
                <a:latin typeface="Inconsolata"/>
              </a:rPr>
              <a:t>method</a:t>
            </a:r>
            <a:r>
              <a:rPr lang="fr-FR" altLang="fr-FR" dirty="0">
                <a:solidFill>
                  <a:srgbClr val="000000"/>
                </a:solidFill>
                <a:latin typeface="Inconsolata"/>
              </a:rPr>
              <a:t>: '</a:t>
            </a:r>
            <a:r>
              <a:rPr lang="fr-FR" altLang="fr-FR" dirty="0">
                <a:solidFill>
                  <a:srgbClr val="DD1144"/>
                </a:solidFill>
                <a:latin typeface="Inconsolata"/>
              </a:rPr>
              <a:t>post</a:t>
            </a:r>
            <a:r>
              <a:rPr lang="fr-FR" altLang="fr-FR" dirty="0">
                <a:solidFill>
                  <a:srgbClr val="000000"/>
                </a:solidFill>
                <a:latin typeface="Inconsolata"/>
              </a:rPr>
              <a:t>’, </a:t>
            </a:r>
          </a:p>
          <a:p>
            <a:pPr marL="914400" lvl="2" indent="0">
              <a:buNone/>
            </a:pPr>
            <a:r>
              <a:rPr lang="fr-FR" altLang="fr-FR" dirty="0">
                <a:solidFill>
                  <a:srgbClr val="000000"/>
                </a:solidFill>
                <a:latin typeface="Inconsolata"/>
              </a:rPr>
              <a:t>	</a:t>
            </a:r>
            <a:r>
              <a:rPr lang="fr-FR" altLang="fr-FR" dirty="0">
                <a:solidFill>
                  <a:srgbClr val="008080"/>
                </a:solidFill>
                <a:latin typeface="Inconsolata"/>
              </a:rPr>
              <a:t>body</a:t>
            </a:r>
            <a:r>
              <a:rPr lang="fr-FR" altLang="fr-FR" dirty="0">
                <a:solidFill>
                  <a:srgbClr val="000000"/>
                </a:solidFill>
                <a:latin typeface="Inconsolata"/>
              </a:rPr>
              <a:t>: </a:t>
            </a:r>
            <a:r>
              <a:rPr lang="fr-FR" altLang="fr-FR" dirty="0" err="1">
                <a:solidFill>
                  <a:srgbClr val="000000"/>
                </a:solidFill>
                <a:latin typeface="Inconsolata"/>
              </a:rPr>
              <a:t>JSON.stringify</a:t>
            </a:r>
            <a:r>
              <a:rPr lang="fr-FR" altLang="fr-FR" dirty="0">
                <a:solidFill>
                  <a:srgbClr val="000000"/>
                </a:solidFill>
                <a:latin typeface="Inconsolata"/>
              </a:rPr>
              <a:t>(</a:t>
            </a:r>
            <a:r>
              <a:rPr lang="fr-FR" altLang="fr-FR" dirty="0" err="1">
                <a:solidFill>
                  <a:srgbClr val="000000"/>
                </a:solidFill>
                <a:latin typeface="Inconsolata"/>
              </a:rPr>
              <a:t>opts</a:t>
            </a:r>
            <a:r>
              <a:rPr lang="fr-FR" altLang="fr-FR" dirty="0">
                <a:solidFill>
                  <a:srgbClr val="000000"/>
                </a:solidFill>
                <a:latin typeface="Inconsolata"/>
              </a:rPr>
              <a:t>) </a:t>
            </a:r>
          </a:p>
          <a:p>
            <a:pPr marL="914400" lvl="2" indent="0">
              <a:buNone/>
            </a:pPr>
            <a:r>
              <a:rPr lang="fr-FR" altLang="fr-FR" dirty="0">
                <a:solidFill>
                  <a:srgbClr val="000000"/>
                </a:solidFill>
                <a:latin typeface="Inconsolata"/>
              </a:rPr>
              <a:t>   })</a:t>
            </a:r>
            <a:r>
              <a:rPr lang="fr-FR" altLang="fr-FR" sz="1900" dirty="0">
                <a:solidFill>
                  <a:srgbClr val="000000"/>
                </a:solidFill>
                <a:latin typeface="Inconsolata"/>
              </a:rPr>
              <a:t>.</a:t>
            </a:r>
            <a:r>
              <a:rPr lang="fr-FR" altLang="fr-FR" sz="1900" dirty="0" err="1">
                <a:solidFill>
                  <a:srgbClr val="000000"/>
                </a:solidFill>
                <a:latin typeface="Inconsolata"/>
              </a:rPr>
              <a:t>then</a:t>
            </a:r>
            <a:r>
              <a:rPr lang="fr-FR" altLang="fr-FR" sz="1300" dirty="0">
                <a:solidFill>
                  <a:srgbClr val="000000"/>
                </a:solidFill>
                <a:latin typeface="Inconsolata"/>
              </a:rPr>
              <a:t>(…)</a:t>
            </a:r>
            <a:r>
              <a:rPr lang="fr-FR" altLang="fr-FR" sz="1500" dirty="0">
                <a:solidFill>
                  <a:srgbClr val="000000"/>
                </a:solidFill>
                <a:latin typeface="Inconsolata"/>
              </a:rPr>
              <a:t>.</a:t>
            </a:r>
            <a:r>
              <a:rPr lang="fr-FR" altLang="fr-FR" sz="1500" dirty="0" err="1">
                <a:solidFill>
                  <a:srgbClr val="000000"/>
                </a:solidFill>
                <a:latin typeface="Inconsolata"/>
              </a:rPr>
              <a:t>then</a:t>
            </a:r>
            <a:r>
              <a:rPr lang="fr-FR" altLang="fr-FR" sz="1500" dirty="0">
                <a:solidFill>
                  <a:srgbClr val="000000"/>
                </a:solidFill>
                <a:latin typeface="Inconsolata"/>
              </a:rPr>
              <a:t>(…)</a:t>
            </a:r>
            <a:endParaRPr lang="fr-FR" altLang="fr-FR" sz="5000" dirty="0">
              <a:latin typeface="Arial" panose="020B0604020202020204" pitchFamily="34" charset="0"/>
            </a:endParaRPr>
          </a:p>
          <a:p>
            <a:pPr lvl="1"/>
            <a:endParaRPr lang="fr-FR" dirty="0"/>
          </a:p>
        </p:txBody>
      </p:sp>
      <p:sp>
        <p:nvSpPr>
          <p:cNvPr id="5" name="Espace réservé du contenu 4">
            <a:extLst>
              <a:ext uri="{FF2B5EF4-FFF2-40B4-BE49-F238E27FC236}">
                <a16:creationId xmlns:a16="http://schemas.microsoft.com/office/drawing/2014/main" xmlns="" id="{21611345-3F74-4F23-84DF-4CEB9A69B514}"/>
              </a:ext>
            </a:extLst>
          </p:cNvPr>
          <p:cNvSpPr>
            <a:spLocks noGrp="1"/>
          </p:cNvSpPr>
          <p:nvPr>
            <p:ph sz="quarter" idx="14"/>
          </p:nvPr>
        </p:nvSpPr>
        <p:spPr/>
        <p:txBody>
          <a:bodyPr/>
          <a:lstStyle/>
          <a:p>
            <a:r>
              <a:rPr lang="fr-FR" dirty="0"/>
              <a:t>Exemple GET :</a:t>
            </a:r>
          </a:p>
        </p:txBody>
      </p:sp>
      <p:sp>
        <p:nvSpPr>
          <p:cNvPr id="7" name="Rectangle 2">
            <a:extLst>
              <a:ext uri="{FF2B5EF4-FFF2-40B4-BE49-F238E27FC236}">
                <a16:creationId xmlns:a16="http://schemas.microsoft.com/office/drawing/2014/main" xmlns="" id="{9BAE9980-C524-4047-9B92-836150B5CD86}"/>
              </a:ext>
            </a:extLst>
          </p:cNvPr>
          <p:cNvSpPr>
            <a:spLocks noChangeArrowheads="1"/>
          </p:cNvSpPr>
          <p:nvPr/>
        </p:nvSpPr>
        <p:spPr bwMode="auto">
          <a:xfrm>
            <a:off x="7575307" y="1896721"/>
            <a:ext cx="3984631" cy="2708434"/>
          </a:xfrm>
          <a:prstGeom prst="rect">
            <a:avLst/>
          </a:prstGeom>
          <a:noFill/>
          <a:ln>
            <a:noFill/>
          </a:ln>
          <a:effec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err="1">
                <a:ln>
                  <a:noFill/>
                </a:ln>
                <a:solidFill>
                  <a:srgbClr val="0077AA"/>
                </a:solidFill>
                <a:effectLst/>
                <a:latin typeface="Consolas" panose="020B0609020204030204" pitchFamily="49" charset="0"/>
              </a:rPr>
              <a:t>const</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err="1">
                <a:ln>
                  <a:noFill/>
                </a:ln>
                <a:solidFill>
                  <a:srgbClr val="333333"/>
                </a:solidFill>
                <a:effectLst/>
                <a:latin typeface="Consolas" panose="020B0609020204030204" pitchFamily="49" charset="0"/>
              </a:rPr>
              <a:t>myImage</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a:ln>
                  <a:noFill/>
                </a:ln>
                <a:solidFill>
                  <a:srgbClr val="9A6E3A"/>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err="1">
                <a:ln>
                  <a:noFill/>
                </a:ln>
                <a:solidFill>
                  <a:srgbClr val="333333"/>
                </a:solidFill>
                <a:effectLst/>
                <a:latin typeface="Consolas" panose="020B0609020204030204" pitchFamily="49" charset="0"/>
              </a:rPr>
              <a:t>document</a:t>
            </a:r>
            <a:r>
              <a:rPr kumimoji="0" lang="fr-FR" altLang="fr-FR" sz="1600" b="0" i="0" u="none" strike="noStrike" cap="none" normalizeH="0" baseline="0" dirty="0" err="1">
                <a:ln>
                  <a:noFill/>
                </a:ln>
                <a:solidFill>
                  <a:srgbClr val="999999"/>
                </a:solidFill>
                <a:effectLst/>
                <a:latin typeface="Consolas" panose="020B0609020204030204" pitchFamily="49" charset="0"/>
              </a:rPr>
              <a:t>.</a:t>
            </a:r>
            <a:r>
              <a:rPr kumimoji="0" lang="fr-FR" altLang="fr-FR" sz="1600" b="0" i="0" u="none" strike="noStrike" cap="none" normalizeH="0" baseline="0" dirty="0" err="1">
                <a:ln>
                  <a:noFill/>
                </a:ln>
                <a:solidFill>
                  <a:srgbClr val="DD4A68"/>
                </a:solidFill>
                <a:effectLst/>
                <a:latin typeface="Consolas" panose="020B0609020204030204" pitchFamily="49" charset="0"/>
              </a:rPr>
              <a:t>querySelector</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669900"/>
                </a:solidFill>
                <a:effectLst/>
                <a:latin typeface="Consolas" panose="020B0609020204030204" pitchFamily="49" charset="0"/>
              </a:rPr>
              <a:t>'</a:t>
            </a:r>
            <a:r>
              <a:rPr kumimoji="0" lang="fr-FR" altLang="fr-FR" sz="1600" b="0" i="0" u="none" strike="noStrike" cap="none" normalizeH="0" baseline="0" dirty="0" err="1">
                <a:ln>
                  <a:noFill/>
                </a:ln>
                <a:solidFill>
                  <a:srgbClr val="669900"/>
                </a:solidFill>
                <a:effectLst/>
                <a:latin typeface="Consolas" panose="020B0609020204030204" pitchFamily="49" charset="0"/>
              </a:rPr>
              <a:t>img</a:t>
            </a:r>
            <a:r>
              <a:rPr kumimoji="0" lang="fr-FR" altLang="fr-FR" sz="1600" b="0" i="0" u="none" strike="noStrike" cap="none" normalizeH="0" baseline="0" dirty="0">
                <a:ln>
                  <a:noFill/>
                </a:ln>
                <a:solidFill>
                  <a:srgbClr val="669900"/>
                </a:solidFill>
                <a:effectLst/>
                <a:latin typeface="Consolas" panose="020B0609020204030204" pitchFamily="49" charset="0"/>
              </a:rPr>
              <a:t>’</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err="1">
                <a:ln>
                  <a:noFill/>
                </a:ln>
                <a:solidFill>
                  <a:srgbClr val="DD4A68"/>
                </a:solidFill>
                <a:effectLst/>
                <a:latin typeface="Consolas" panose="020B0609020204030204" pitchFamily="49" charset="0"/>
              </a:rPr>
              <a:t>fetch</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669900"/>
                </a:solidFill>
                <a:effectLst/>
                <a:latin typeface="Consolas" panose="020B0609020204030204" pitchFamily="49" charset="0"/>
              </a:rPr>
              <a:t>'flowers.jpg’</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err="1">
                <a:ln>
                  <a:noFill/>
                </a:ln>
                <a:solidFill>
                  <a:srgbClr val="DD4A68"/>
                </a:solidFill>
                <a:effectLst/>
                <a:latin typeface="Consolas" panose="020B0609020204030204" pitchFamily="49" charset="0"/>
              </a:rPr>
              <a:t>then</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0077AA"/>
                </a:solidFill>
                <a:effectLst/>
                <a:latin typeface="Consolas" panose="020B0609020204030204" pitchFamily="49" charset="0"/>
              </a:rPr>
              <a:t>function</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err="1">
                <a:ln>
                  <a:noFill/>
                </a:ln>
                <a:solidFill>
                  <a:srgbClr val="333333"/>
                </a:solidFill>
                <a:effectLst/>
                <a:latin typeface="Consolas" panose="020B0609020204030204" pitchFamily="49" charset="0"/>
              </a:rPr>
              <a:t>response</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a:ln>
                  <a:noFill/>
                </a:ln>
                <a:solidFill>
                  <a:srgbClr val="999999"/>
                </a:solidFill>
                <a:effectLst/>
                <a:latin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lang="fr-FR" altLang="fr-FR" sz="1600" dirty="0">
                <a:solidFill>
                  <a:srgbClr val="999999"/>
                </a:solidFill>
                <a:latin typeface="Consolas" panose="020B0609020204030204" pitchFamily="49" charset="0"/>
              </a:rPr>
              <a:t>	</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a:ln>
                  <a:noFill/>
                </a:ln>
                <a:solidFill>
                  <a:srgbClr val="0077AA"/>
                </a:solidFill>
                <a:effectLst/>
                <a:latin typeface="Consolas" panose="020B0609020204030204" pitchFamily="49" charset="0"/>
              </a:rPr>
              <a:t>return</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err="1">
                <a:ln>
                  <a:noFill/>
                </a:ln>
                <a:solidFill>
                  <a:srgbClr val="333333"/>
                </a:solidFill>
                <a:effectLst/>
                <a:latin typeface="Consolas" panose="020B0609020204030204" pitchFamily="49" charset="0"/>
              </a:rPr>
              <a:t>response</a:t>
            </a:r>
            <a:r>
              <a:rPr kumimoji="0" lang="fr-FR" altLang="fr-FR" sz="1600" b="0" i="0" u="none" strike="noStrike" cap="none" normalizeH="0" baseline="0" dirty="0" err="1">
                <a:ln>
                  <a:noFill/>
                </a:ln>
                <a:solidFill>
                  <a:srgbClr val="999999"/>
                </a:solidFill>
                <a:effectLst/>
                <a:latin typeface="Consolas" panose="020B0609020204030204" pitchFamily="49" charset="0"/>
              </a:rPr>
              <a:t>.</a:t>
            </a:r>
            <a:r>
              <a:rPr kumimoji="0" lang="fr-FR" altLang="fr-FR" sz="1600" b="0" i="0" u="none" strike="noStrike" cap="none" normalizeH="0" baseline="0" dirty="0" err="1">
                <a:ln>
                  <a:noFill/>
                </a:ln>
                <a:solidFill>
                  <a:srgbClr val="DD4A68"/>
                </a:solidFill>
                <a:effectLst/>
                <a:latin typeface="Consolas" panose="020B0609020204030204" pitchFamily="49" charset="0"/>
              </a:rPr>
              <a:t>blob</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rgbClr val="999999"/>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fr-FR" altLang="fr-FR" sz="1600" dirty="0">
                <a:solidFill>
                  <a:srgbClr val="999999"/>
                </a:solidFill>
                <a:latin typeface="Consolas" panose="020B0609020204030204" pitchFamily="49" charset="0"/>
              </a:rPr>
              <a:t>   </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err="1">
                <a:ln>
                  <a:noFill/>
                </a:ln>
                <a:solidFill>
                  <a:srgbClr val="DD4A68"/>
                </a:solidFill>
                <a:effectLst/>
                <a:latin typeface="Consolas" panose="020B0609020204030204" pitchFamily="49" charset="0"/>
              </a:rPr>
              <a:t>then</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0077AA"/>
                </a:solidFill>
                <a:effectLst/>
                <a:latin typeface="Consolas" panose="020B0609020204030204" pitchFamily="49" charset="0"/>
              </a:rPr>
              <a:t>function</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err="1">
                <a:ln>
                  <a:noFill/>
                </a:ln>
                <a:solidFill>
                  <a:srgbClr val="333333"/>
                </a:solidFill>
                <a:effectLst/>
                <a:latin typeface="Consolas" panose="020B0609020204030204" pitchFamily="49" charset="0"/>
              </a:rPr>
              <a:t>myBlob</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fr-FR" altLang="fr-FR" sz="1600" dirty="0">
                <a:solidFill>
                  <a:srgbClr val="333333"/>
                </a:solidFill>
                <a:latin typeface="Consolas" panose="020B0609020204030204" pitchFamily="49" charset="0"/>
              </a:rPr>
              <a:t>	</a:t>
            </a:r>
            <a:r>
              <a:rPr kumimoji="0" lang="fr-FR" altLang="fr-FR" sz="1600" b="0" i="0" u="none" strike="noStrike" cap="none" normalizeH="0" baseline="0" dirty="0" err="1">
                <a:ln>
                  <a:noFill/>
                </a:ln>
                <a:solidFill>
                  <a:srgbClr val="0077AA"/>
                </a:solidFill>
                <a:effectLst/>
                <a:latin typeface="Consolas" panose="020B0609020204030204" pitchFamily="49" charset="0"/>
              </a:rPr>
              <a:t>const</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err="1">
                <a:ln>
                  <a:noFill/>
                </a:ln>
                <a:solidFill>
                  <a:srgbClr val="333333"/>
                </a:solidFill>
                <a:effectLst/>
                <a:latin typeface="Consolas" panose="020B0609020204030204" pitchFamily="49" charset="0"/>
              </a:rPr>
              <a:t>objectURL</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a:ln>
                  <a:noFill/>
                </a:ln>
                <a:solidFill>
                  <a:srgbClr val="9A6E3A"/>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fr-FR" altLang="fr-FR" sz="1600" dirty="0">
                <a:solidFill>
                  <a:srgbClr val="333333"/>
                </a:solidFill>
                <a:latin typeface="Consolas" panose="020B0609020204030204" pitchFamily="49" charset="0"/>
              </a:rPr>
              <a:t>       </a:t>
            </a:r>
            <a:r>
              <a:rPr kumimoji="0" lang="fr-FR" altLang="fr-FR" sz="1600" b="0" i="0" u="none" strike="noStrike" cap="none" normalizeH="0" baseline="0" dirty="0" err="1">
                <a:ln>
                  <a:noFill/>
                </a:ln>
                <a:solidFill>
                  <a:srgbClr val="990055"/>
                </a:solidFill>
                <a:effectLst/>
                <a:latin typeface="Consolas" panose="020B0609020204030204" pitchFamily="49" charset="0"/>
              </a:rPr>
              <a:t>URL</a:t>
            </a:r>
            <a:r>
              <a:rPr kumimoji="0" lang="fr-FR" altLang="fr-FR" sz="1600" b="0" i="0" u="none" strike="noStrike" cap="none" normalizeH="0" baseline="0" dirty="0" err="1">
                <a:ln>
                  <a:noFill/>
                </a:ln>
                <a:solidFill>
                  <a:srgbClr val="999999"/>
                </a:solidFill>
                <a:effectLst/>
                <a:latin typeface="Consolas" panose="020B0609020204030204" pitchFamily="49" charset="0"/>
              </a:rPr>
              <a:t>.</a:t>
            </a:r>
            <a:r>
              <a:rPr kumimoji="0" lang="fr-FR" altLang="fr-FR" sz="1600" b="0" i="0" u="none" strike="noStrike" cap="none" normalizeH="0" baseline="0" dirty="0" err="1">
                <a:ln>
                  <a:noFill/>
                </a:ln>
                <a:solidFill>
                  <a:srgbClr val="DD4A68"/>
                </a:solidFill>
                <a:effectLst/>
                <a:latin typeface="Consolas" panose="020B0609020204030204" pitchFamily="49" charset="0"/>
              </a:rPr>
              <a:t>createObjectURL</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err="1">
                <a:ln>
                  <a:noFill/>
                </a:ln>
                <a:solidFill>
                  <a:srgbClr val="333333"/>
                </a:solidFill>
                <a:effectLst/>
                <a:latin typeface="Consolas" panose="020B0609020204030204" pitchFamily="49" charset="0"/>
              </a:rPr>
              <a:t>myBlob</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fr-FR" altLang="fr-FR" sz="1600" dirty="0">
                <a:solidFill>
                  <a:srgbClr val="333333"/>
                </a:solidFill>
                <a:latin typeface="Consolas" panose="020B0609020204030204" pitchFamily="49" charset="0"/>
              </a:rPr>
              <a:t>        </a:t>
            </a:r>
            <a:r>
              <a:rPr kumimoji="0" lang="fr-FR" altLang="fr-FR" sz="1600" b="0" i="0" u="none" strike="noStrike" cap="none" normalizeH="0" baseline="0" dirty="0" err="1">
                <a:ln>
                  <a:noFill/>
                </a:ln>
                <a:solidFill>
                  <a:srgbClr val="333333"/>
                </a:solidFill>
                <a:effectLst/>
                <a:latin typeface="Consolas" panose="020B0609020204030204" pitchFamily="49" charset="0"/>
              </a:rPr>
              <a:t>myImage</a:t>
            </a:r>
            <a:r>
              <a:rPr kumimoji="0" lang="fr-FR" altLang="fr-FR" sz="1600" b="0" i="0" u="none" strike="noStrike" cap="none" normalizeH="0" baseline="0" dirty="0" err="1">
                <a:ln>
                  <a:noFill/>
                </a:ln>
                <a:solidFill>
                  <a:srgbClr val="999999"/>
                </a:solidFill>
                <a:effectLst/>
                <a:latin typeface="Consolas" panose="020B0609020204030204" pitchFamily="49" charset="0"/>
              </a:rPr>
              <a:t>.</a:t>
            </a:r>
            <a:r>
              <a:rPr kumimoji="0" lang="fr-FR" altLang="fr-FR" sz="1600" b="0" i="0" u="none" strike="noStrike" cap="none" normalizeH="0" baseline="0" dirty="0" err="1">
                <a:ln>
                  <a:noFill/>
                </a:ln>
                <a:solidFill>
                  <a:srgbClr val="333333"/>
                </a:solidFill>
                <a:effectLst/>
                <a:latin typeface="Consolas" panose="020B0609020204030204" pitchFamily="49" charset="0"/>
              </a:rPr>
              <a:t>src</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a:ln>
                  <a:noFill/>
                </a:ln>
                <a:solidFill>
                  <a:srgbClr val="9A6E3A"/>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r>
              <a:rPr kumimoji="0" lang="fr-FR" altLang="fr-FR" sz="1600" b="0" i="0" u="none" strike="noStrike" cap="none" normalizeH="0" baseline="0" dirty="0" err="1">
                <a:ln>
                  <a:noFill/>
                </a:ln>
                <a:solidFill>
                  <a:srgbClr val="333333"/>
                </a:solidFill>
                <a:effectLst/>
                <a:latin typeface="Consolas" panose="020B0609020204030204" pitchFamily="49" charset="0"/>
              </a:rPr>
              <a:t>objectURL</a:t>
            </a:r>
            <a:r>
              <a:rPr kumimoji="0" lang="fr-FR" altLang="fr-FR" sz="1600" b="0" i="0" u="none" strike="noStrike" cap="none" normalizeH="0" baseline="0" dirty="0">
                <a:ln>
                  <a:noFill/>
                </a:ln>
                <a:solidFill>
                  <a:srgbClr val="999999"/>
                </a:solidFill>
                <a:effectLst/>
                <a:latin typeface="Consolas" panose="020B0609020204030204" pitchFamily="49" charset="0"/>
              </a:rPr>
              <a:t>;</a:t>
            </a:r>
            <a:r>
              <a:rPr kumimoji="0" lang="fr-FR" altLang="fr-FR" sz="1600" b="0" i="0" u="none" strike="noStrike" cap="none" normalizeH="0" baseline="0" dirty="0">
                <a:ln>
                  <a:noFill/>
                </a:ln>
                <a:solidFill>
                  <a:srgbClr val="333333"/>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rgbClr val="999999"/>
                </a:solidFill>
                <a:effectLst/>
                <a:latin typeface="Consolas" panose="020B0609020204030204" pitchFamily="49" charset="0"/>
              </a:rPr>
              <a:t>    });</a:t>
            </a:r>
            <a:r>
              <a:rPr kumimoji="0" lang="fr-FR" altLang="fr-FR" sz="1200" b="0" i="0" u="none" strike="noStrike" cap="none" normalizeH="0" baseline="0" dirty="0">
                <a:ln>
                  <a:noFill/>
                </a:ln>
                <a:solidFill>
                  <a:schemeClr val="tx1"/>
                </a:solidFill>
                <a:effectLst/>
              </a:rPr>
              <a:t> </a:t>
            </a:r>
            <a:endParaRPr kumimoji="0" lang="fr-FR" altLang="fr-FR"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8357786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D7A18799-49D9-4FD0-9C56-467D22B7E118}"/>
              </a:ext>
            </a:extLst>
          </p:cNvPr>
          <p:cNvSpPr>
            <a:spLocks noGrp="1"/>
          </p:cNvSpPr>
          <p:nvPr>
            <p:ph type="title"/>
          </p:nvPr>
        </p:nvSpPr>
        <p:spPr/>
        <p:txBody>
          <a:bodyPr/>
          <a:lstStyle/>
          <a:p>
            <a:r>
              <a:rPr lang="fr-FR" dirty="0"/>
              <a:t>TP rappels</a:t>
            </a:r>
          </a:p>
        </p:txBody>
      </p:sp>
      <p:sp>
        <p:nvSpPr>
          <p:cNvPr id="5" name="Espace réservé du contenu 4">
            <a:extLst>
              <a:ext uri="{FF2B5EF4-FFF2-40B4-BE49-F238E27FC236}">
                <a16:creationId xmlns:a16="http://schemas.microsoft.com/office/drawing/2014/main" xmlns="" id="{1394A0F7-FC03-452C-B1E1-FFD1AC7867B6}"/>
              </a:ext>
            </a:extLst>
          </p:cNvPr>
          <p:cNvSpPr>
            <a:spLocks noGrp="1"/>
          </p:cNvSpPr>
          <p:nvPr>
            <p:ph idx="1"/>
          </p:nvPr>
        </p:nvSpPr>
        <p:spPr/>
        <p:txBody>
          <a:bodyPr>
            <a:normAutofit fontScale="92500" lnSpcReduction="20000"/>
          </a:bodyPr>
          <a:lstStyle/>
          <a:p>
            <a:r>
              <a:rPr lang="fr-FR" dirty="0"/>
              <a:t>Exécuter un serveur json-serveur</a:t>
            </a:r>
          </a:p>
          <a:p>
            <a:pPr lvl="1"/>
            <a:r>
              <a:rPr lang="fr-FR" dirty="0"/>
              <a:t>Sur le flux en commentaire</a:t>
            </a:r>
          </a:p>
          <a:p>
            <a:pPr lvl="2"/>
            <a:r>
              <a:rPr lang="fr-FR" dirty="0">
                <a:hlinkClick r:id="rId3"/>
              </a:rPr>
              <a:t>http://mon-json-server/images</a:t>
            </a:r>
            <a:r>
              <a:rPr lang="fr-FR" dirty="0"/>
              <a:t> et </a:t>
            </a:r>
            <a:r>
              <a:rPr lang="fr-FR" dirty="0">
                <a:hlinkClick r:id="rId4"/>
              </a:rPr>
              <a:t>http://mon-json-server/images/1</a:t>
            </a:r>
            <a:endParaRPr lang="fr-FR" dirty="0"/>
          </a:p>
          <a:p>
            <a:pPr lvl="1"/>
            <a:endParaRPr lang="fr-FR" dirty="0"/>
          </a:p>
          <a:p>
            <a:r>
              <a:rPr lang="fr-FR" dirty="0"/>
              <a:t>Faites un </a:t>
            </a:r>
            <a:r>
              <a:rPr lang="fr-FR" b="1" dirty="0"/>
              <a:t>objet </a:t>
            </a:r>
            <a:r>
              <a:rPr lang="fr-FR" dirty="0"/>
              <a:t>permettant, </a:t>
            </a:r>
          </a:p>
          <a:p>
            <a:pPr lvl="1"/>
            <a:r>
              <a:rPr lang="fr-FR" dirty="0"/>
              <a:t>d’effectuer des appels Rest pour</a:t>
            </a:r>
          </a:p>
          <a:p>
            <a:pPr lvl="2"/>
            <a:r>
              <a:rPr lang="fr-FR" dirty="0"/>
              <a:t>GET une ressource images sur le json-server</a:t>
            </a:r>
          </a:p>
          <a:p>
            <a:pPr lvl="2"/>
            <a:r>
              <a:rPr lang="fr-FR" dirty="0"/>
              <a:t>GET sur un ressource générique sur le json-server</a:t>
            </a:r>
          </a:p>
          <a:p>
            <a:pPr lvl="1"/>
            <a:endParaRPr lang="fr-FR" dirty="0"/>
          </a:p>
          <a:p>
            <a:pPr lvl="1"/>
            <a:r>
              <a:rPr lang="fr-FR" dirty="0"/>
              <a:t>Exécuter une call une fois la réponse reçue </a:t>
            </a:r>
          </a:p>
          <a:p>
            <a:pPr lvl="2"/>
            <a:r>
              <a:rPr lang="fr-FR" dirty="0"/>
              <a:t>Console log de l’objet reçue</a:t>
            </a:r>
          </a:p>
          <a:p>
            <a:pPr lvl="1"/>
            <a:endParaRPr lang="fr-FR" dirty="0"/>
          </a:p>
          <a:p>
            <a:pPr lvl="1"/>
            <a:r>
              <a:rPr lang="fr-FR" dirty="0"/>
              <a:t>Prévoir aussi les fonctions pour POST, PUT, PATCH, DELETE</a:t>
            </a:r>
          </a:p>
          <a:p>
            <a:pPr lvl="1"/>
            <a:endParaRPr lang="fr-FR" dirty="0"/>
          </a:p>
        </p:txBody>
      </p:sp>
      <p:sp>
        <p:nvSpPr>
          <p:cNvPr id="6" name="Rectangle : avec coin rogné 5">
            <a:extLst>
              <a:ext uri="{FF2B5EF4-FFF2-40B4-BE49-F238E27FC236}">
                <a16:creationId xmlns:a16="http://schemas.microsoft.com/office/drawing/2014/main" xmlns="" id="{85947194-92F0-48C6-BAF2-698F4FFA2BF3}"/>
              </a:ext>
            </a:extLst>
          </p:cNvPr>
          <p:cNvSpPr/>
          <p:nvPr/>
        </p:nvSpPr>
        <p:spPr>
          <a:xfrm>
            <a:off x="9248172" y="2569580"/>
            <a:ext cx="2476982" cy="2997843"/>
          </a:xfrm>
          <a:prstGeom prst="snip1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fr-FR" b="1" u="sng" dirty="0">
                <a:solidFill>
                  <a:schemeClr val="tx1"/>
                </a:solidFill>
              </a:rPr>
              <a:t>Images</a:t>
            </a:r>
          </a:p>
        </p:txBody>
      </p:sp>
      <p:sp>
        <p:nvSpPr>
          <p:cNvPr id="7" name="Rectangle 6">
            <a:extLst>
              <a:ext uri="{FF2B5EF4-FFF2-40B4-BE49-F238E27FC236}">
                <a16:creationId xmlns:a16="http://schemas.microsoft.com/office/drawing/2014/main" xmlns="" id="{77C242F1-E5BA-4C66-86C8-57D4C37E2B2A}"/>
              </a:ext>
            </a:extLst>
          </p:cNvPr>
          <p:cNvSpPr/>
          <p:nvPr/>
        </p:nvSpPr>
        <p:spPr>
          <a:xfrm>
            <a:off x="9444942" y="3243801"/>
            <a:ext cx="2013995" cy="529542"/>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id:1, </a:t>
            </a:r>
          </a:p>
          <a:p>
            <a:pPr algn="ctr"/>
            <a:r>
              <a:rPr lang="fr-FR" dirty="0"/>
              <a:t>url:"http:..."</a:t>
            </a:r>
          </a:p>
        </p:txBody>
      </p:sp>
      <p:sp>
        <p:nvSpPr>
          <p:cNvPr id="8" name="Rectangle 7">
            <a:extLst>
              <a:ext uri="{FF2B5EF4-FFF2-40B4-BE49-F238E27FC236}">
                <a16:creationId xmlns:a16="http://schemas.microsoft.com/office/drawing/2014/main" xmlns="" id="{30028741-1405-49FB-B063-ADFE269D8568}"/>
              </a:ext>
            </a:extLst>
          </p:cNvPr>
          <p:cNvSpPr/>
          <p:nvPr/>
        </p:nvSpPr>
        <p:spPr>
          <a:xfrm>
            <a:off x="9470017" y="3928636"/>
            <a:ext cx="2013995" cy="529542"/>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id:2, </a:t>
            </a:r>
          </a:p>
          <a:p>
            <a:pPr algn="ctr"/>
            <a:r>
              <a:rPr lang="fr-FR" dirty="0"/>
              <a:t>url:"http:..."</a:t>
            </a:r>
          </a:p>
        </p:txBody>
      </p:sp>
      <p:sp>
        <p:nvSpPr>
          <p:cNvPr id="9" name="Rectangle 8">
            <a:extLst>
              <a:ext uri="{FF2B5EF4-FFF2-40B4-BE49-F238E27FC236}">
                <a16:creationId xmlns:a16="http://schemas.microsoft.com/office/drawing/2014/main" xmlns="" id="{29DA0C90-CBDE-40D3-B32B-ECE131F5404D}"/>
              </a:ext>
            </a:extLst>
          </p:cNvPr>
          <p:cNvSpPr/>
          <p:nvPr/>
        </p:nvSpPr>
        <p:spPr>
          <a:xfrm>
            <a:off x="9495092" y="4601894"/>
            <a:ext cx="2013995" cy="529542"/>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id:3,</a:t>
            </a:r>
          </a:p>
          <a:p>
            <a:pPr algn="ctr"/>
            <a:r>
              <a:rPr lang="fr-FR" dirty="0"/>
              <a:t>url:"http:..."</a:t>
            </a:r>
          </a:p>
        </p:txBody>
      </p:sp>
    </p:spTree>
    <p:extLst>
      <p:ext uri="{BB962C8B-B14F-4D97-AF65-F5344CB8AC3E}">
        <p14:creationId xmlns:p14="http://schemas.microsoft.com/office/powerpoint/2010/main" val="240099645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xmlns="" id="{BD123A56-9546-430B-9CB2-AA34ED4E4741}"/>
              </a:ext>
            </a:extLst>
          </p:cNvPr>
          <p:cNvSpPr>
            <a:spLocks noGrp="1"/>
          </p:cNvSpPr>
          <p:nvPr>
            <p:ph type="title"/>
          </p:nvPr>
        </p:nvSpPr>
        <p:spPr/>
        <p:txBody>
          <a:bodyPr/>
          <a:lstStyle/>
          <a:p>
            <a:r>
              <a:rPr lang="fr-FR" dirty="0"/>
              <a:t>Concept React</a:t>
            </a:r>
          </a:p>
        </p:txBody>
      </p:sp>
      <p:sp>
        <p:nvSpPr>
          <p:cNvPr id="6" name="Espace réservé du texte 5">
            <a:extLst>
              <a:ext uri="{FF2B5EF4-FFF2-40B4-BE49-F238E27FC236}">
                <a16:creationId xmlns:a16="http://schemas.microsoft.com/office/drawing/2014/main" xmlns="" id="{8FF8211F-7F66-44F9-92DB-8B26F3E69D1B}"/>
              </a:ext>
            </a:extLst>
          </p:cNvPr>
          <p:cNvSpPr>
            <a:spLocks noGrp="1"/>
          </p:cNvSpPr>
          <p:nvPr>
            <p:ph type="body" idx="1"/>
          </p:nvPr>
        </p:nvSpPr>
        <p:spPr/>
        <p:txBody>
          <a:bodyPr/>
          <a:lstStyle/>
          <a:p>
            <a:r>
              <a:rPr lang="fr-FR" dirty="0"/>
              <a:t>Y ‘ a quoi dedans ?</a:t>
            </a:r>
          </a:p>
        </p:txBody>
      </p:sp>
      <p:pic>
        <p:nvPicPr>
          <p:cNvPr id="3" name="Image 2">
            <a:extLst>
              <a:ext uri="{FF2B5EF4-FFF2-40B4-BE49-F238E27FC236}">
                <a16:creationId xmlns:a16="http://schemas.microsoft.com/office/drawing/2014/main" xmlns="" id="{8BBD8342-4FC7-4E66-AA28-AD0556D1EE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0130" y="862976"/>
            <a:ext cx="3228825" cy="3724614"/>
          </a:xfrm>
          <a:prstGeom prst="rect">
            <a:avLst/>
          </a:prstGeom>
        </p:spPr>
      </p:pic>
    </p:spTree>
    <p:extLst>
      <p:ext uri="{BB962C8B-B14F-4D97-AF65-F5344CB8AC3E}">
        <p14:creationId xmlns:p14="http://schemas.microsoft.com/office/powerpoint/2010/main" val="15034586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E7FC4E14-9482-4AE0-9A57-44E8253EEC57}"/>
              </a:ext>
            </a:extLst>
          </p:cNvPr>
          <p:cNvSpPr>
            <a:spLocks noGrp="1"/>
          </p:cNvSpPr>
          <p:nvPr>
            <p:ph type="title"/>
          </p:nvPr>
        </p:nvSpPr>
        <p:spPr/>
        <p:txBody>
          <a:bodyPr/>
          <a:lstStyle/>
          <a:p>
            <a:r>
              <a:rPr lang="fr-FR" dirty="0"/>
              <a:t>CRA</a:t>
            </a:r>
          </a:p>
        </p:txBody>
      </p:sp>
      <p:sp>
        <p:nvSpPr>
          <p:cNvPr id="5" name="Espace réservé du contenu 4">
            <a:extLst>
              <a:ext uri="{FF2B5EF4-FFF2-40B4-BE49-F238E27FC236}">
                <a16:creationId xmlns:a16="http://schemas.microsoft.com/office/drawing/2014/main" xmlns="" id="{792CDABE-0FAD-4CA7-9F5A-98CB1B10E0FE}"/>
              </a:ext>
            </a:extLst>
          </p:cNvPr>
          <p:cNvSpPr>
            <a:spLocks noGrp="1"/>
          </p:cNvSpPr>
          <p:nvPr>
            <p:ph idx="1"/>
          </p:nvPr>
        </p:nvSpPr>
        <p:spPr/>
        <p:txBody>
          <a:bodyPr/>
          <a:lstStyle/>
          <a:p>
            <a:r>
              <a:rPr lang="fr-FR" dirty="0"/>
              <a:t>Create-react-app</a:t>
            </a:r>
          </a:p>
          <a:p>
            <a:pPr lvl="1"/>
            <a:r>
              <a:rPr lang="fr-FR" dirty="0" err="1"/>
              <a:t>Scafolding</a:t>
            </a:r>
            <a:r>
              <a:rPr lang="fr-FR" dirty="0"/>
              <a:t> d’une appli</a:t>
            </a:r>
          </a:p>
          <a:p>
            <a:pPr lvl="2"/>
            <a:r>
              <a:rPr lang="fr-FR" dirty="0"/>
              <a:t>Dissociation code react / </a:t>
            </a:r>
            <a:r>
              <a:rPr lang="fr-FR" dirty="0" err="1"/>
              <a:t>static</a:t>
            </a:r>
            <a:r>
              <a:rPr lang="fr-FR" dirty="0"/>
              <a:t> </a:t>
            </a:r>
            <a:r>
              <a:rPr lang="fr-FR" dirty="0" err="1"/>
              <a:t>asserts</a:t>
            </a:r>
            <a:endParaRPr lang="fr-FR" dirty="0"/>
          </a:p>
          <a:p>
            <a:pPr lvl="2"/>
            <a:r>
              <a:rPr lang="fr-FR" dirty="0"/>
              <a:t>Building</a:t>
            </a:r>
          </a:p>
          <a:p>
            <a:pPr lvl="2"/>
            <a:r>
              <a:rPr lang="fr-FR" dirty="0"/>
              <a:t>Serve</a:t>
            </a:r>
          </a:p>
          <a:p>
            <a:pPr lvl="2"/>
            <a:r>
              <a:rPr lang="fr-FR" dirty="0" err="1"/>
              <a:t>Webpack</a:t>
            </a:r>
            <a:r>
              <a:rPr lang="fr-FR" dirty="0"/>
              <a:t>, </a:t>
            </a:r>
            <a:r>
              <a:rPr lang="fr-FR" dirty="0" err="1"/>
              <a:t>pré-configurer</a:t>
            </a:r>
            <a:endParaRPr lang="fr-FR" dirty="0"/>
          </a:p>
          <a:p>
            <a:pPr lvl="2"/>
            <a:r>
              <a:rPr lang="fr-FR" dirty="0"/>
              <a:t>Ejection possible de CRA</a:t>
            </a:r>
          </a:p>
          <a:p>
            <a:pPr lvl="2"/>
            <a:endParaRPr lang="fr-FR" dirty="0"/>
          </a:p>
          <a:p>
            <a:pPr lvl="2"/>
            <a:r>
              <a:rPr lang="fr-FR" dirty="0"/>
              <a:t>Commande </a:t>
            </a:r>
          </a:p>
          <a:p>
            <a:pPr lvl="3"/>
            <a:r>
              <a:rPr lang="fr-FR" dirty="0" err="1"/>
              <a:t>npx</a:t>
            </a:r>
            <a:r>
              <a:rPr lang="fr-FR" dirty="0"/>
              <a:t> </a:t>
            </a:r>
            <a:r>
              <a:rPr lang="fr-FR" dirty="0" err="1"/>
              <a:t>create</a:t>
            </a:r>
            <a:r>
              <a:rPr lang="fr-FR" dirty="0"/>
              <a:t>-react-app mon-app</a:t>
            </a:r>
          </a:p>
        </p:txBody>
      </p:sp>
    </p:spTree>
    <p:extLst>
      <p:ext uri="{BB962C8B-B14F-4D97-AF65-F5344CB8AC3E}">
        <p14:creationId xmlns:p14="http://schemas.microsoft.com/office/powerpoint/2010/main" val="335530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88114035-5E05-408C-AB25-D489ED8D42D2}"/>
              </a:ext>
            </a:extLst>
          </p:cNvPr>
          <p:cNvSpPr>
            <a:spLocks noGrp="1"/>
          </p:cNvSpPr>
          <p:nvPr>
            <p:ph type="title"/>
          </p:nvPr>
        </p:nvSpPr>
        <p:spPr/>
        <p:txBody>
          <a:bodyPr/>
          <a:lstStyle/>
          <a:p>
            <a:r>
              <a:rPr lang="fr-FR" dirty="0"/>
              <a:t>Une librairie</a:t>
            </a:r>
          </a:p>
        </p:txBody>
      </p:sp>
      <p:sp>
        <p:nvSpPr>
          <p:cNvPr id="3" name="Espace réservé du contenu 2">
            <a:extLst>
              <a:ext uri="{FF2B5EF4-FFF2-40B4-BE49-F238E27FC236}">
                <a16:creationId xmlns:a16="http://schemas.microsoft.com/office/drawing/2014/main" xmlns="" id="{3D574F98-20D3-4C3A-A39A-CA5C159A93B4}"/>
              </a:ext>
            </a:extLst>
          </p:cNvPr>
          <p:cNvSpPr>
            <a:spLocks noGrp="1"/>
          </p:cNvSpPr>
          <p:nvPr>
            <p:ph idx="1"/>
          </p:nvPr>
        </p:nvSpPr>
        <p:spPr/>
        <p:txBody>
          <a:bodyPr/>
          <a:lstStyle/>
          <a:p>
            <a:r>
              <a:rPr lang="fr-FR" dirty="0"/>
              <a:t>React c’est une </a:t>
            </a:r>
            <a:r>
              <a:rPr lang="fr-FR" b="1" dirty="0"/>
              <a:t>librairie</a:t>
            </a:r>
            <a:r>
              <a:rPr lang="fr-FR" dirty="0"/>
              <a:t> js/</a:t>
            </a:r>
            <a:r>
              <a:rPr lang="fr-FR" dirty="0" err="1"/>
              <a:t>ts</a:t>
            </a:r>
            <a:r>
              <a:rPr lang="fr-FR" dirty="0"/>
              <a:t>, elle permet</a:t>
            </a:r>
          </a:p>
          <a:p>
            <a:pPr lvl="2"/>
            <a:r>
              <a:rPr lang="fr-FR" dirty="0"/>
              <a:t>De créer des applications clientes web</a:t>
            </a:r>
          </a:p>
          <a:p>
            <a:pPr lvl="3"/>
            <a:endParaRPr lang="fr-FR" dirty="0"/>
          </a:p>
          <a:p>
            <a:pPr lvl="3"/>
            <a:r>
              <a:rPr lang="fr-FR" dirty="0"/>
              <a:t>Créer de petit composant à assembler entre eux</a:t>
            </a:r>
          </a:p>
          <a:p>
            <a:pPr lvl="3"/>
            <a:endParaRPr lang="fr-FR" dirty="0"/>
          </a:p>
          <a:p>
            <a:pPr lvl="3"/>
            <a:r>
              <a:rPr lang="fr-FR" dirty="0"/>
              <a:t>Assembler de plus gros composants constituer de plus </a:t>
            </a:r>
          </a:p>
          <a:p>
            <a:pPr marL="1371600" lvl="3" indent="0">
              <a:buNone/>
            </a:pPr>
            <a:r>
              <a:rPr lang="fr-FR" dirty="0"/>
              <a:t>petit composants</a:t>
            </a:r>
          </a:p>
          <a:p>
            <a:pPr lvl="3"/>
            <a:endParaRPr lang="fr-FR" dirty="0"/>
          </a:p>
          <a:p>
            <a:pPr lvl="3"/>
            <a:r>
              <a:rPr lang="fr-FR" dirty="0"/>
              <a:t>Faire interagir ces gros composants entre eux </a:t>
            </a:r>
          </a:p>
          <a:p>
            <a:pPr lvl="3"/>
            <a:endParaRPr lang="fr-FR" dirty="0"/>
          </a:p>
          <a:p>
            <a:pPr lvl="3"/>
            <a:r>
              <a:rPr lang="fr-FR" dirty="0"/>
              <a:t>Créer une app grâce aux composants</a:t>
            </a:r>
          </a:p>
          <a:p>
            <a:pPr lvl="2"/>
            <a:endParaRPr lang="fr-FR" dirty="0"/>
          </a:p>
          <a:p>
            <a:pPr lvl="2"/>
            <a:endParaRPr lang="fr-FR" dirty="0"/>
          </a:p>
          <a:p>
            <a:pPr lvl="2"/>
            <a:endParaRPr lang="fr-FR" dirty="0"/>
          </a:p>
        </p:txBody>
      </p:sp>
      <p:sp>
        <p:nvSpPr>
          <p:cNvPr id="4" name="Ellipse 3">
            <a:extLst>
              <a:ext uri="{FF2B5EF4-FFF2-40B4-BE49-F238E27FC236}">
                <a16:creationId xmlns:a16="http://schemas.microsoft.com/office/drawing/2014/main" xmlns="" id="{320CC1C6-C098-4B88-9EB7-681084849C9E}"/>
              </a:ext>
            </a:extLst>
          </p:cNvPr>
          <p:cNvSpPr/>
          <p:nvPr/>
        </p:nvSpPr>
        <p:spPr>
          <a:xfrm>
            <a:off x="8229600" y="1771048"/>
            <a:ext cx="3388093" cy="30030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600" b="1" dirty="0"/>
              <a:t>Et c’est tout !!!!</a:t>
            </a:r>
          </a:p>
        </p:txBody>
      </p:sp>
    </p:spTree>
    <p:extLst>
      <p:ext uri="{BB962C8B-B14F-4D97-AF65-F5344CB8AC3E}">
        <p14:creationId xmlns:p14="http://schemas.microsoft.com/office/powerpoint/2010/main" val="218561028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E7FC4E14-9482-4AE0-9A57-44E8253EEC57}"/>
              </a:ext>
            </a:extLst>
          </p:cNvPr>
          <p:cNvSpPr>
            <a:spLocks noGrp="1"/>
          </p:cNvSpPr>
          <p:nvPr>
            <p:ph type="title"/>
          </p:nvPr>
        </p:nvSpPr>
        <p:spPr/>
        <p:txBody>
          <a:bodyPr/>
          <a:lstStyle/>
          <a:p>
            <a:r>
              <a:rPr lang="fr-FR" dirty="0"/>
              <a:t>CRNA</a:t>
            </a:r>
          </a:p>
        </p:txBody>
      </p:sp>
      <p:sp>
        <p:nvSpPr>
          <p:cNvPr id="5" name="Espace réservé du contenu 4">
            <a:extLst>
              <a:ext uri="{FF2B5EF4-FFF2-40B4-BE49-F238E27FC236}">
                <a16:creationId xmlns:a16="http://schemas.microsoft.com/office/drawing/2014/main" xmlns="" id="{792CDABE-0FAD-4CA7-9F5A-98CB1B10E0FE}"/>
              </a:ext>
            </a:extLst>
          </p:cNvPr>
          <p:cNvSpPr>
            <a:spLocks noGrp="1"/>
          </p:cNvSpPr>
          <p:nvPr>
            <p:ph idx="1"/>
          </p:nvPr>
        </p:nvSpPr>
        <p:spPr/>
        <p:txBody>
          <a:bodyPr/>
          <a:lstStyle/>
          <a:p>
            <a:r>
              <a:rPr lang="fr-FR" dirty="0"/>
              <a:t>Create-react-</a:t>
            </a:r>
            <a:r>
              <a:rPr lang="fr-FR" sz="4000" b="1" dirty="0"/>
              <a:t>native</a:t>
            </a:r>
            <a:r>
              <a:rPr lang="fr-FR" dirty="0"/>
              <a:t>-app</a:t>
            </a:r>
          </a:p>
          <a:p>
            <a:pPr lvl="1"/>
            <a:r>
              <a:rPr lang="fr-FR" dirty="0" err="1"/>
              <a:t>Scafolding</a:t>
            </a:r>
            <a:r>
              <a:rPr lang="fr-FR" dirty="0"/>
              <a:t> d’une appli react-</a:t>
            </a:r>
            <a:r>
              <a:rPr lang="fr-FR" dirty="0" err="1"/>
              <a:t>nativeBuilding</a:t>
            </a:r>
            <a:endParaRPr lang="fr-FR" dirty="0"/>
          </a:p>
          <a:p>
            <a:pPr lvl="2"/>
            <a:r>
              <a:rPr lang="fr-FR" dirty="0"/>
              <a:t>Serve</a:t>
            </a:r>
          </a:p>
          <a:p>
            <a:pPr lvl="2"/>
            <a:r>
              <a:rPr lang="fr-FR" dirty="0"/>
              <a:t>Compilation &amp; Simulation sur </a:t>
            </a:r>
            <a:r>
              <a:rPr lang="fr-FR" dirty="0" err="1"/>
              <a:t>android</a:t>
            </a:r>
            <a:r>
              <a:rPr lang="fr-FR" dirty="0"/>
              <a:t> (</a:t>
            </a:r>
            <a:r>
              <a:rPr lang="fr-FR" dirty="0" err="1"/>
              <a:t>win</a:t>
            </a:r>
            <a:r>
              <a:rPr lang="fr-FR" dirty="0"/>
              <a:t> &amp; mac)</a:t>
            </a:r>
          </a:p>
          <a:p>
            <a:pPr lvl="2"/>
            <a:r>
              <a:rPr lang="fr-FR" dirty="0"/>
              <a:t>Compilation et simulation </a:t>
            </a:r>
            <a:r>
              <a:rPr lang="fr-FR" dirty="0" err="1"/>
              <a:t>ios</a:t>
            </a:r>
            <a:r>
              <a:rPr lang="fr-FR" dirty="0"/>
              <a:t> (</a:t>
            </a:r>
            <a:r>
              <a:rPr lang="fr-FR" dirty="0" err="1"/>
              <a:t>xcode</a:t>
            </a:r>
            <a:r>
              <a:rPr lang="fr-FR" dirty="0"/>
              <a:t> mac)</a:t>
            </a:r>
          </a:p>
          <a:p>
            <a:pPr lvl="2"/>
            <a:r>
              <a:rPr lang="fr-FR" dirty="0"/>
              <a:t>Ejection possible de CRNA</a:t>
            </a:r>
          </a:p>
          <a:p>
            <a:pPr lvl="2"/>
            <a:endParaRPr lang="fr-FR" dirty="0"/>
          </a:p>
          <a:p>
            <a:pPr lvl="2"/>
            <a:r>
              <a:rPr lang="fr-FR" dirty="0"/>
              <a:t>Commande </a:t>
            </a:r>
          </a:p>
          <a:p>
            <a:pPr lvl="3"/>
            <a:r>
              <a:rPr lang="fr-FR" dirty="0" err="1"/>
              <a:t>npx</a:t>
            </a:r>
            <a:r>
              <a:rPr lang="fr-FR" dirty="0"/>
              <a:t> </a:t>
            </a:r>
            <a:r>
              <a:rPr lang="fr-FR" dirty="0" err="1"/>
              <a:t>create</a:t>
            </a:r>
            <a:r>
              <a:rPr lang="fr-FR" dirty="0"/>
              <a:t>-react-native-app mon-app</a:t>
            </a:r>
          </a:p>
        </p:txBody>
      </p:sp>
    </p:spTree>
    <p:extLst>
      <p:ext uri="{BB962C8B-B14F-4D97-AF65-F5344CB8AC3E}">
        <p14:creationId xmlns:p14="http://schemas.microsoft.com/office/powerpoint/2010/main" val="212220662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C1982A1-A753-4F32-B465-A0C1A5F3FA86}"/>
              </a:ext>
            </a:extLst>
          </p:cNvPr>
          <p:cNvSpPr>
            <a:spLocks noGrp="1"/>
          </p:cNvSpPr>
          <p:nvPr>
            <p:ph type="title"/>
          </p:nvPr>
        </p:nvSpPr>
        <p:spPr/>
        <p:txBody>
          <a:bodyPr/>
          <a:lstStyle/>
          <a:p>
            <a:r>
              <a:rPr lang="fr-FR" dirty="0"/>
              <a:t>Mise en place d’un appli</a:t>
            </a:r>
          </a:p>
        </p:txBody>
      </p:sp>
      <p:sp>
        <p:nvSpPr>
          <p:cNvPr id="3" name="Espace réservé du contenu 2">
            <a:extLst>
              <a:ext uri="{FF2B5EF4-FFF2-40B4-BE49-F238E27FC236}">
                <a16:creationId xmlns:a16="http://schemas.microsoft.com/office/drawing/2014/main" xmlns="" id="{5212AC07-3602-4F94-BD8B-648C0763CB1A}"/>
              </a:ext>
            </a:extLst>
          </p:cNvPr>
          <p:cNvSpPr>
            <a:spLocks noGrp="1"/>
          </p:cNvSpPr>
          <p:nvPr>
            <p:ph idx="1"/>
          </p:nvPr>
        </p:nvSpPr>
        <p:spPr/>
        <p:txBody>
          <a:bodyPr>
            <a:normAutofit fontScale="92500" lnSpcReduction="10000"/>
          </a:bodyPr>
          <a:lstStyle/>
          <a:p>
            <a:r>
              <a:rPr lang="fr-FR" b="1" dirty="0"/>
              <a:t>Exécuter</a:t>
            </a:r>
            <a:r>
              <a:rPr lang="fr-FR" dirty="0"/>
              <a:t> la commande </a:t>
            </a:r>
            <a:r>
              <a:rPr lang="fr-FR" dirty="0" err="1"/>
              <a:t>create</a:t>
            </a:r>
            <a:r>
              <a:rPr lang="fr-FR" dirty="0"/>
              <a:t> react app</a:t>
            </a:r>
          </a:p>
          <a:p>
            <a:pPr marL="0" indent="0" algn="ctr">
              <a:buNone/>
            </a:pPr>
            <a:r>
              <a:rPr lang="fr-FR" u="sng" dirty="0" err="1"/>
              <a:t>npx</a:t>
            </a:r>
            <a:r>
              <a:rPr lang="fr-FR" u="sng" dirty="0"/>
              <a:t> </a:t>
            </a:r>
            <a:r>
              <a:rPr lang="fr-FR" u="sng" dirty="0" err="1"/>
              <a:t>create</a:t>
            </a:r>
            <a:r>
              <a:rPr lang="fr-FR" u="sng" dirty="0"/>
              <a:t>-react-app app</a:t>
            </a:r>
          </a:p>
          <a:p>
            <a:pPr marL="0" indent="0" algn="ctr">
              <a:buNone/>
            </a:pPr>
            <a:endParaRPr lang="fr-FR" u="sng" dirty="0"/>
          </a:p>
          <a:p>
            <a:pPr lvl="1"/>
            <a:r>
              <a:rPr lang="fr-FR" dirty="0"/>
              <a:t>Installation automatique de dépendances : </a:t>
            </a:r>
          </a:p>
          <a:p>
            <a:pPr lvl="2"/>
            <a:r>
              <a:rPr lang="fr-FR" dirty="0" err="1"/>
              <a:t>Cra</a:t>
            </a:r>
            <a:r>
              <a:rPr lang="fr-FR" dirty="0"/>
              <a:t>-template, </a:t>
            </a:r>
            <a:r>
              <a:rPr lang="fr-FR" dirty="0" err="1"/>
              <a:t>modele</a:t>
            </a:r>
            <a:r>
              <a:rPr lang="fr-FR" dirty="0"/>
              <a:t> type de structure d’app react(structure de fichiers)</a:t>
            </a:r>
          </a:p>
          <a:p>
            <a:pPr lvl="2"/>
            <a:r>
              <a:rPr lang="fr-FR" dirty="0"/>
              <a:t>Babel et configuration</a:t>
            </a:r>
          </a:p>
          <a:p>
            <a:pPr lvl="2"/>
            <a:r>
              <a:rPr lang="fr-FR" dirty="0"/>
              <a:t>React script(</a:t>
            </a:r>
            <a:r>
              <a:rPr lang="fr-FR" dirty="0" err="1"/>
              <a:t>build,serve</a:t>
            </a:r>
            <a:r>
              <a:rPr lang="fr-FR" dirty="0"/>
              <a:t>, …)</a:t>
            </a:r>
          </a:p>
          <a:p>
            <a:pPr lvl="2"/>
            <a:r>
              <a:rPr lang="fr-FR" dirty="0"/>
              <a:t>React dom (</a:t>
            </a:r>
            <a:r>
              <a:rPr lang="fr-FR" dirty="0" err="1"/>
              <a:t>react.createElement</a:t>
            </a:r>
            <a:r>
              <a:rPr lang="fr-FR" dirty="0"/>
              <a:t>(),…)</a:t>
            </a:r>
          </a:p>
          <a:p>
            <a:pPr lvl="2"/>
            <a:endParaRPr lang="fr-FR" dirty="0"/>
          </a:p>
          <a:p>
            <a:pPr lvl="1"/>
            <a:r>
              <a:rPr lang="fr-FR" dirty="0" err="1"/>
              <a:t>Cra</a:t>
            </a:r>
            <a:r>
              <a:rPr lang="fr-FR" dirty="0"/>
              <a:t>-template sera supprimer une fois l’app </a:t>
            </a:r>
            <a:r>
              <a:rPr lang="fr-FR" dirty="0" err="1"/>
              <a:t>creer</a:t>
            </a:r>
            <a:endParaRPr lang="fr-FR" dirty="0"/>
          </a:p>
        </p:txBody>
      </p:sp>
      <p:sp>
        <p:nvSpPr>
          <p:cNvPr id="8" name="Rectangle 7">
            <a:extLst>
              <a:ext uri="{FF2B5EF4-FFF2-40B4-BE49-F238E27FC236}">
                <a16:creationId xmlns:a16="http://schemas.microsoft.com/office/drawing/2014/main" xmlns="" id="{8959C51D-51A9-4A6B-B204-82A53CA0BC03}"/>
              </a:ext>
            </a:extLst>
          </p:cNvPr>
          <p:cNvSpPr/>
          <p:nvPr/>
        </p:nvSpPr>
        <p:spPr>
          <a:xfrm>
            <a:off x="7331767" y="1136380"/>
            <a:ext cx="4406347" cy="4924425"/>
          </a:xfrm>
          <a:prstGeom prst="rect">
            <a:avLst/>
          </a:prstGeom>
        </p:spPr>
        <p:txBody>
          <a:bodyPr wrap="square">
            <a:spAutoFit/>
          </a:bodyPr>
          <a:lstStyle/>
          <a:p>
            <a:r>
              <a:rPr lang="en-US" sz="1600" dirty="0"/>
              <a:t>info Direct dependencies</a:t>
            </a:r>
          </a:p>
          <a:p>
            <a:r>
              <a:rPr lang="en-US" sz="1600" dirty="0"/>
              <a:t>├─ cra-template@1.0.3</a:t>
            </a:r>
          </a:p>
          <a:p>
            <a:r>
              <a:rPr lang="en-US" sz="1600" dirty="0"/>
              <a:t>├─ </a:t>
            </a:r>
            <a:r>
              <a:rPr lang="en-US" sz="1600" b="1" dirty="0"/>
              <a:t>react-dom@16.13.1</a:t>
            </a:r>
          </a:p>
          <a:p>
            <a:r>
              <a:rPr lang="en-US" sz="1600" dirty="0"/>
              <a:t>├─ </a:t>
            </a:r>
            <a:r>
              <a:rPr lang="en-US" sz="1600" b="1" dirty="0"/>
              <a:t>react-scripts@3.4.1</a:t>
            </a:r>
          </a:p>
          <a:p>
            <a:r>
              <a:rPr lang="en-US" sz="1600" dirty="0"/>
              <a:t>└─ </a:t>
            </a:r>
            <a:r>
              <a:rPr lang="en-US" sz="1600" b="1" dirty="0"/>
              <a:t>react@16.13.1</a:t>
            </a:r>
          </a:p>
          <a:p>
            <a:r>
              <a:rPr lang="en-US" sz="1600" dirty="0"/>
              <a:t>info All dependencies</a:t>
            </a:r>
          </a:p>
          <a:p>
            <a:r>
              <a:rPr lang="en-US" sz="1600" dirty="0"/>
              <a:t>├─ @babel/plugin-transform-runtime@7.9.0</a:t>
            </a:r>
          </a:p>
          <a:p>
            <a:r>
              <a:rPr lang="en-US" sz="1600" dirty="0"/>
              <a:t>├─ babel-preset-react-app@9.1.2</a:t>
            </a:r>
          </a:p>
          <a:p>
            <a:r>
              <a:rPr lang="en-US" sz="1600" dirty="0"/>
              <a:t>├─ cra-template@1.0.3</a:t>
            </a:r>
          </a:p>
          <a:p>
            <a:r>
              <a:rPr lang="en-US" sz="1600" dirty="0"/>
              <a:t>├─ eslint-config-react-app@5.2.1</a:t>
            </a:r>
          </a:p>
          <a:p>
            <a:r>
              <a:rPr lang="en-US" sz="1600" dirty="0"/>
              <a:t>├─ react-dev-utils@10.2.1</a:t>
            </a:r>
          </a:p>
          <a:p>
            <a:r>
              <a:rPr lang="en-US" sz="1600" dirty="0"/>
              <a:t>├─ </a:t>
            </a:r>
            <a:r>
              <a:rPr lang="en-US" sz="1600" b="1" dirty="0"/>
              <a:t>react-dom@16.13.1</a:t>
            </a:r>
          </a:p>
          <a:p>
            <a:r>
              <a:rPr lang="en-US" sz="1600" dirty="0"/>
              <a:t>├─ react-error-overlay@6.0.7</a:t>
            </a:r>
          </a:p>
          <a:p>
            <a:r>
              <a:rPr lang="en-US" sz="1600" dirty="0"/>
              <a:t>├─ </a:t>
            </a:r>
            <a:r>
              <a:rPr lang="en-US" sz="1600" b="1" dirty="0"/>
              <a:t>react-scripts</a:t>
            </a:r>
            <a:r>
              <a:rPr lang="en-US" sz="1600" dirty="0"/>
              <a:t>@3.4.1</a:t>
            </a:r>
          </a:p>
          <a:p>
            <a:r>
              <a:rPr lang="en-US" sz="1600" dirty="0"/>
              <a:t>├─ </a:t>
            </a:r>
            <a:r>
              <a:rPr lang="en-US" sz="1600" b="1" dirty="0"/>
              <a:t>react</a:t>
            </a:r>
            <a:r>
              <a:rPr lang="en-US" sz="1600" dirty="0"/>
              <a:t>@16.13.1</a:t>
            </a:r>
          </a:p>
          <a:p>
            <a:r>
              <a:rPr lang="en-US" sz="1600" dirty="0"/>
              <a:t>└─ scheduler@0.19.1</a:t>
            </a:r>
          </a:p>
          <a:p>
            <a:endParaRPr lang="en-US" dirty="0"/>
          </a:p>
          <a:p>
            <a:r>
              <a:rPr lang="en-US" dirty="0"/>
              <a:t>yarn remove v1.21.1</a:t>
            </a:r>
          </a:p>
          <a:p>
            <a:r>
              <a:rPr lang="en-US" sz="1600" dirty="0"/>
              <a:t>[1/2] Removing module </a:t>
            </a:r>
            <a:r>
              <a:rPr lang="en-US" sz="1600" dirty="0" err="1"/>
              <a:t>cra</a:t>
            </a:r>
            <a:r>
              <a:rPr lang="en-US" sz="1600" dirty="0"/>
              <a:t>-template...</a:t>
            </a:r>
            <a:endParaRPr lang="fr-FR" sz="1600" dirty="0"/>
          </a:p>
        </p:txBody>
      </p:sp>
    </p:spTree>
    <p:extLst>
      <p:ext uri="{BB962C8B-B14F-4D97-AF65-F5344CB8AC3E}">
        <p14:creationId xmlns:p14="http://schemas.microsoft.com/office/powerpoint/2010/main" val="251259045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9D1B1EE-CE65-4353-BFBA-AABEF80E244A}"/>
              </a:ext>
            </a:extLst>
          </p:cNvPr>
          <p:cNvSpPr>
            <a:spLocks noGrp="1"/>
          </p:cNvSpPr>
          <p:nvPr>
            <p:ph type="title"/>
          </p:nvPr>
        </p:nvSpPr>
        <p:spPr/>
        <p:txBody>
          <a:bodyPr/>
          <a:lstStyle/>
          <a:p>
            <a:r>
              <a:rPr lang="fr-FR" dirty="0" err="1"/>
              <a:t>Cra</a:t>
            </a:r>
            <a:r>
              <a:rPr lang="fr-FR" dirty="0"/>
              <a:t> scripts commandes</a:t>
            </a:r>
          </a:p>
        </p:txBody>
      </p:sp>
      <p:sp>
        <p:nvSpPr>
          <p:cNvPr id="3" name="Espace réservé du contenu 2">
            <a:extLst>
              <a:ext uri="{FF2B5EF4-FFF2-40B4-BE49-F238E27FC236}">
                <a16:creationId xmlns:a16="http://schemas.microsoft.com/office/drawing/2014/main" xmlns="" id="{E24B9AFA-019B-41A4-B849-BF744D78BB2E}"/>
              </a:ext>
            </a:extLst>
          </p:cNvPr>
          <p:cNvSpPr>
            <a:spLocks noGrp="1"/>
          </p:cNvSpPr>
          <p:nvPr>
            <p:ph idx="1"/>
          </p:nvPr>
        </p:nvSpPr>
        <p:spPr/>
        <p:txBody>
          <a:bodyPr>
            <a:normAutofit fontScale="92500" lnSpcReduction="10000"/>
          </a:bodyPr>
          <a:lstStyle/>
          <a:p>
            <a:r>
              <a:rPr lang="fr-FR" dirty="0"/>
              <a:t>Start</a:t>
            </a:r>
          </a:p>
          <a:p>
            <a:pPr lvl="2"/>
            <a:r>
              <a:rPr lang="fr-FR" sz="3200" b="1" dirty="0">
                <a:solidFill>
                  <a:prstClr val="black"/>
                </a:solidFill>
              </a:rPr>
              <a:t>Version de dev</a:t>
            </a:r>
            <a:endParaRPr lang="fr-FR" dirty="0"/>
          </a:p>
          <a:p>
            <a:pPr lvl="2"/>
            <a:r>
              <a:rPr lang="fr-FR" dirty="0"/>
              <a:t>Service http pour le code de dev </a:t>
            </a:r>
          </a:p>
          <a:p>
            <a:pPr lvl="2"/>
            <a:r>
              <a:rPr lang="fr-FR" dirty="0"/>
              <a:t>Outils de debug</a:t>
            </a:r>
          </a:p>
          <a:p>
            <a:pPr lvl="2"/>
            <a:r>
              <a:rPr lang="fr-FR" dirty="0" err="1"/>
              <a:t>Websync</a:t>
            </a:r>
            <a:endParaRPr lang="fr-FR" dirty="0"/>
          </a:p>
          <a:p>
            <a:r>
              <a:rPr lang="fr-FR" dirty="0" err="1"/>
              <a:t>Build</a:t>
            </a:r>
            <a:endParaRPr lang="fr-FR" dirty="0"/>
          </a:p>
          <a:p>
            <a:pPr lvl="2"/>
            <a:r>
              <a:rPr lang="fr-FR" dirty="0" err="1"/>
              <a:t>Build</a:t>
            </a:r>
            <a:r>
              <a:rPr lang="fr-FR" dirty="0"/>
              <a:t> la version </a:t>
            </a:r>
            <a:r>
              <a:rPr lang="fr-FR" dirty="0" err="1"/>
              <a:t>mimifier</a:t>
            </a:r>
            <a:r>
              <a:rPr lang="fr-FR" dirty="0"/>
              <a:t> du code source </a:t>
            </a:r>
          </a:p>
          <a:p>
            <a:pPr lvl="2"/>
            <a:r>
              <a:rPr lang="fr-FR" sz="3200" b="1" dirty="0"/>
              <a:t>Version de production</a:t>
            </a:r>
            <a:r>
              <a:rPr lang="fr-FR" dirty="0"/>
              <a:t> </a:t>
            </a:r>
          </a:p>
          <a:p>
            <a:endParaRPr lang="fr-FR" dirty="0"/>
          </a:p>
          <a:p>
            <a:r>
              <a:rPr lang="fr-FR" dirty="0"/>
              <a:t>Test</a:t>
            </a:r>
          </a:p>
          <a:p>
            <a:pPr lvl="1"/>
            <a:r>
              <a:rPr lang="fr-FR" dirty="0"/>
              <a:t>Exécute les commandes de test de l’appli</a:t>
            </a:r>
          </a:p>
        </p:txBody>
      </p:sp>
    </p:spTree>
    <p:extLst>
      <p:ext uri="{BB962C8B-B14F-4D97-AF65-F5344CB8AC3E}">
        <p14:creationId xmlns:p14="http://schemas.microsoft.com/office/powerpoint/2010/main" val="109727445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1EC6BF73-CA97-427B-993D-9A4A0FAE3DA9}"/>
              </a:ext>
            </a:extLst>
          </p:cNvPr>
          <p:cNvSpPr>
            <a:spLocks noGrp="1"/>
          </p:cNvSpPr>
          <p:nvPr>
            <p:ph type="title"/>
          </p:nvPr>
        </p:nvSpPr>
        <p:spPr/>
        <p:txBody>
          <a:bodyPr/>
          <a:lstStyle/>
          <a:p>
            <a:r>
              <a:rPr lang="fr-FR" dirty="0"/>
              <a:t>Arborescence</a:t>
            </a:r>
          </a:p>
        </p:txBody>
      </p:sp>
      <p:sp>
        <p:nvSpPr>
          <p:cNvPr id="3" name="Espace réservé du contenu 2">
            <a:extLst>
              <a:ext uri="{FF2B5EF4-FFF2-40B4-BE49-F238E27FC236}">
                <a16:creationId xmlns:a16="http://schemas.microsoft.com/office/drawing/2014/main" xmlns="" id="{2680EF28-31BE-4AF7-ACE7-C5B537BB79F0}"/>
              </a:ext>
            </a:extLst>
          </p:cNvPr>
          <p:cNvSpPr>
            <a:spLocks noGrp="1"/>
          </p:cNvSpPr>
          <p:nvPr>
            <p:ph idx="1"/>
          </p:nvPr>
        </p:nvSpPr>
        <p:spPr/>
        <p:txBody>
          <a:bodyPr>
            <a:normAutofit lnSpcReduction="10000"/>
          </a:bodyPr>
          <a:lstStyle/>
          <a:p>
            <a:r>
              <a:rPr lang="fr-FR" dirty="0"/>
              <a:t>folders</a:t>
            </a:r>
          </a:p>
          <a:p>
            <a:pPr lvl="1"/>
            <a:r>
              <a:rPr lang="fr-FR" dirty="0" err="1"/>
              <a:t>node_modules</a:t>
            </a:r>
            <a:endParaRPr lang="fr-FR" dirty="0"/>
          </a:p>
          <a:p>
            <a:pPr lvl="2"/>
            <a:r>
              <a:rPr lang="fr-FR" dirty="0"/>
              <a:t>Modules </a:t>
            </a:r>
            <a:r>
              <a:rPr lang="fr-FR" dirty="0" err="1"/>
              <a:t>nodes</a:t>
            </a:r>
            <a:r>
              <a:rPr lang="fr-FR" dirty="0"/>
              <a:t> (nécessaire a node js, </a:t>
            </a:r>
            <a:r>
              <a:rPr lang="fr-FR" dirty="0" err="1"/>
              <a:t>create</a:t>
            </a:r>
            <a:r>
              <a:rPr lang="fr-FR" dirty="0"/>
              <a:t> react app et autres lib, …)</a:t>
            </a:r>
          </a:p>
          <a:p>
            <a:pPr lvl="1"/>
            <a:endParaRPr lang="fr-FR" dirty="0"/>
          </a:p>
          <a:p>
            <a:pPr lvl="1"/>
            <a:r>
              <a:rPr lang="fr-FR" dirty="0"/>
              <a:t>public</a:t>
            </a:r>
          </a:p>
          <a:p>
            <a:pPr lvl="2"/>
            <a:r>
              <a:rPr lang="fr-FR" dirty="0" err="1"/>
              <a:t>Static</a:t>
            </a:r>
            <a:r>
              <a:rPr lang="fr-FR" dirty="0"/>
              <a:t> assets</a:t>
            </a:r>
          </a:p>
          <a:p>
            <a:pPr lvl="2"/>
            <a:r>
              <a:rPr lang="fr-FR" dirty="0"/>
              <a:t>Contenu public constant , image , icones, …</a:t>
            </a:r>
          </a:p>
          <a:p>
            <a:pPr lvl="1"/>
            <a:endParaRPr lang="fr-FR" dirty="0"/>
          </a:p>
          <a:p>
            <a:pPr lvl="1"/>
            <a:r>
              <a:rPr lang="fr-FR" sz="3600" b="1" dirty="0"/>
              <a:t>src</a:t>
            </a:r>
            <a:endParaRPr lang="fr-FR" b="1" dirty="0"/>
          </a:p>
          <a:p>
            <a:pPr lvl="2"/>
            <a:r>
              <a:rPr lang="fr-FR" dirty="0"/>
              <a:t>Code js / css / </a:t>
            </a:r>
            <a:r>
              <a:rPr lang="fr-FR" dirty="0" err="1"/>
              <a:t>scss</a:t>
            </a:r>
            <a:r>
              <a:rPr lang="fr-FR" dirty="0"/>
              <a:t> / </a:t>
            </a:r>
            <a:r>
              <a:rPr lang="fr-FR" dirty="0" err="1"/>
              <a:t>jsx</a:t>
            </a:r>
            <a:r>
              <a:rPr lang="fr-FR" dirty="0"/>
              <a:t> / </a:t>
            </a:r>
            <a:r>
              <a:rPr lang="fr-FR" dirty="0" err="1"/>
              <a:t>ts</a:t>
            </a:r>
            <a:r>
              <a:rPr lang="fr-FR" dirty="0"/>
              <a:t>/</a:t>
            </a:r>
            <a:r>
              <a:rPr lang="fr-FR" dirty="0" err="1"/>
              <a:t>tsx</a:t>
            </a:r>
            <a:r>
              <a:rPr lang="fr-FR" dirty="0"/>
              <a:t>…</a:t>
            </a:r>
          </a:p>
        </p:txBody>
      </p:sp>
      <p:pic>
        <p:nvPicPr>
          <p:cNvPr id="10" name="Espace réservé du contenu 9">
            <a:extLst>
              <a:ext uri="{FF2B5EF4-FFF2-40B4-BE49-F238E27FC236}">
                <a16:creationId xmlns:a16="http://schemas.microsoft.com/office/drawing/2014/main" xmlns="" id="{0B9400CF-25EE-4B43-965A-76F4F6B53636}"/>
              </a:ext>
            </a:extLst>
          </p:cNvPr>
          <p:cNvPicPr>
            <a:picLocks noGrp="1" noChangeAspect="1"/>
          </p:cNvPicPr>
          <p:nvPr>
            <p:ph sz="quarter" idx="14"/>
          </p:nvPr>
        </p:nvPicPr>
        <p:blipFill>
          <a:blip r:embed="rId3"/>
          <a:stretch>
            <a:fillRect/>
          </a:stretch>
        </p:blipFill>
        <p:spPr>
          <a:xfrm>
            <a:off x="9241867" y="1269533"/>
            <a:ext cx="2305151" cy="4638675"/>
          </a:xfrm>
          <a:prstGeom prst="rect">
            <a:avLst/>
          </a:prstGeom>
        </p:spPr>
      </p:pic>
    </p:spTree>
    <p:extLst>
      <p:ext uri="{BB962C8B-B14F-4D97-AF65-F5344CB8AC3E}">
        <p14:creationId xmlns:p14="http://schemas.microsoft.com/office/powerpoint/2010/main" val="398088976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185C602A-F83A-4308-A428-FAB8B47F1E41}"/>
              </a:ext>
            </a:extLst>
          </p:cNvPr>
          <p:cNvSpPr>
            <a:spLocks noGrp="1"/>
          </p:cNvSpPr>
          <p:nvPr>
            <p:ph type="title"/>
          </p:nvPr>
        </p:nvSpPr>
        <p:spPr/>
        <p:txBody>
          <a:bodyPr/>
          <a:lstStyle/>
          <a:p>
            <a:r>
              <a:rPr lang="fr-FR" dirty="0"/>
              <a:t>Analysons le répertoire src</a:t>
            </a:r>
          </a:p>
        </p:txBody>
      </p:sp>
      <p:sp>
        <p:nvSpPr>
          <p:cNvPr id="3" name="Espace réservé du contenu 2">
            <a:extLst>
              <a:ext uri="{FF2B5EF4-FFF2-40B4-BE49-F238E27FC236}">
                <a16:creationId xmlns:a16="http://schemas.microsoft.com/office/drawing/2014/main" xmlns="" id="{30C28864-D3B4-478A-821B-497A0FEF29F1}"/>
              </a:ext>
            </a:extLst>
          </p:cNvPr>
          <p:cNvSpPr>
            <a:spLocks noGrp="1"/>
          </p:cNvSpPr>
          <p:nvPr>
            <p:ph idx="1"/>
          </p:nvPr>
        </p:nvSpPr>
        <p:spPr/>
        <p:txBody>
          <a:bodyPr>
            <a:normAutofit/>
          </a:bodyPr>
          <a:lstStyle/>
          <a:p>
            <a:r>
              <a:rPr lang="fr-FR" dirty="0"/>
              <a:t>Le répertoire est constitué de coulpes de fichiers portant le même préfixe </a:t>
            </a:r>
            <a:r>
              <a:rPr lang="fr-FR" sz="1600" dirty="0"/>
              <a:t>(ex: App)</a:t>
            </a:r>
            <a:r>
              <a:rPr lang="fr-FR" dirty="0"/>
              <a:t>:</a:t>
            </a:r>
          </a:p>
          <a:p>
            <a:pPr lvl="3"/>
            <a:r>
              <a:rPr lang="fr-FR" dirty="0"/>
              <a:t>.</a:t>
            </a:r>
            <a:r>
              <a:rPr lang="fr-FR" dirty="0" err="1"/>
              <a:t>scss</a:t>
            </a:r>
            <a:r>
              <a:rPr lang="fr-FR" dirty="0"/>
              <a:t>/.css</a:t>
            </a:r>
          </a:p>
          <a:p>
            <a:pPr lvl="4"/>
            <a:r>
              <a:rPr lang="fr-FR" dirty="0"/>
              <a:t>Description du comportement </a:t>
            </a:r>
          </a:p>
          <a:p>
            <a:pPr marL="1828800" lvl="4" indent="0">
              <a:buNone/>
            </a:pPr>
            <a:r>
              <a:rPr lang="fr-FR" dirty="0"/>
              <a:t>css du composant</a:t>
            </a:r>
          </a:p>
          <a:p>
            <a:pPr lvl="3"/>
            <a:r>
              <a:rPr lang="fr-FR" dirty="0"/>
              <a:t>.js / .</a:t>
            </a:r>
            <a:r>
              <a:rPr lang="fr-FR" dirty="0" err="1"/>
              <a:t>jsx</a:t>
            </a:r>
            <a:r>
              <a:rPr lang="fr-FR" dirty="0"/>
              <a:t> / (.</a:t>
            </a:r>
            <a:r>
              <a:rPr lang="fr-FR" dirty="0" err="1"/>
              <a:t>ts</a:t>
            </a:r>
            <a:r>
              <a:rPr lang="fr-FR" dirty="0"/>
              <a:t>*) / </a:t>
            </a:r>
            <a:r>
              <a:rPr lang="fr-FR" b="1" u="sng" dirty="0"/>
              <a:t>.</a:t>
            </a:r>
            <a:r>
              <a:rPr lang="fr-FR" b="1" u="sng" dirty="0" err="1"/>
              <a:t>tsx</a:t>
            </a:r>
            <a:r>
              <a:rPr lang="fr-FR" dirty="0"/>
              <a:t>*</a:t>
            </a:r>
          </a:p>
          <a:p>
            <a:pPr lvl="4"/>
            <a:r>
              <a:rPr lang="fr-FR" dirty="0"/>
              <a:t>Le code react du composant</a:t>
            </a:r>
          </a:p>
          <a:p>
            <a:pPr lvl="3"/>
            <a:endParaRPr lang="fr-FR" dirty="0"/>
          </a:p>
          <a:p>
            <a:pPr lvl="3"/>
            <a:r>
              <a:rPr lang="fr-FR" dirty="0"/>
              <a:t>.test.js</a:t>
            </a:r>
          </a:p>
          <a:p>
            <a:pPr lvl="4"/>
            <a:r>
              <a:rPr lang="fr-FR" dirty="0"/>
              <a:t>Description d’un composant</a:t>
            </a:r>
          </a:p>
          <a:p>
            <a:pPr lvl="4"/>
            <a:r>
              <a:rPr lang="fr-FR" dirty="0"/>
              <a:t>Un contrôle que le composant </a:t>
            </a:r>
          </a:p>
          <a:p>
            <a:pPr marL="1828800" lvl="4" indent="0">
              <a:buNone/>
            </a:pPr>
            <a:r>
              <a:rPr lang="fr-FR" dirty="0"/>
              <a:t>se créer correctement</a:t>
            </a:r>
          </a:p>
        </p:txBody>
      </p:sp>
      <p:sp>
        <p:nvSpPr>
          <p:cNvPr id="10" name="Espace réservé du contenu 9">
            <a:extLst>
              <a:ext uri="{FF2B5EF4-FFF2-40B4-BE49-F238E27FC236}">
                <a16:creationId xmlns:a16="http://schemas.microsoft.com/office/drawing/2014/main" xmlns="" id="{6ED60102-9740-4C75-A075-38AD06E5755A}"/>
              </a:ext>
            </a:extLst>
          </p:cNvPr>
          <p:cNvSpPr>
            <a:spLocks noGrp="1"/>
          </p:cNvSpPr>
          <p:nvPr>
            <p:ph sz="quarter" idx="13"/>
          </p:nvPr>
        </p:nvSpPr>
        <p:spPr/>
        <p:txBody>
          <a:bodyPr/>
          <a:lstStyle/>
          <a:p>
            <a:r>
              <a:rPr lang="fr-FR" dirty="0"/>
              <a:t>Structure </a:t>
            </a:r>
            <a:r>
              <a:rPr lang="fr-FR" dirty="0" err="1"/>
              <a:t>generer</a:t>
            </a:r>
            <a:r>
              <a:rPr lang="fr-FR" dirty="0"/>
              <a:t> par CRA pour le </a:t>
            </a:r>
            <a:r>
              <a:rPr lang="fr-FR" dirty="0" err="1"/>
              <a:t>repertoire</a:t>
            </a:r>
            <a:r>
              <a:rPr lang="fr-FR" dirty="0"/>
              <a:t> src</a:t>
            </a:r>
          </a:p>
          <a:p>
            <a:pPr lvl="1"/>
            <a:endParaRPr lang="fr-FR" dirty="0"/>
          </a:p>
        </p:txBody>
      </p:sp>
      <p:pic>
        <p:nvPicPr>
          <p:cNvPr id="11" name="Espace réservé du contenu 9">
            <a:extLst>
              <a:ext uri="{FF2B5EF4-FFF2-40B4-BE49-F238E27FC236}">
                <a16:creationId xmlns:a16="http://schemas.microsoft.com/office/drawing/2014/main" xmlns="" id="{B7162EF3-6EA3-4482-AE6F-81D345BC9C85}"/>
              </a:ext>
            </a:extLst>
          </p:cNvPr>
          <p:cNvPicPr>
            <a:picLocks noChangeAspect="1"/>
          </p:cNvPicPr>
          <p:nvPr/>
        </p:nvPicPr>
        <p:blipFill rotWithShape="1">
          <a:blip r:embed="rId3"/>
          <a:srcRect l="-1439" t="23840" r="-1" b="40237"/>
          <a:stretch/>
        </p:blipFill>
        <p:spPr>
          <a:xfrm rot="160723">
            <a:off x="9608458" y="2631790"/>
            <a:ext cx="1612463" cy="1149098"/>
          </a:xfrm>
          <a:prstGeom prst="rect">
            <a:avLst/>
          </a:prstGeom>
          <a:noFill/>
          <a:ln>
            <a:noFill/>
          </a:ln>
        </p:spPr>
      </p:pic>
      <p:sp>
        <p:nvSpPr>
          <p:cNvPr id="15" name="ZoneTexte 14">
            <a:extLst>
              <a:ext uri="{FF2B5EF4-FFF2-40B4-BE49-F238E27FC236}">
                <a16:creationId xmlns:a16="http://schemas.microsoft.com/office/drawing/2014/main" xmlns="" id="{02754764-D112-4863-BF24-8CCF7FFCABD6}"/>
              </a:ext>
            </a:extLst>
          </p:cNvPr>
          <p:cNvSpPr txBox="1"/>
          <p:nvPr/>
        </p:nvSpPr>
        <p:spPr>
          <a:xfrm>
            <a:off x="5890176" y="5624930"/>
            <a:ext cx="3292323" cy="461665"/>
          </a:xfrm>
          <a:prstGeom prst="rect">
            <a:avLst/>
          </a:prstGeom>
          <a:noFill/>
        </p:spPr>
        <p:txBody>
          <a:bodyPr wrap="square" rtlCol="0">
            <a:spAutoFit/>
          </a:bodyPr>
          <a:lstStyle/>
          <a:p>
            <a:r>
              <a:rPr lang="fr-FR" sz="2400" dirty="0" err="1"/>
              <a:t>Jsx</a:t>
            </a:r>
            <a:r>
              <a:rPr lang="fr-FR" sz="2400" dirty="0"/>
              <a:t>/</a:t>
            </a:r>
            <a:r>
              <a:rPr lang="fr-FR" sz="2400" dirty="0" err="1"/>
              <a:t>ts</a:t>
            </a:r>
            <a:r>
              <a:rPr lang="fr-FR" sz="2400" dirty="0"/>
              <a:t>   	     css/</a:t>
            </a:r>
            <a:r>
              <a:rPr lang="fr-FR" sz="2400" dirty="0" err="1"/>
              <a:t>scss</a:t>
            </a:r>
            <a:r>
              <a:rPr lang="fr-FR" sz="2400" dirty="0"/>
              <a:t>/…</a:t>
            </a:r>
          </a:p>
        </p:txBody>
      </p:sp>
      <p:grpSp>
        <p:nvGrpSpPr>
          <p:cNvPr id="18" name="Groupe 17">
            <a:extLst>
              <a:ext uri="{FF2B5EF4-FFF2-40B4-BE49-F238E27FC236}">
                <a16:creationId xmlns:a16="http://schemas.microsoft.com/office/drawing/2014/main" xmlns="" id="{7E949FC0-77A5-4AF0-874F-42B96E1BEE53}"/>
              </a:ext>
            </a:extLst>
          </p:cNvPr>
          <p:cNvGrpSpPr/>
          <p:nvPr/>
        </p:nvGrpSpPr>
        <p:grpSpPr>
          <a:xfrm>
            <a:off x="5226518" y="2453651"/>
            <a:ext cx="3955260" cy="3276007"/>
            <a:chOff x="5226518" y="2453651"/>
            <a:chExt cx="3955260" cy="3276007"/>
          </a:xfrm>
        </p:grpSpPr>
        <p:pic>
          <p:nvPicPr>
            <p:cNvPr id="17" name="Image 16">
              <a:extLst>
                <a:ext uri="{FF2B5EF4-FFF2-40B4-BE49-F238E27FC236}">
                  <a16:creationId xmlns:a16="http://schemas.microsoft.com/office/drawing/2014/main" xmlns="" id="{E0CB865E-9438-4F6A-9C3A-A6277B9162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1846" y="2453651"/>
              <a:ext cx="2839932" cy="3276007"/>
            </a:xfrm>
            <a:prstGeom prst="rect">
              <a:avLst/>
            </a:prstGeom>
          </p:spPr>
        </p:pic>
        <p:pic>
          <p:nvPicPr>
            <p:cNvPr id="14" name="Image 13">
              <a:extLst>
                <a:ext uri="{FF2B5EF4-FFF2-40B4-BE49-F238E27FC236}">
                  <a16:creationId xmlns:a16="http://schemas.microsoft.com/office/drawing/2014/main" xmlns="" id="{DB69B000-CE7C-4734-839F-55ADF3A8E4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26518" y="2504556"/>
              <a:ext cx="2871894" cy="3210460"/>
            </a:xfrm>
            <a:prstGeom prst="rect">
              <a:avLst/>
            </a:prstGeom>
          </p:spPr>
        </p:pic>
      </p:grpSp>
    </p:spTree>
    <p:extLst>
      <p:ext uri="{BB962C8B-B14F-4D97-AF65-F5344CB8AC3E}">
        <p14:creationId xmlns:p14="http://schemas.microsoft.com/office/powerpoint/2010/main" val="184870678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185C602A-F83A-4308-A428-FAB8B47F1E41}"/>
              </a:ext>
            </a:extLst>
          </p:cNvPr>
          <p:cNvSpPr>
            <a:spLocks noGrp="1"/>
          </p:cNvSpPr>
          <p:nvPr>
            <p:ph type="title"/>
          </p:nvPr>
        </p:nvSpPr>
        <p:spPr/>
        <p:txBody>
          <a:bodyPr/>
          <a:lstStyle/>
          <a:p>
            <a:r>
              <a:rPr lang="fr-FR" dirty="0"/>
              <a:t>Analysons le répertoire src</a:t>
            </a:r>
          </a:p>
        </p:txBody>
      </p:sp>
      <p:sp>
        <p:nvSpPr>
          <p:cNvPr id="3" name="Espace réservé du contenu 2">
            <a:extLst>
              <a:ext uri="{FF2B5EF4-FFF2-40B4-BE49-F238E27FC236}">
                <a16:creationId xmlns:a16="http://schemas.microsoft.com/office/drawing/2014/main" xmlns="" id="{30C28864-D3B4-478A-821B-497A0FEF29F1}"/>
              </a:ext>
            </a:extLst>
          </p:cNvPr>
          <p:cNvSpPr>
            <a:spLocks noGrp="1"/>
          </p:cNvSpPr>
          <p:nvPr>
            <p:ph idx="1"/>
          </p:nvPr>
        </p:nvSpPr>
        <p:spPr/>
        <p:txBody>
          <a:bodyPr>
            <a:normAutofit fontScale="92500" lnSpcReduction="10000"/>
          </a:bodyPr>
          <a:lstStyle/>
          <a:p>
            <a:r>
              <a:rPr lang="fr-FR" dirty="0"/>
              <a:t>Structurer correctement votre app</a:t>
            </a:r>
          </a:p>
          <a:p>
            <a:pPr lvl="2"/>
            <a:r>
              <a:rPr lang="fr-FR" dirty="0"/>
              <a:t>Notion de découpage de component</a:t>
            </a:r>
          </a:p>
          <a:p>
            <a:pPr lvl="3"/>
            <a:r>
              <a:rPr lang="fr-FR" dirty="0" err="1"/>
              <a:t>Feature</a:t>
            </a:r>
            <a:r>
              <a:rPr lang="fr-FR" dirty="0"/>
              <a:t> component</a:t>
            </a:r>
          </a:p>
          <a:p>
            <a:pPr lvl="3"/>
            <a:r>
              <a:rPr lang="fr-FR" dirty="0"/>
              <a:t>UI component</a:t>
            </a:r>
          </a:p>
          <a:p>
            <a:pPr lvl="3"/>
            <a:r>
              <a:rPr lang="fr-FR" dirty="0"/>
              <a:t>Application component</a:t>
            </a:r>
          </a:p>
          <a:p>
            <a:pPr lvl="1"/>
            <a:endParaRPr lang="fr-FR" dirty="0"/>
          </a:p>
          <a:p>
            <a:pPr lvl="2"/>
            <a:r>
              <a:rPr lang="fr-FR" dirty="0"/>
              <a:t>1 Répertoire = 1 component</a:t>
            </a:r>
          </a:p>
          <a:p>
            <a:pPr lvl="3"/>
            <a:r>
              <a:rPr lang="fr-FR" dirty="0"/>
              <a:t>Js +css</a:t>
            </a:r>
          </a:p>
          <a:p>
            <a:pPr lvl="3"/>
            <a:r>
              <a:rPr lang="fr-FR" dirty="0"/>
              <a:t>Si besoin un / plusieurs enfant</a:t>
            </a:r>
          </a:p>
          <a:p>
            <a:pPr marL="1371600" lvl="3" indent="0">
              <a:buNone/>
            </a:pPr>
            <a:r>
              <a:rPr lang="fr-FR" dirty="0"/>
              <a:t>Dans un répertoire pour</a:t>
            </a:r>
          </a:p>
          <a:p>
            <a:pPr marL="1371600" lvl="3" indent="0">
              <a:buNone/>
            </a:pPr>
            <a:r>
              <a:rPr lang="fr-FR" dirty="0"/>
              <a:t>chaque</a:t>
            </a:r>
          </a:p>
          <a:p>
            <a:pPr lvl="2"/>
            <a:endParaRPr lang="fr-FR" dirty="0"/>
          </a:p>
          <a:p>
            <a:pPr lvl="2"/>
            <a:r>
              <a:rPr lang="fr-FR" dirty="0"/>
              <a:t>1 répertoire pour chaque catégories </a:t>
            </a:r>
          </a:p>
          <a:p>
            <a:pPr marL="914400" lvl="2" indent="0">
              <a:buNone/>
            </a:pPr>
            <a:r>
              <a:rPr lang="fr-FR" dirty="0"/>
              <a:t>de component</a:t>
            </a:r>
          </a:p>
        </p:txBody>
      </p:sp>
      <p:pic>
        <p:nvPicPr>
          <p:cNvPr id="5" name="Espace réservé du contenu 9">
            <a:extLst>
              <a:ext uri="{FF2B5EF4-FFF2-40B4-BE49-F238E27FC236}">
                <a16:creationId xmlns:a16="http://schemas.microsoft.com/office/drawing/2014/main" xmlns="" id="{44BB4204-609F-4452-BBB5-C6006CCE6A73}"/>
              </a:ext>
            </a:extLst>
          </p:cNvPr>
          <p:cNvPicPr>
            <a:picLocks noGrp="1" noChangeAspect="1"/>
          </p:cNvPicPr>
          <p:nvPr>
            <p:ph sz="quarter" idx="14"/>
          </p:nvPr>
        </p:nvPicPr>
        <p:blipFill rotWithShape="1">
          <a:blip r:embed="rId3"/>
          <a:srcRect t="23251" r="-1396" b="41889"/>
          <a:stretch/>
        </p:blipFill>
        <p:spPr>
          <a:xfrm>
            <a:off x="9463018" y="1483394"/>
            <a:ext cx="2048569" cy="1417271"/>
          </a:xfrm>
          <a:prstGeom prst="rect">
            <a:avLst/>
          </a:prstGeom>
        </p:spPr>
      </p:pic>
      <p:pic>
        <p:nvPicPr>
          <p:cNvPr id="6" name="Image 5">
            <a:extLst>
              <a:ext uri="{FF2B5EF4-FFF2-40B4-BE49-F238E27FC236}">
                <a16:creationId xmlns:a16="http://schemas.microsoft.com/office/drawing/2014/main" xmlns="" id="{5BFDF1C9-3DBD-402A-A260-0CD72FB423B7}"/>
              </a:ext>
            </a:extLst>
          </p:cNvPr>
          <p:cNvPicPr>
            <a:picLocks noChangeAspect="1"/>
          </p:cNvPicPr>
          <p:nvPr/>
        </p:nvPicPr>
        <p:blipFill>
          <a:blip r:embed="rId4"/>
          <a:stretch>
            <a:fillRect/>
          </a:stretch>
        </p:blipFill>
        <p:spPr>
          <a:xfrm>
            <a:off x="9309470" y="3703071"/>
            <a:ext cx="2269722" cy="2029581"/>
          </a:xfrm>
          <a:prstGeom prst="rect">
            <a:avLst/>
          </a:prstGeom>
        </p:spPr>
      </p:pic>
      <p:sp>
        <p:nvSpPr>
          <p:cNvPr id="7" name="Flèche : bas 6">
            <a:extLst>
              <a:ext uri="{FF2B5EF4-FFF2-40B4-BE49-F238E27FC236}">
                <a16:creationId xmlns:a16="http://schemas.microsoft.com/office/drawing/2014/main" xmlns="" id="{BC30CE52-B1AE-4B74-B6DE-D3E4B879D027}"/>
              </a:ext>
            </a:extLst>
          </p:cNvPr>
          <p:cNvSpPr/>
          <p:nvPr/>
        </p:nvSpPr>
        <p:spPr>
          <a:xfrm flipH="1">
            <a:off x="10271194" y="2974205"/>
            <a:ext cx="432216" cy="895151"/>
          </a:xfrm>
          <a:prstGeom prst="downArrow">
            <a:avLst/>
          </a:prstGeom>
          <a:ln w="76200"/>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fr-FR"/>
          </a:p>
        </p:txBody>
      </p:sp>
      <p:sp>
        <p:nvSpPr>
          <p:cNvPr id="8" name="Étoile : 24 branches 7">
            <a:extLst>
              <a:ext uri="{FF2B5EF4-FFF2-40B4-BE49-F238E27FC236}">
                <a16:creationId xmlns:a16="http://schemas.microsoft.com/office/drawing/2014/main" xmlns="" id="{8864AF06-4379-49D6-8E46-7844EAE5CCDF}"/>
              </a:ext>
            </a:extLst>
          </p:cNvPr>
          <p:cNvSpPr/>
          <p:nvPr/>
        </p:nvSpPr>
        <p:spPr>
          <a:xfrm>
            <a:off x="5440227" y="2627485"/>
            <a:ext cx="3955185" cy="2483742"/>
          </a:xfrm>
          <a:prstGeom prst="star2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Le plus important c’est les règles communes aux projets</a:t>
            </a:r>
          </a:p>
          <a:p>
            <a:pPr algn="ctr"/>
            <a:r>
              <a:rPr lang="fr-FR" sz="2000" b="1" dirty="0"/>
              <a:t>Dev guide </a:t>
            </a:r>
            <a:r>
              <a:rPr lang="fr-FR" sz="2000" b="1" dirty="0" err="1"/>
              <a:t>lines</a:t>
            </a:r>
            <a:endParaRPr lang="fr-FR" sz="2000" b="1" dirty="0"/>
          </a:p>
        </p:txBody>
      </p:sp>
    </p:spTree>
    <p:extLst>
      <p:ext uri="{BB962C8B-B14F-4D97-AF65-F5344CB8AC3E}">
        <p14:creationId xmlns:p14="http://schemas.microsoft.com/office/powerpoint/2010/main" val="371327817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FD1F457E-6B35-40A7-9BE2-EC30591A274A}"/>
              </a:ext>
            </a:extLst>
          </p:cNvPr>
          <p:cNvSpPr>
            <a:spLocks noGrp="1"/>
          </p:cNvSpPr>
          <p:nvPr>
            <p:ph type="title"/>
          </p:nvPr>
        </p:nvSpPr>
        <p:spPr/>
        <p:txBody>
          <a:bodyPr/>
          <a:lstStyle/>
          <a:p>
            <a:r>
              <a:rPr lang="fr-FR" dirty="0"/>
              <a:t>Component concepts</a:t>
            </a:r>
          </a:p>
        </p:txBody>
      </p:sp>
      <p:sp>
        <p:nvSpPr>
          <p:cNvPr id="3" name="Espace réservé du contenu 2">
            <a:extLst>
              <a:ext uri="{FF2B5EF4-FFF2-40B4-BE49-F238E27FC236}">
                <a16:creationId xmlns:a16="http://schemas.microsoft.com/office/drawing/2014/main" xmlns="" id="{26310439-8EFF-4E11-89B0-547EFC1F5C54}"/>
              </a:ext>
            </a:extLst>
          </p:cNvPr>
          <p:cNvSpPr>
            <a:spLocks noGrp="1"/>
          </p:cNvSpPr>
          <p:nvPr>
            <p:ph idx="1"/>
          </p:nvPr>
        </p:nvSpPr>
        <p:spPr/>
        <p:txBody>
          <a:bodyPr>
            <a:normAutofit fontScale="62500" lnSpcReduction="20000"/>
          </a:bodyPr>
          <a:lstStyle/>
          <a:p>
            <a:r>
              <a:rPr lang="fr-FR" dirty="0"/>
              <a:t>Un component</a:t>
            </a:r>
          </a:p>
          <a:p>
            <a:pPr lvl="1"/>
            <a:r>
              <a:rPr lang="fr-FR" dirty="0"/>
              <a:t>Evolue dans un fichier </a:t>
            </a:r>
            <a:r>
              <a:rPr lang="fr-FR"/>
              <a:t>qui lui </a:t>
            </a:r>
            <a:r>
              <a:rPr lang="fr-FR" dirty="0"/>
              <a:t>est propre</a:t>
            </a:r>
          </a:p>
          <a:p>
            <a:pPr lvl="1"/>
            <a:endParaRPr lang="fr-FR" dirty="0"/>
          </a:p>
          <a:p>
            <a:pPr lvl="1"/>
            <a:r>
              <a:rPr lang="fr-FR" dirty="0"/>
              <a:t>Reçoit des </a:t>
            </a:r>
            <a:r>
              <a:rPr lang="fr-FR" dirty="0" err="1"/>
              <a:t>props</a:t>
            </a:r>
            <a:r>
              <a:rPr lang="fr-FR" dirty="0"/>
              <a:t> </a:t>
            </a:r>
          </a:p>
          <a:p>
            <a:pPr marL="457200" lvl="1" indent="0">
              <a:buNone/>
            </a:pPr>
            <a:r>
              <a:rPr lang="fr-FR" dirty="0"/>
              <a:t>(en lecture seul)</a:t>
            </a:r>
          </a:p>
          <a:p>
            <a:pPr lvl="1"/>
            <a:endParaRPr lang="fr-FR" dirty="0"/>
          </a:p>
          <a:p>
            <a:pPr lvl="1"/>
            <a:r>
              <a:rPr lang="fr-FR" dirty="0"/>
              <a:t>Commence toujours </a:t>
            </a:r>
          </a:p>
          <a:p>
            <a:pPr marL="457200" lvl="1" indent="0">
              <a:buNone/>
            </a:pPr>
            <a:r>
              <a:rPr lang="fr-FR" dirty="0"/>
              <a:t>par une majuscule</a:t>
            </a:r>
          </a:p>
          <a:p>
            <a:pPr lvl="2"/>
            <a:r>
              <a:rPr lang="fr-FR" dirty="0"/>
              <a:t>Pour dissocier les</a:t>
            </a:r>
          </a:p>
          <a:p>
            <a:pPr marL="914400" lvl="2" indent="0">
              <a:buNone/>
            </a:pPr>
            <a:r>
              <a:rPr lang="fr-FR" dirty="0"/>
              <a:t>Composant et les html</a:t>
            </a:r>
          </a:p>
          <a:p>
            <a:pPr marL="457200" lvl="1" indent="0">
              <a:buNone/>
            </a:pPr>
            <a:endParaRPr lang="fr-FR" dirty="0"/>
          </a:p>
          <a:p>
            <a:pPr marL="457200" lvl="1" indent="0">
              <a:buNone/>
            </a:pPr>
            <a:endParaRPr lang="fr-FR" dirty="0"/>
          </a:p>
          <a:p>
            <a:pPr lvl="1"/>
            <a:endParaRPr lang="fr-FR" dirty="0"/>
          </a:p>
          <a:p>
            <a:pPr lvl="1"/>
            <a:r>
              <a:rPr lang="fr-FR" dirty="0"/>
              <a:t>Gère son cycle de vie</a:t>
            </a:r>
          </a:p>
          <a:p>
            <a:pPr lvl="1"/>
            <a:endParaRPr lang="fr-FR" dirty="0"/>
          </a:p>
          <a:p>
            <a:pPr lvl="1"/>
            <a:endParaRPr lang="fr-FR" dirty="0"/>
          </a:p>
          <a:p>
            <a:pPr lvl="1"/>
            <a:r>
              <a:rPr lang="fr-FR" dirty="0"/>
              <a:t>Il existe 2 types de component</a:t>
            </a:r>
          </a:p>
          <a:p>
            <a:pPr lvl="2"/>
            <a:r>
              <a:rPr lang="fr-FR" dirty="0"/>
              <a:t>Les fonctions, composants simple exprimant des valeurs </a:t>
            </a:r>
          </a:p>
          <a:p>
            <a:pPr lvl="2"/>
            <a:r>
              <a:rPr lang="fr-FR" dirty="0"/>
              <a:t>Les objets Class, composants plus complexe et plus lourd, gérant plus d’interactions</a:t>
            </a:r>
          </a:p>
          <a:p>
            <a:pPr lvl="1"/>
            <a:endParaRPr lang="fr-FR" dirty="0"/>
          </a:p>
          <a:p>
            <a:pPr lvl="1"/>
            <a:endParaRPr lang="fr-FR" dirty="0"/>
          </a:p>
          <a:p>
            <a:pPr lvl="1"/>
            <a:endParaRPr lang="fr-FR" dirty="0"/>
          </a:p>
        </p:txBody>
      </p:sp>
      <p:pic>
        <p:nvPicPr>
          <p:cNvPr id="5" name="Image 4">
            <a:extLst>
              <a:ext uri="{FF2B5EF4-FFF2-40B4-BE49-F238E27FC236}">
                <a16:creationId xmlns:a16="http://schemas.microsoft.com/office/drawing/2014/main" xmlns="" id="{56217BDB-511A-4876-998D-2163E1AE9D7B}"/>
              </a:ext>
            </a:extLst>
          </p:cNvPr>
          <p:cNvPicPr>
            <a:picLocks noChangeAspect="1"/>
          </p:cNvPicPr>
          <p:nvPr/>
        </p:nvPicPr>
        <p:blipFill>
          <a:blip r:embed="rId3"/>
          <a:stretch>
            <a:fillRect/>
          </a:stretch>
        </p:blipFill>
        <p:spPr>
          <a:xfrm>
            <a:off x="9922863" y="4412974"/>
            <a:ext cx="1888177" cy="2026360"/>
          </a:xfrm>
          <a:prstGeom prst="rect">
            <a:avLst/>
          </a:prstGeom>
        </p:spPr>
      </p:pic>
      <p:grpSp>
        <p:nvGrpSpPr>
          <p:cNvPr id="7" name="Groupe 6">
            <a:extLst>
              <a:ext uri="{FF2B5EF4-FFF2-40B4-BE49-F238E27FC236}">
                <a16:creationId xmlns:a16="http://schemas.microsoft.com/office/drawing/2014/main" xmlns="" id="{F9FAE32A-200D-429D-BEA4-8DC8B231901E}"/>
              </a:ext>
            </a:extLst>
          </p:cNvPr>
          <p:cNvGrpSpPr/>
          <p:nvPr/>
        </p:nvGrpSpPr>
        <p:grpSpPr>
          <a:xfrm>
            <a:off x="3815953" y="2043289"/>
            <a:ext cx="5635487" cy="3061662"/>
            <a:chOff x="6361042" y="1341372"/>
            <a:chExt cx="5635487" cy="3061662"/>
          </a:xfrm>
        </p:grpSpPr>
        <p:sp>
          <p:nvSpPr>
            <p:cNvPr id="6" name="Phylactère : pensées 5">
              <a:extLst>
                <a:ext uri="{FF2B5EF4-FFF2-40B4-BE49-F238E27FC236}">
                  <a16:creationId xmlns:a16="http://schemas.microsoft.com/office/drawing/2014/main" xmlns="" id="{42BC54F5-3420-4A83-AF92-92CCDE25242D}"/>
                </a:ext>
              </a:extLst>
            </p:cNvPr>
            <p:cNvSpPr/>
            <p:nvPr/>
          </p:nvSpPr>
          <p:spPr>
            <a:xfrm>
              <a:off x="6361042" y="1341372"/>
              <a:ext cx="5635487" cy="3061662"/>
            </a:xfrm>
            <a:prstGeom prst="cloudCallout">
              <a:avLst>
                <a:gd name="adj1" fmla="val 58462"/>
                <a:gd name="adj2" fmla="val 423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2050" name="Picture 2" descr="Accueil - Sissonne">
              <a:extLst>
                <a:ext uri="{FF2B5EF4-FFF2-40B4-BE49-F238E27FC236}">
                  <a16:creationId xmlns:a16="http://schemas.microsoft.com/office/drawing/2014/main" xmlns="" id="{E0CD2EEA-970F-44E6-87CC-02B934B4CFA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21417819">
              <a:off x="6700288" y="1992046"/>
              <a:ext cx="1512536" cy="87004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lan maison gratuit">
              <a:extLst>
                <a:ext uri="{FF2B5EF4-FFF2-40B4-BE49-F238E27FC236}">
                  <a16:creationId xmlns:a16="http://schemas.microsoft.com/office/drawing/2014/main" xmlns="" id="{B7AC5413-6CFE-4AC5-BC64-EBA74C1E75C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220066">
              <a:off x="8902004" y="1654428"/>
              <a:ext cx="1709913" cy="106339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Location de Voiture Luxe : FERRARI CALIFORNIA">
              <a:extLst>
                <a:ext uri="{FF2B5EF4-FFF2-40B4-BE49-F238E27FC236}">
                  <a16:creationId xmlns:a16="http://schemas.microsoft.com/office/drawing/2014/main" xmlns="" id="{7D90A2B1-A282-4CB9-BDA9-85B92058530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664670" y="1719564"/>
              <a:ext cx="2146370" cy="131131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Peluche TY Beanie Boo's 15 cm Dakota le cheval">
              <a:extLst>
                <a:ext uri="{FF2B5EF4-FFF2-40B4-BE49-F238E27FC236}">
                  <a16:creationId xmlns:a16="http://schemas.microsoft.com/office/drawing/2014/main" xmlns="" id="{8965572C-FAFE-4B56-9A62-416EA6F4E226}"/>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56556" y="1952597"/>
              <a:ext cx="1200113" cy="120011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Accueil - Sissonne">
              <a:extLst>
                <a:ext uri="{FF2B5EF4-FFF2-40B4-BE49-F238E27FC236}">
                  <a16:creationId xmlns:a16="http://schemas.microsoft.com/office/drawing/2014/main" xmlns="" id="{12A8DEA5-DB91-4F5F-830C-36A4E32FB02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21417819">
              <a:off x="8488405" y="3070329"/>
              <a:ext cx="1512536" cy="87004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Marbrier funéraire près de Troyes, des sépultures sur mesure">
              <a:extLst>
                <a:ext uri="{FF2B5EF4-FFF2-40B4-BE49-F238E27FC236}">
                  <a16:creationId xmlns:a16="http://schemas.microsoft.com/office/drawing/2014/main" xmlns="" id="{F7CFB1C0-0CE3-4EA6-A889-D01289737884}"/>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656669" y="2842483"/>
              <a:ext cx="1785040" cy="1356681"/>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Bulle narrative : rectangle à coins arrondis 7">
            <a:extLst>
              <a:ext uri="{FF2B5EF4-FFF2-40B4-BE49-F238E27FC236}">
                <a16:creationId xmlns:a16="http://schemas.microsoft.com/office/drawing/2014/main" xmlns="" id="{9B16573E-188B-487F-9494-D6BDC072BA36}"/>
              </a:ext>
            </a:extLst>
          </p:cNvPr>
          <p:cNvSpPr/>
          <p:nvPr/>
        </p:nvSpPr>
        <p:spPr>
          <a:xfrm>
            <a:off x="9592833" y="2794902"/>
            <a:ext cx="2154233" cy="1558437"/>
          </a:xfrm>
          <a:prstGeom prst="wedgeRoundRectCallout">
            <a:avLst>
              <a:gd name="adj1" fmla="val -7879"/>
              <a:gd name="adj2" fmla="val 7361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Chaque étape de ma vie est déjà définit</a:t>
            </a:r>
          </a:p>
        </p:txBody>
      </p:sp>
      <p:sp>
        <p:nvSpPr>
          <p:cNvPr id="16" name="Bulle narrative : rectangle à coins arrondis 15">
            <a:extLst>
              <a:ext uri="{FF2B5EF4-FFF2-40B4-BE49-F238E27FC236}">
                <a16:creationId xmlns:a16="http://schemas.microsoft.com/office/drawing/2014/main" xmlns="" id="{4A029984-85C5-44AE-BF48-A83597C7B053}"/>
              </a:ext>
            </a:extLst>
          </p:cNvPr>
          <p:cNvSpPr/>
          <p:nvPr/>
        </p:nvSpPr>
        <p:spPr>
          <a:xfrm>
            <a:off x="9451440" y="1053548"/>
            <a:ext cx="2160946" cy="1483255"/>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Je m’ appelle </a:t>
            </a:r>
            <a:r>
              <a:rPr lang="fr-FR" sz="2000" b="1" dirty="0"/>
              <a:t>A</a:t>
            </a:r>
            <a:r>
              <a:rPr lang="fr-FR" dirty="0"/>
              <a:t>lexandre </a:t>
            </a:r>
          </a:p>
          <a:p>
            <a:pPr algn="ctr"/>
            <a:r>
              <a:rPr lang="fr-FR" dirty="0"/>
              <a:t>pas</a:t>
            </a:r>
          </a:p>
          <a:p>
            <a:pPr algn="ctr"/>
            <a:r>
              <a:rPr lang="fr-FR" sz="2400" b="1" strike="sngStrike" dirty="0"/>
              <a:t>a</a:t>
            </a:r>
            <a:r>
              <a:rPr lang="fr-FR" strike="sngStrike" dirty="0"/>
              <a:t>lexandre</a:t>
            </a:r>
          </a:p>
        </p:txBody>
      </p:sp>
    </p:spTree>
    <p:extLst>
      <p:ext uri="{BB962C8B-B14F-4D97-AF65-F5344CB8AC3E}">
        <p14:creationId xmlns:p14="http://schemas.microsoft.com/office/powerpoint/2010/main" val="204753709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xmlns="" id="{F28A8CC8-B8FF-4A9E-8944-A6A35206D567}"/>
              </a:ext>
            </a:extLst>
          </p:cNvPr>
          <p:cNvSpPr>
            <a:spLocks noGrp="1"/>
          </p:cNvSpPr>
          <p:nvPr>
            <p:ph type="title"/>
          </p:nvPr>
        </p:nvSpPr>
        <p:spPr/>
        <p:txBody>
          <a:bodyPr/>
          <a:lstStyle/>
          <a:p>
            <a:r>
              <a:rPr lang="fr-FR" dirty="0"/>
              <a:t>Component Function vs class</a:t>
            </a:r>
          </a:p>
        </p:txBody>
      </p:sp>
      <p:sp>
        <p:nvSpPr>
          <p:cNvPr id="5" name="Espace réservé du texte 4">
            <a:extLst>
              <a:ext uri="{FF2B5EF4-FFF2-40B4-BE49-F238E27FC236}">
                <a16:creationId xmlns:a16="http://schemas.microsoft.com/office/drawing/2014/main" xmlns="" id="{E641EF2A-A006-4892-9116-654E08B2F74C}"/>
              </a:ext>
            </a:extLst>
          </p:cNvPr>
          <p:cNvSpPr>
            <a:spLocks noGrp="1"/>
          </p:cNvSpPr>
          <p:nvPr>
            <p:ph type="body" idx="1"/>
          </p:nvPr>
        </p:nvSpPr>
        <p:spPr/>
        <p:txBody>
          <a:bodyPr/>
          <a:lstStyle/>
          <a:p>
            <a:r>
              <a:rPr lang="fr-FR" dirty="0"/>
              <a:t>fonction</a:t>
            </a:r>
          </a:p>
        </p:txBody>
      </p:sp>
      <p:sp>
        <p:nvSpPr>
          <p:cNvPr id="6" name="Espace réservé du contenu 5">
            <a:extLst>
              <a:ext uri="{FF2B5EF4-FFF2-40B4-BE49-F238E27FC236}">
                <a16:creationId xmlns:a16="http://schemas.microsoft.com/office/drawing/2014/main" xmlns="" id="{363662A0-B699-48ED-B669-2E13FF2088F2}"/>
              </a:ext>
            </a:extLst>
          </p:cNvPr>
          <p:cNvSpPr>
            <a:spLocks noGrp="1"/>
          </p:cNvSpPr>
          <p:nvPr>
            <p:ph sz="half" idx="2"/>
          </p:nvPr>
        </p:nvSpPr>
        <p:spPr/>
        <p:txBody>
          <a:bodyPr>
            <a:normAutofit lnSpcReduction="10000"/>
          </a:bodyPr>
          <a:lstStyle/>
          <a:p>
            <a:r>
              <a:rPr lang="fr-FR" dirty="0"/>
              <a:t>Reçoit des </a:t>
            </a:r>
            <a:r>
              <a:rPr lang="fr-FR" dirty="0" err="1"/>
              <a:t>props</a:t>
            </a:r>
            <a:r>
              <a:rPr lang="fr-FR" dirty="0"/>
              <a:t> </a:t>
            </a:r>
          </a:p>
          <a:p>
            <a:pPr lvl="1"/>
            <a:r>
              <a:rPr lang="fr-FR" dirty="0"/>
              <a:t>Dans l’argument d’entrée de la fonction</a:t>
            </a:r>
          </a:p>
          <a:p>
            <a:endParaRPr lang="fr-FR" dirty="0"/>
          </a:p>
          <a:p>
            <a:r>
              <a:rPr lang="fr-FR" dirty="0"/>
              <a:t>Sans état interne</a:t>
            </a:r>
          </a:p>
          <a:p>
            <a:pPr lvl="1"/>
            <a:r>
              <a:rPr lang="fr-FR" dirty="0" err="1"/>
              <a:t>Stateless</a:t>
            </a:r>
            <a:r>
              <a:rPr lang="fr-FR" dirty="0"/>
              <a:t> </a:t>
            </a:r>
            <a:r>
              <a:rPr lang="fr-FR" i="1" dirty="0"/>
              <a:t>ou gestion Hook</a:t>
            </a:r>
          </a:p>
          <a:p>
            <a:endParaRPr lang="fr-FR" dirty="0"/>
          </a:p>
          <a:p>
            <a:r>
              <a:rPr lang="fr-FR" b="1" dirty="0"/>
              <a:t>return</a:t>
            </a:r>
            <a:r>
              <a:rPr lang="fr-FR" dirty="0"/>
              <a:t> le contenu du composant assemblé avec ses </a:t>
            </a:r>
            <a:r>
              <a:rPr lang="fr-FR" dirty="0" err="1"/>
              <a:t>props</a:t>
            </a:r>
            <a:endParaRPr lang="fr-FR" dirty="0"/>
          </a:p>
          <a:p>
            <a:endParaRPr lang="fr-FR" dirty="0"/>
          </a:p>
          <a:p>
            <a:r>
              <a:rPr lang="fr-FR" dirty="0"/>
              <a:t>Facile à tester</a:t>
            </a:r>
          </a:p>
          <a:p>
            <a:pPr lvl="1"/>
            <a:r>
              <a:rPr lang="fr-FR" dirty="0"/>
              <a:t>La fonction s’exécute et on doit forcement pouvoir prédire la forme du résultat</a:t>
            </a:r>
          </a:p>
        </p:txBody>
      </p:sp>
      <p:sp>
        <p:nvSpPr>
          <p:cNvPr id="7" name="Espace réservé du texte 6">
            <a:extLst>
              <a:ext uri="{FF2B5EF4-FFF2-40B4-BE49-F238E27FC236}">
                <a16:creationId xmlns:a16="http://schemas.microsoft.com/office/drawing/2014/main" xmlns="" id="{E4679E19-CF7D-4043-8296-AD0368C10F31}"/>
              </a:ext>
            </a:extLst>
          </p:cNvPr>
          <p:cNvSpPr>
            <a:spLocks noGrp="1"/>
          </p:cNvSpPr>
          <p:nvPr>
            <p:ph type="body" sz="quarter" idx="3"/>
          </p:nvPr>
        </p:nvSpPr>
        <p:spPr/>
        <p:txBody>
          <a:bodyPr/>
          <a:lstStyle/>
          <a:p>
            <a:r>
              <a:rPr lang="fr-FR" dirty="0"/>
              <a:t>class</a:t>
            </a:r>
          </a:p>
        </p:txBody>
      </p:sp>
      <p:sp>
        <p:nvSpPr>
          <p:cNvPr id="8" name="Espace réservé du contenu 7">
            <a:extLst>
              <a:ext uri="{FF2B5EF4-FFF2-40B4-BE49-F238E27FC236}">
                <a16:creationId xmlns:a16="http://schemas.microsoft.com/office/drawing/2014/main" xmlns="" id="{043A25DE-7B42-4B1A-A4DE-8EDDC10CE479}"/>
              </a:ext>
            </a:extLst>
          </p:cNvPr>
          <p:cNvSpPr>
            <a:spLocks noGrp="1"/>
          </p:cNvSpPr>
          <p:nvPr>
            <p:ph sz="quarter" idx="4"/>
          </p:nvPr>
        </p:nvSpPr>
        <p:spPr/>
        <p:txBody>
          <a:bodyPr>
            <a:normAutofit fontScale="92500" lnSpcReduction="20000"/>
          </a:bodyPr>
          <a:lstStyle/>
          <a:p>
            <a:r>
              <a:rPr lang="fr-FR" dirty="0"/>
              <a:t>Reçoit des </a:t>
            </a:r>
            <a:r>
              <a:rPr lang="fr-FR" dirty="0" err="1"/>
              <a:t>props</a:t>
            </a:r>
            <a:endParaRPr lang="fr-FR" dirty="0"/>
          </a:p>
          <a:p>
            <a:pPr lvl="1"/>
            <a:r>
              <a:rPr lang="fr-FR" dirty="0"/>
              <a:t>Dans le constructeur </a:t>
            </a:r>
            <a:r>
              <a:rPr lang="fr-FR" sz="1400" b="1" dirty="0"/>
              <a:t>(</a:t>
            </a:r>
            <a:r>
              <a:rPr lang="fr-FR" sz="1400" b="1" dirty="0" err="1"/>
              <a:t>constructor</a:t>
            </a:r>
            <a:r>
              <a:rPr lang="fr-FR" sz="1400" b="1" dirty="0"/>
              <a:t>)</a:t>
            </a:r>
            <a:r>
              <a:rPr lang="fr-FR" dirty="0"/>
              <a:t> de la class</a:t>
            </a:r>
          </a:p>
          <a:p>
            <a:endParaRPr lang="fr-FR" dirty="0"/>
          </a:p>
          <a:p>
            <a:r>
              <a:rPr lang="fr-FR" dirty="0"/>
              <a:t>Avec ou sans états interne</a:t>
            </a:r>
          </a:p>
          <a:p>
            <a:pPr lvl="1"/>
            <a:r>
              <a:rPr lang="fr-FR" dirty="0" err="1"/>
              <a:t>Statefull</a:t>
            </a:r>
            <a:r>
              <a:rPr lang="fr-FR" dirty="0"/>
              <a:t>/</a:t>
            </a:r>
            <a:r>
              <a:rPr lang="fr-FR" dirty="0" err="1"/>
              <a:t>stateless</a:t>
            </a:r>
            <a:endParaRPr lang="fr-FR" dirty="0"/>
          </a:p>
          <a:p>
            <a:pPr lvl="1"/>
            <a:r>
              <a:rPr lang="fr-FR" dirty="0" err="1"/>
              <a:t>this.setState</a:t>
            </a:r>
            <a:r>
              <a:rPr lang="fr-FR" dirty="0"/>
              <a:t>(), </a:t>
            </a:r>
            <a:r>
              <a:rPr lang="fr-FR" dirty="0" err="1"/>
              <a:t>this.state</a:t>
            </a:r>
            <a:endParaRPr lang="fr-FR" dirty="0"/>
          </a:p>
          <a:p>
            <a:endParaRPr lang="fr-FR" dirty="0"/>
          </a:p>
          <a:p>
            <a:r>
              <a:rPr lang="fr-FR" dirty="0"/>
              <a:t>Possède une fonction </a:t>
            </a:r>
            <a:r>
              <a:rPr lang="fr-FR" b="1" dirty="0"/>
              <a:t>render()</a:t>
            </a:r>
            <a:r>
              <a:rPr lang="fr-FR" dirty="0"/>
              <a:t> qui retourne le contenu du composant assemblé avec </a:t>
            </a:r>
            <a:r>
              <a:rPr lang="fr-FR" dirty="0" err="1"/>
              <a:t>props</a:t>
            </a:r>
            <a:r>
              <a:rPr lang="fr-FR" dirty="0"/>
              <a:t> &amp; état</a:t>
            </a:r>
            <a:r>
              <a:rPr lang="fr-FR" sz="1600" b="1" dirty="0"/>
              <a:t>(state)</a:t>
            </a:r>
            <a:r>
              <a:rPr lang="fr-FR" dirty="0"/>
              <a:t> </a:t>
            </a:r>
          </a:p>
          <a:p>
            <a:endParaRPr lang="fr-FR" dirty="0"/>
          </a:p>
          <a:p>
            <a:r>
              <a:rPr lang="fr-FR" dirty="0"/>
              <a:t>Extension de class</a:t>
            </a:r>
          </a:p>
          <a:p>
            <a:endParaRPr lang="fr-FR" dirty="0"/>
          </a:p>
          <a:p>
            <a:r>
              <a:rPr lang="fr-FR" dirty="0"/>
              <a:t>Test plus lourd  mettre en œuvre</a:t>
            </a:r>
          </a:p>
        </p:txBody>
      </p:sp>
    </p:spTree>
    <p:extLst>
      <p:ext uri="{BB962C8B-B14F-4D97-AF65-F5344CB8AC3E}">
        <p14:creationId xmlns:p14="http://schemas.microsoft.com/office/powerpoint/2010/main" val="345230276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DC02F920-4604-466A-B5C8-7B45F6235EC8}"/>
              </a:ext>
            </a:extLst>
          </p:cNvPr>
          <p:cNvSpPr>
            <a:spLocks noGrp="1"/>
          </p:cNvSpPr>
          <p:nvPr>
            <p:ph type="title"/>
          </p:nvPr>
        </p:nvSpPr>
        <p:spPr/>
        <p:txBody>
          <a:bodyPr/>
          <a:lstStyle/>
          <a:p>
            <a:r>
              <a:rPr lang="fr-FR" dirty="0"/>
              <a:t>Import &amp; export Component</a:t>
            </a:r>
          </a:p>
        </p:txBody>
      </p:sp>
      <p:sp>
        <p:nvSpPr>
          <p:cNvPr id="3" name="Espace réservé du contenu 2">
            <a:extLst>
              <a:ext uri="{FF2B5EF4-FFF2-40B4-BE49-F238E27FC236}">
                <a16:creationId xmlns:a16="http://schemas.microsoft.com/office/drawing/2014/main" xmlns="" id="{70D84505-F5AF-48F1-831E-4DD64D9030E0}"/>
              </a:ext>
            </a:extLst>
          </p:cNvPr>
          <p:cNvSpPr>
            <a:spLocks noGrp="1"/>
          </p:cNvSpPr>
          <p:nvPr>
            <p:ph idx="1"/>
          </p:nvPr>
        </p:nvSpPr>
        <p:spPr/>
        <p:txBody>
          <a:bodyPr>
            <a:normAutofit/>
          </a:bodyPr>
          <a:lstStyle/>
          <a:p>
            <a:r>
              <a:rPr lang="fr-FR" dirty="0"/>
              <a:t>Importer des composants</a:t>
            </a:r>
          </a:p>
          <a:p>
            <a:pPr lvl="1"/>
            <a:r>
              <a:rPr lang="fr-FR" dirty="0"/>
              <a:t>Js </a:t>
            </a:r>
          </a:p>
          <a:p>
            <a:pPr lvl="2"/>
            <a:r>
              <a:rPr lang="fr-FR" dirty="0"/>
              <a:t>Import DESCRIPTEUR </a:t>
            </a:r>
            <a:r>
              <a:rPr lang="fr-FR" dirty="0" err="1"/>
              <a:t>from</a:t>
            </a:r>
            <a:r>
              <a:rPr lang="fr-FR" dirty="0"/>
              <a:t> ‘./folder/file’</a:t>
            </a:r>
          </a:p>
          <a:p>
            <a:pPr lvl="1"/>
            <a:r>
              <a:rPr lang="fr-FR" dirty="0" err="1"/>
              <a:t>css</a:t>
            </a:r>
            <a:r>
              <a:rPr lang="fr-FR" dirty="0"/>
              <a:t> ,…</a:t>
            </a:r>
          </a:p>
          <a:p>
            <a:pPr lvl="2"/>
            <a:r>
              <a:rPr lang="fr-FR" dirty="0"/>
              <a:t>Import ‘./fichier.css’</a:t>
            </a:r>
          </a:p>
          <a:p>
            <a:endParaRPr lang="fr-FR" dirty="0"/>
          </a:p>
          <a:p>
            <a:r>
              <a:rPr lang="fr-FR" dirty="0"/>
              <a:t>Export par default </a:t>
            </a:r>
          </a:p>
          <a:p>
            <a:pPr lvl="1"/>
            <a:r>
              <a:rPr lang="fr-FR" dirty="0"/>
              <a:t>Obligatoire pour react</a:t>
            </a:r>
          </a:p>
          <a:p>
            <a:pPr lvl="1"/>
            <a:r>
              <a:rPr lang="fr-FR" dirty="0"/>
              <a:t>Export default </a:t>
            </a:r>
            <a:r>
              <a:rPr lang="fr-FR" dirty="0" err="1"/>
              <a:t>MonComposant</a:t>
            </a:r>
            <a:r>
              <a:rPr lang="fr-FR" dirty="0"/>
              <a:t> </a:t>
            </a:r>
          </a:p>
        </p:txBody>
      </p:sp>
      <p:pic>
        <p:nvPicPr>
          <p:cNvPr id="9" name="Image 8">
            <a:extLst>
              <a:ext uri="{FF2B5EF4-FFF2-40B4-BE49-F238E27FC236}">
                <a16:creationId xmlns:a16="http://schemas.microsoft.com/office/drawing/2014/main" xmlns="" id="{03AF6221-DAC7-4EB4-B867-B4A70D34877D}"/>
              </a:ext>
            </a:extLst>
          </p:cNvPr>
          <p:cNvPicPr>
            <a:picLocks noChangeAspect="1"/>
          </p:cNvPicPr>
          <p:nvPr/>
        </p:nvPicPr>
        <p:blipFill>
          <a:blip r:embed="rId3"/>
          <a:stretch>
            <a:fillRect/>
          </a:stretch>
        </p:blipFill>
        <p:spPr>
          <a:xfrm>
            <a:off x="6330215" y="2447946"/>
            <a:ext cx="6096000" cy="3981450"/>
          </a:xfrm>
          <a:prstGeom prst="rect">
            <a:avLst/>
          </a:prstGeom>
        </p:spPr>
      </p:pic>
    </p:spTree>
    <p:extLst>
      <p:ext uri="{BB962C8B-B14F-4D97-AF65-F5344CB8AC3E}">
        <p14:creationId xmlns:p14="http://schemas.microsoft.com/office/powerpoint/2010/main" val="332011710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9">
            <a:extLst>
              <a:ext uri="{FF2B5EF4-FFF2-40B4-BE49-F238E27FC236}">
                <a16:creationId xmlns:a16="http://schemas.microsoft.com/office/drawing/2014/main" xmlns="" id="{3CDA2FDE-45F6-409B-B26C-3AA2FB5C8C51}"/>
              </a:ext>
            </a:extLst>
          </p:cNvPr>
          <p:cNvSpPr>
            <a:spLocks noGrp="1"/>
          </p:cNvSpPr>
          <p:nvPr>
            <p:ph type="title"/>
          </p:nvPr>
        </p:nvSpPr>
        <p:spPr/>
        <p:txBody>
          <a:bodyPr/>
          <a:lstStyle/>
          <a:p>
            <a:r>
              <a:rPr lang="fr-FR" dirty="0"/>
              <a:t>Créer votre premier composant</a:t>
            </a:r>
          </a:p>
        </p:txBody>
      </p:sp>
      <p:sp>
        <p:nvSpPr>
          <p:cNvPr id="11" name="Espace réservé du contenu 10">
            <a:extLst>
              <a:ext uri="{FF2B5EF4-FFF2-40B4-BE49-F238E27FC236}">
                <a16:creationId xmlns:a16="http://schemas.microsoft.com/office/drawing/2014/main" xmlns="" id="{F64269C9-B51C-475B-82DD-F20F31047AC0}"/>
              </a:ext>
            </a:extLst>
          </p:cNvPr>
          <p:cNvSpPr>
            <a:spLocks noGrp="1"/>
          </p:cNvSpPr>
          <p:nvPr>
            <p:ph sz="half" idx="1"/>
          </p:nvPr>
        </p:nvSpPr>
        <p:spPr>
          <a:xfrm>
            <a:off x="4114800" y="1071546"/>
            <a:ext cx="7791491" cy="5357850"/>
          </a:xfrm>
        </p:spPr>
        <p:txBody>
          <a:bodyPr/>
          <a:lstStyle/>
          <a:p>
            <a:r>
              <a:rPr lang="fr-FR" dirty="0"/>
              <a:t>Création du composant</a:t>
            </a:r>
          </a:p>
          <a:p>
            <a:pPr lvl="1"/>
            <a:endParaRPr lang="fr-FR" dirty="0"/>
          </a:p>
          <a:p>
            <a:pPr lvl="1"/>
            <a:r>
              <a:rPr lang="fr-FR" dirty="0"/>
              <a:t>Usage dans l’app</a:t>
            </a:r>
          </a:p>
          <a:p>
            <a:pPr lvl="1"/>
            <a:endParaRPr lang="fr-FR" dirty="0"/>
          </a:p>
          <a:p>
            <a:pPr lvl="1"/>
            <a:endParaRPr lang="fr-FR" dirty="0"/>
          </a:p>
          <a:p>
            <a:pPr lvl="1"/>
            <a:r>
              <a:rPr lang="fr-FR" dirty="0"/>
              <a:t>Passage de </a:t>
            </a:r>
            <a:r>
              <a:rPr lang="fr-FR" dirty="0" err="1"/>
              <a:t>props</a:t>
            </a:r>
            <a:endParaRPr lang="fr-FR" dirty="0"/>
          </a:p>
          <a:p>
            <a:pPr lvl="2"/>
            <a:r>
              <a:rPr lang="fr-FR" dirty="0"/>
              <a:t>Affichage des </a:t>
            </a:r>
            <a:r>
              <a:rPr lang="fr-FR" dirty="0" err="1"/>
              <a:t>props</a:t>
            </a:r>
            <a:endParaRPr lang="fr-FR" dirty="0"/>
          </a:p>
          <a:p>
            <a:pPr lvl="1"/>
            <a:endParaRPr lang="fr-FR" dirty="0"/>
          </a:p>
          <a:p>
            <a:pPr lvl="1"/>
            <a:endParaRPr lang="fr-FR" dirty="0"/>
          </a:p>
          <a:p>
            <a:pPr lvl="1"/>
            <a:r>
              <a:rPr lang="fr-FR" dirty="0"/>
              <a:t>Faire un composant qui décompte le temps</a:t>
            </a:r>
          </a:p>
          <a:p>
            <a:pPr lvl="2"/>
            <a:r>
              <a:rPr lang="fr-FR" dirty="0"/>
              <a:t>De 100 à 0 </a:t>
            </a:r>
          </a:p>
          <a:p>
            <a:pPr lvl="2"/>
            <a:r>
              <a:rPr lang="fr-FR" dirty="0"/>
              <a:t>Essaie avec generator react cli pour le component</a:t>
            </a:r>
          </a:p>
        </p:txBody>
      </p:sp>
      <p:pic>
        <p:nvPicPr>
          <p:cNvPr id="8196" name="Picture 4" descr="You are NOT a React Native noob 🙅 | Hacker Noon">
            <a:extLst>
              <a:ext uri="{FF2B5EF4-FFF2-40B4-BE49-F238E27FC236}">
                <a16:creationId xmlns:a16="http://schemas.microsoft.com/office/drawing/2014/main" xmlns="" id="{DD1B77D0-CD31-4827-8D2F-FF65C0F26C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09" y="1327081"/>
            <a:ext cx="3657600" cy="275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5239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88114035-5E05-408C-AB25-D489ED8D42D2}"/>
              </a:ext>
            </a:extLst>
          </p:cNvPr>
          <p:cNvSpPr>
            <a:spLocks noGrp="1"/>
          </p:cNvSpPr>
          <p:nvPr>
            <p:ph type="title"/>
          </p:nvPr>
        </p:nvSpPr>
        <p:spPr/>
        <p:txBody>
          <a:bodyPr/>
          <a:lstStyle/>
          <a:p>
            <a:r>
              <a:rPr lang="fr-FR" dirty="0"/>
              <a:t>Une librairie</a:t>
            </a:r>
          </a:p>
        </p:txBody>
      </p:sp>
      <p:sp>
        <p:nvSpPr>
          <p:cNvPr id="3" name="Espace réservé du contenu 2">
            <a:extLst>
              <a:ext uri="{FF2B5EF4-FFF2-40B4-BE49-F238E27FC236}">
                <a16:creationId xmlns:a16="http://schemas.microsoft.com/office/drawing/2014/main" xmlns="" id="{3D574F98-20D3-4C3A-A39A-CA5C159A93B4}"/>
              </a:ext>
            </a:extLst>
          </p:cNvPr>
          <p:cNvSpPr>
            <a:spLocks noGrp="1"/>
          </p:cNvSpPr>
          <p:nvPr>
            <p:ph idx="1"/>
          </p:nvPr>
        </p:nvSpPr>
        <p:spPr/>
        <p:txBody>
          <a:bodyPr/>
          <a:lstStyle/>
          <a:p>
            <a:r>
              <a:rPr lang="fr-FR" dirty="0"/>
              <a:t>React c’est une librairie js, qui permet aussi :</a:t>
            </a:r>
          </a:p>
          <a:p>
            <a:pPr lvl="2"/>
            <a:endParaRPr lang="fr-FR" dirty="0"/>
          </a:p>
          <a:p>
            <a:pPr lvl="2"/>
            <a:r>
              <a:rPr lang="fr-FR" dirty="0"/>
              <a:t>La mise en œuvre de tests</a:t>
            </a:r>
          </a:p>
          <a:p>
            <a:pPr lvl="3"/>
            <a:r>
              <a:rPr lang="fr-FR" dirty="0"/>
              <a:t>Reconfiguration de la plateforme d’automatisation des tests</a:t>
            </a:r>
          </a:p>
          <a:p>
            <a:pPr lvl="2"/>
            <a:endParaRPr lang="fr-FR" dirty="0"/>
          </a:p>
          <a:p>
            <a:pPr lvl="2"/>
            <a:r>
              <a:rPr lang="fr-FR" dirty="0"/>
              <a:t>La prise en charge de js et </a:t>
            </a:r>
            <a:r>
              <a:rPr lang="fr-FR" dirty="0" err="1"/>
              <a:t>ts</a:t>
            </a:r>
            <a:r>
              <a:rPr lang="fr-FR" dirty="0"/>
              <a:t> (</a:t>
            </a:r>
            <a:r>
              <a:rPr lang="fr-FR" dirty="0" err="1"/>
              <a:t>webpack</a:t>
            </a:r>
            <a:r>
              <a:rPr lang="fr-FR" dirty="0"/>
              <a:t>/</a:t>
            </a:r>
            <a:r>
              <a:rPr lang="fr-FR" dirty="0" err="1"/>
              <a:t>babel</a:t>
            </a:r>
            <a:r>
              <a:rPr lang="fr-FR" dirty="0"/>
              <a:t>)</a:t>
            </a:r>
          </a:p>
          <a:p>
            <a:endParaRPr lang="fr-FR" dirty="0"/>
          </a:p>
          <a:p>
            <a:r>
              <a:rPr lang="fr-FR" dirty="0"/>
              <a:t>La librairie contient aussi une série de script serveur de construction d’app</a:t>
            </a:r>
          </a:p>
          <a:p>
            <a:pPr lvl="2"/>
            <a:r>
              <a:rPr lang="fr-FR" dirty="0"/>
              <a:t>Une commande </a:t>
            </a:r>
            <a:r>
              <a:rPr lang="fr-FR" sz="3200" b="1" u="sng" dirty="0"/>
              <a:t>node.js </a:t>
            </a:r>
            <a:r>
              <a:rPr lang="fr-FR" dirty="0"/>
              <a:t>pour construire le squelette d’un app.</a:t>
            </a:r>
          </a:p>
          <a:p>
            <a:pPr lvl="2"/>
            <a:endParaRPr lang="fr-FR" dirty="0"/>
          </a:p>
          <a:p>
            <a:pPr lvl="2"/>
            <a:endParaRPr lang="fr-FR" dirty="0"/>
          </a:p>
        </p:txBody>
      </p:sp>
    </p:spTree>
    <p:extLst>
      <p:ext uri="{BB962C8B-B14F-4D97-AF65-F5344CB8AC3E}">
        <p14:creationId xmlns:p14="http://schemas.microsoft.com/office/powerpoint/2010/main" val="332440826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84E313EE-E21E-4468-86AC-F734D709E861}"/>
              </a:ext>
            </a:extLst>
          </p:cNvPr>
          <p:cNvSpPr>
            <a:spLocks noGrp="1"/>
          </p:cNvSpPr>
          <p:nvPr>
            <p:ph type="title"/>
          </p:nvPr>
        </p:nvSpPr>
        <p:spPr/>
        <p:txBody>
          <a:bodyPr/>
          <a:lstStyle/>
          <a:p>
            <a:r>
              <a:rPr lang="fr-FR" dirty="0"/>
              <a:t>Evénements</a:t>
            </a:r>
          </a:p>
        </p:txBody>
      </p:sp>
      <p:sp>
        <p:nvSpPr>
          <p:cNvPr id="3" name="Espace réservé du contenu 2">
            <a:extLst>
              <a:ext uri="{FF2B5EF4-FFF2-40B4-BE49-F238E27FC236}">
                <a16:creationId xmlns:a16="http://schemas.microsoft.com/office/drawing/2014/main" xmlns="" id="{1D2DF856-A4D4-468A-AAEB-FBFC4B46760C}"/>
              </a:ext>
            </a:extLst>
          </p:cNvPr>
          <p:cNvSpPr>
            <a:spLocks noGrp="1"/>
          </p:cNvSpPr>
          <p:nvPr>
            <p:ph idx="1"/>
          </p:nvPr>
        </p:nvSpPr>
        <p:spPr/>
        <p:txBody>
          <a:bodyPr>
            <a:normAutofit fontScale="62500" lnSpcReduction="20000"/>
          </a:bodyPr>
          <a:lstStyle/>
          <a:p>
            <a:r>
              <a:rPr lang="fr-FR" dirty="0"/>
              <a:t>Les évènements sont des évènements javascript donc ils se déclarent par leurs noms JS</a:t>
            </a:r>
          </a:p>
          <a:p>
            <a:pPr lvl="7"/>
            <a:endParaRPr lang="fr-FR" dirty="0"/>
          </a:p>
          <a:p>
            <a:pPr lvl="7"/>
            <a:r>
              <a:rPr lang="fr-FR" dirty="0"/>
              <a:t>ActionLink.js</a:t>
            </a:r>
          </a:p>
          <a:p>
            <a:pPr marL="396875" lvl="7" indent="0">
              <a:buNone/>
            </a:pPr>
            <a:r>
              <a:rPr lang="fr-FR" altLang="fr-FR" dirty="0">
                <a:solidFill>
                  <a:srgbClr val="C5A5C5"/>
                </a:solidFill>
                <a:latin typeface="source-code-pro"/>
              </a:rPr>
              <a:t>function</a:t>
            </a:r>
            <a:r>
              <a:rPr lang="fr-FR" altLang="fr-FR" dirty="0">
                <a:solidFill>
                  <a:srgbClr val="FFFFFF"/>
                </a:solidFill>
                <a:latin typeface="source-code-pro"/>
              </a:rPr>
              <a:t> </a:t>
            </a:r>
            <a:r>
              <a:rPr lang="fr-FR" altLang="fr-FR" dirty="0" err="1">
                <a:solidFill>
                  <a:srgbClr val="79B6F2"/>
                </a:solidFill>
                <a:latin typeface="source-code-pro"/>
              </a:rPr>
              <a:t>ActionLink</a:t>
            </a:r>
            <a:r>
              <a:rPr lang="fr-FR" altLang="fr-FR" dirty="0">
                <a:solidFill>
                  <a:srgbClr val="88C6BE"/>
                </a:solidFill>
                <a:latin typeface="source-code-pro"/>
              </a:rPr>
              <a:t>(</a:t>
            </a:r>
            <a:r>
              <a:rPr lang="fr-FR" altLang="fr-FR" dirty="0" err="1">
                <a:solidFill>
                  <a:srgbClr val="88C6BE"/>
                </a:solidFill>
                <a:latin typeface="source-code-pro"/>
              </a:rPr>
              <a:t>props</a:t>
            </a:r>
            <a:r>
              <a:rPr lang="fr-FR" altLang="fr-FR" dirty="0">
                <a:solidFill>
                  <a:srgbClr val="88C6BE"/>
                </a:solidFill>
                <a:latin typeface="source-code-pro"/>
              </a:rPr>
              <a:t>)</a:t>
            </a:r>
            <a:r>
              <a:rPr lang="fr-FR" altLang="fr-FR" dirty="0">
                <a:solidFill>
                  <a:srgbClr val="FFFFFF"/>
                </a:solidFill>
                <a:latin typeface="source-code-pro"/>
              </a:rPr>
              <a:t> </a:t>
            </a:r>
            <a:r>
              <a:rPr lang="fr-FR" altLang="fr-FR" dirty="0">
                <a:solidFill>
                  <a:srgbClr val="88C6BE"/>
                </a:solidFill>
                <a:latin typeface="source-code-pro"/>
              </a:rPr>
              <a:t>{</a:t>
            </a:r>
            <a:r>
              <a:rPr lang="fr-FR" altLang="fr-FR" dirty="0">
                <a:solidFill>
                  <a:srgbClr val="FFFFFF"/>
                </a:solidFill>
                <a:latin typeface="source-code-pro"/>
              </a:rPr>
              <a:t> </a:t>
            </a:r>
          </a:p>
          <a:p>
            <a:pPr marL="396875" lvl="7" indent="0">
              <a:buNone/>
            </a:pPr>
            <a:r>
              <a:rPr lang="fr-FR" altLang="fr-FR" dirty="0">
                <a:solidFill>
                  <a:srgbClr val="FFFFFF"/>
                </a:solidFill>
                <a:latin typeface="source-code-pro"/>
              </a:rPr>
              <a:t>	</a:t>
            </a:r>
            <a:r>
              <a:rPr lang="fr-FR" altLang="fr-FR" dirty="0">
                <a:solidFill>
                  <a:srgbClr val="C5A5C5"/>
                </a:solidFill>
                <a:latin typeface="source-code-pro"/>
              </a:rPr>
              <a:t>function</a:t>
            </a:r>
            <a:r>
              <a:rPr lang="fr-FR" altLang="fr-FR" dirty="0">
                <a:solidFill>
                  <a:srgbClr val="FFFFFF"/>
                </a:solidFill>
                <a:latin typeface="source-code-pro"/>
              </a:rPr>
              <a:t> </a:t>
            </a:r>
            <a:r>
              <a:rPr lang="fr-FR" altLang="fr-FR" sz="2600" b="1" dirty="0" err="1">
                <a:solidFill>
                  <a:srgbClr val="79B6F2"/>
                </a:solidFill>
                <a:latin typeface="source-code-pro"/>
              </a:rPr>
              <a:t>handleClick</a:t>
            </a:r>
            <a:r>
              <a:rPr lang="fr-FR" altLang="fr-FR" dirty="0">
                <a:solidFill>
                  <a:srgbClr val="88C6BE"/>
                </a:solidFill>
                <a:latin typeface="source-code-pro"/>
              </a:rPr>
              <a:t>()</a:t>
            </a:r>
            <a:r>
              <a:rPr lang="fr-FR" altLang="fr-FR" dirty="0">
                <a:solidFill>
                  <a:srgbClr val="FFFFFF"/>
                </a:solidFill>
                <a:latin typeface="source-code-pro"/>
              </a:rPr>
              <a:t> </a:t>
            </a:r>
            <a:r>
              <a:rPr lang="fr-FR" altLang="fr-FR" dirty="0">
                <a:solidFill>
                  <a:srgbClr val="88C6BE"/>
                </a:solidFill>
                <a:latin typeface="source-code-pro"/>
              </a:rPr>
              <a:t>{</a:t>
            </a:r>
            <a:r>
              <a:rPr lang="fr-FR" altLang="fr-FR" dirty="0">
                <a:solidFill>
                  <a:srgbClr val="FFFFFF"/>
                </a:solidFill>
                <a:latin typeface="source-code-pro"/>
              </a:rPr>
              <a:t> e</a:t>
            </a:r>
          </a:p>
          <a:p>
            <a:pPr marL="396875" lvl="7" indent="0">
              <a:buNone/>
            </a:pPr>
            <a:r>
              <a:rPr lang="fr-FR" altLang="fr-FR" dirty="0">
                <a:solidFill>
                  <a:srgbClr val="88C6BE"/>
                </a:solidFill>
                <a:latin typeface="source-code-pro"/>
              </a:rPr>
              <a:t>.	</a:t>
            </a:r>
            <a:r>
              <a:rPr lang="fr-FR" altLang="fr-FR" dirty="0">
                <a:solidFill>
                  <a:srgbClr val="00B050"/>
                </a:solidFill>
                <a:latin typeface="source-code-pro"/>
              </a:rPr>
              <a:t>	</a:t>
            </a:r>
            <a:r>
              <a:rPr lang="fr-FR" altLang="fr-FR" dirty="0" err="1">
                <a:solidFill>
                  <a:srgbClr val="79B6F2"/>
                </a:solidFill>
                <a:latin typeface="source-code-pro"/>
              </a:rPr>
              <a:t>preventDefault</a:t>
            </a:r>
            <a:r>
              <a:rPr lang="fr-FR" altLang="fr-FR" dirty="0">
                <a:solidFill>
                  <a:srgbClr val="88C6BE"/>
                </a:solidFill>
                <a:latin typeface="source-code-pro"/>
              </a:rPr>
              <a:t>();</a:t>
            </a:r>
            <a:r>
              <a:rPr lang="fr-FR" altLang="fr-FR" dirty="0">
                <a:solidFill>
                  <a:srgbClr val="FFFFFF"/>
                </a:solidFill>
                <a:latin typeface="source-code-pro"/>
              </a:rPr>
              <a:t> </a:t>
            </a:r>
          </a:p>
          <a:p>
            <a:pPr marL="396875" lvl="7" indent="0">
              <a:buNone/>
            </a:pPr>
            <a:r>
              <a:rPr lang="fr-FR" altLang="fr-FR" dirty="0">
                <a:solidFill>
                  <a:srgbClr val="FFFFFF"/>
                </a:solidFill>
                <a:latin typeface="source-code-pro"/>
              </a:rPr>
              <a:t>		</a:t>
            </a:r>
            <a:r>
              <a:rPr lang="fr-FR" altLang="fr-FR" dirty="0">
                <a:solidFill>
                  <a:srgbClr val="00B050"/>
                </a:solidFill>
                <a:latin typeface="source-code-pro"/>
              </a:rPr>
              <a:t>console</a:t>
            </a:r>
            <a:r>
              <a:rPr lang="fr-FR" altLang="fr-FR" dirty="0">
                <a:solidFill>
                  <a:srgbClr val="88C6BE"/>
                </a:solidFill>
                <a:latin typeface="source-code-pro"/>
              </a:rPr>
              <a:t>.</a:t>
            </a:r>
            <a:r>
              <a:rPr lang="fr-FR" altLang="fr-FR" dirty="0">
                <a:solidFill>
                  <a:srgbClr val="79B6F2"/>
                </a:solidFill>
                <a:latin typeface="source-code-pro"/>
              </a:rPr>
              <a:t>log</a:t>
            </a:r>
            <a:r>
              <a:rPr lang="fr-FR" altLang="fr-FR" dirty="0">
                <a:solidFill>
                  <a:srgbClr val="88C6BE"/>
                </a:solidFill>
                <a:latin typeface="source-code-pro"/>
              </a:rPr>
              <a:t>(</a:t>
            </a:r>
            <a:r>
              <a:rPr lang="fr-FR" altLang="fr-FR" dirty="0">
                <a:solidFill>
                  <a:srgbClr val="8DC891"/>
                </a:solidFill>
                <a:latin typeface="source-code-pro"/>
              </a:rPr>
              <a:t>'Le lien a été cliqué.’,</a:t>
            </a:r>
            <a:r>
              <a:rPr lang="fr-FR" altLang="fr-FR" dirty="0">
                <a:solidFill>
                  <a:srgbClr val="88C6BE"/>
                </a:solidFill>
                <a:latin typeface="source-code-pro"/>
              </a:rPr>
              <a:t> </a:t>
            </a:r>
            <a:r>
              <a:rPr lang="fr-FR" altLang="fr-FR" dirty="0" err="1">
                <a:solidFill>
                  <a:srgbClr val="88C6BE"/>
                </a:solidFill>
                <a:latin typeface="source-code-pro"/>
              </a:rPr>
              <a:t>props</a:t>
            </a:r>
            <a:r>
              <a:rPr lang="fr-FR" altLang="fr-FR" dirty="0">
                <a:solidFill>
                  <a:srgbClr val="88C6BE"/>
                </a:solidFill>
                <a:latin typeface="source-code-pro"/>
              </a:rPr>
              <a:t>);</a:t>
            </a:r>
            <a:r>
              <a:rPr lang="fr-FR" altLang="fr-FR" dirty="0">
                <a:solidFill>
                  <a:srgbClr val="FFFFFF"/>
                </a:solidFill>
                <a:latin typeface="source-code-pro"/>
              </a:rPr>
              <a:t> </a:t>
            </a:r>
          </a:p>
          <a:p>
            <a:pPr marL="396875" lvl="7" indent="0">
              <a:buNone/>
            </a:pPr>
            <a:r>
              <a:rPr lang="fr-FR" altLang="fr-FR" dirty="0">
                <a:solidFill>
                  <a:srgbClr val="FFFFFF"/>
                </a:solidFill>
                <a:latin typeface="source-code-pro"/>
              </a:rPr>
              <a:t>	</a:t>
            </a:r>
            <a:r>
              <a:rPr lang="fr-FR" altLang="fr-FR" dirty="0">
                <a:solidFill>
                  <a:srgbClr val="88C6BE"/>
                </a:solidFill>
                <a:latin typeface="source-code-pro"/>
              </a:rPr>
              <a:t>}</a:t>
            </a:r>
            <a:r>
              <a:rPr lang="fr-FR" altLang="fr-FR" dirty="0">
                <a:solidFill>
                  <a:srgbClr val="FFFFFF"/>
                </a:solidFill>
                <a:latin typeface="source-code-pro"/>
              </a:rPr>
              <a:t> </a:t>
            </a:r>
          </a:p>
          <a:p>
            <a:pPr marL="396875" lvl="7" indent="0">
              <a:buNone/>
            </a:pPr>
            <a:r>
              <a:rPr lang="fr-FR" altLang="fr-FR" dirty="0">
                <a:solidFill>
                  <a:srgbClr val="C5A5C5"/>
                </a:solidFill>
                <a:latin typeface="source-code-pro"/>
              </a:rPr>
              <a:t>	return</a:t>
            </a:r>
            <a:r>
              <a:rPr lang="fr-FR" altLang="fr-FR" dirty="0">
                <a:solidFill>
                  <a:srgbClr val="FFFFFF"/>
                </a:solidFill>
                <a:latin typeface="source-code-pro"/>
              </a:rPr>
              <a:t> </a:t>
            </a:r>
            <a:r>
              <a:rPr lang="fr-FR" altLang="fr-FR" dirty="0">
                <a:solidFill>
                  <a:srgbClr val="88C6BE"/>
                </a:solidFill>
                <a:latin typeface="source-code-pro"/>
              </a:rPr>
              <a:t>(</a:t>
            </a:r>
            <a:r>
              <a:rPr lang="fr-FR" altLang="fr-FR" dirty="0">
                <a:solidFill>
                  <a:srgbClr val="FFFFFF"/>
                </a:solidFill>
                <a:latin typeface="source-code-pro"/>
              </a:rPr>
              <a:t> </a:t>
            </a:r>
            <a:r>
              <a:rPr lang="fr-FR" altLang="fr-FR" dirty="0">
                <a:solidFill>
                  <a:srgbClr val="88C6BE"/>
                </a:solidFill>
                <a:latin typeface="source-code-pro"/>
              </a:rPr>
              <a:t>&lt;</a:t>
            </a:r>
            <a:r>
              <a:rPr lang="fr-FR" altLang="fr-FR" dirty="0">
                <a:solidFill>
                  <a:srgbClr val="FC929E"/>
                </a:solidFill>
                <a:latin typeface="source-code-pro"/>
              </a:rPr>
              <a:t>a </a:t>
            </a:r>
            <a:r>
              <a:rPr lang="fr-FR" altLang="fr-FR" dirty="0">
                <a:solidFill>
                  <a:srgbClr val="C5A5C5"/>
                </a:solidFill>
                <a:latin typeface="source-code-pro"/>
              </a:rPr>
              <a:t>href</a:t>
            </a:r>
            <a:r>
              <a:rPr lang="fr-FR" altLang="fr-FR" dirty="0">
                <a:solidFill>
                  <a:srgbClr val="88C6BE"/>
                </a:solidFill>
                <a:latin typeface="source-code-pro"/>
              </a:rPr>
              <a:t>="</a:t>
            </a:r>
            <a:r>
              <a:rPr lang="fr-FR" altLang="fr-FR" dirty="0">
                <a:solidFill>
                  <a:srgbClr val="8DC891"/>
                </a:solidFill>
                <a:latin typeface="source-code-pro"/>
              </a:rPr>
              <a:t>#</a:t>
            </a:r>
            <a:r>
              <a:rPr lang="fr-FR" altLang="fr-FR" dirty="0">
                <a:solidFill>
                  <a:srgbClr val="88C6BE"/>
                </a:solidFill>
                <a:latin typeface="source-code-pro"/>
              </a:rPr>
              <a:t>"</a:t>
            </a:r>
            <a:r>
              <a:rPr lang="fr-FR" altLang="fr-FR" dirty="0">
                <a:solidFill>
                  <a:srgbClr val="FC929E"/>
                </a:solidFill>
                <a:latin typeface="source-code-pro"/>
              </a:rPr>
              <a:t> </a:t>
            </a:r>
            <a:r>
              <a:rPr lang="fr-FR" altLang="fr-FR" sz="3200" b="1" dirty="0" err="1">
                <a:solidFill>
                  <a:srgbClr val="C5A5C5"/>
                </a:solidFill>
                <a:latin typeface="source-code-pro"/>
              </a:rPr>
              <a:t>onClick</a:t>
            </a:r>
            <a:r>
              <a:rPr lang="fr-FR" altLang="fr-FR" sz="3200" b="1" dirty="0">
                <a:solidFill>
                  <a:srgbClr val="88C6BE"/>
                </a:solidFill>
                <a:latin typeface="source-code-pro"/>
              </a:rPr>
              <a:t>={</a:t>
            </a:r>
            <a:r>
              <a:rPr lang="fr-FR" altLang="fr-FR" sz="3200" b="1" dirty="0" err="1">
                <a:solidFill>
                  <a:srgbClr val="FC929E"/>
                </a:solidFill>
                <a:latin typeface="source-code-pro"/>
              </a:rPr>
              <a:t>handleClick</a:t>
            </a:r>
            <a:r>
              <a:rPr lang="fr-FR" altLang="fr-FR" sz="3200" b="1" dirty="0">
                <a:solidFill>
                  <a:srgbClr val="88C6BE"/>
                </a:solidFill>
                <a:latin typeface="source-code-pro"/>
              </a:rPr>
              <a:t>}</a:t>
            </a:r>
            <a:r>
              <a:rPr lang="fr-FR" altLang="fr-FR" b="1" dirty="0">
                <a:solidFill>
                  <a:srgbClr val="88C6BE"/>
                </a:solidFill>
                <a:latin typeface="source-code-pro"/>
              </a:rPr>
              <a:t>&gt;</a:t>
            </a:r>
            <a:r>
              <a:rPr lang="fr-FR" altLang="fr-FR" dirty="0">
                <a:latin typeface="source-code-pro"/>
              </a:rPr>
              <a:t>{</a:t>
            </a:r>
            <a:r>
              <a:rPr lang="fr-FR" altLang="fr-FR" dirty="0" err="1">
                <a:latin typeface="source-code-pro"/>
              </a:rPr>
              <a:t>props.value</a:t>
            </a:r>
            <a:r>
              <a:rPr lang="fr-FR" altLang="fr-FR" dirty="0">
                <a:latin typeface="source-code-pro"/>
              </a:rPr>
              <a:t>}</a:t>
            </a:r>
            <a:r>
              <a:rPr lang="fr-FR" altLang="fr-FR" dirty="0">
                <a:solidFill>
                  <a:srgbClr val="88C6BE"/>
                </a:solidFill>
                <a:latin typeface="source-code-pro"/>
              </a:rPr>
              <a:t>&lt;/</a:t>
            </a:r>
            <a:r>
              <a:rPr lang="fr-FR" altLang="fr-FR" dirty="0">
                <a:solidFill>
                  <a:srgbClr val="FC929E"/>
                </a:solidFill>
                <a:latin typeface="source-code-pro"/>
              </a:rPr>
              <a:t>a</a:t>
            </a:r>
            <a:r>
              <a:rPr lang="fr-FR" altLang="fr-FR" dirty="0">
                <a:solidFill>
                  <a:srgbClr val="88C6BE"/>
                </a:solidFill>
                <a:latin typeface="source-code-pro"/>
              </a:rPr>
              <a:t>&gt;</a:t>
            </a:r>
            <a:r>
              <a:rPr lang="fr-FR" altLang="fr-FR" dirty="0">
                <a:solidFill>
                  <a:srgbClr val="FFFFFF"/>
                </a:solidFill>
                <a:latin typeface="source-code-pro"/>
              </a:rPr>
              <a:t> </a:t>
            </a:r>
            <a:r>
              <a:rPr lang="fr-FR" altLang="fr-FR" dirty="0">
                <a:solidFill>
                  <a:srgbClr val="88C6BE"/>
                </a:solidFill>
                <a:latin typeface="source-code-pro"/>
              </a:rPr>
              <a:t>);</a:t>
            </a:r>
            <a:r>
              <a:rPr lang="fr-FR" altLang="fr-FR" dirty="0">
                <a:solidFill>
                  <a:srgbClr val="FFFFFF"/>
                </a:solidFill>
                <a:latin typeface="source-code-pro"/>
              </a:rPr>
              <a:t> </a:t>
            </a:r>
          </a:p>
          <a:p>
            <a:pPr marL="396875" lvl="7" indent="0">
              <a:buNone/>
            </a:pPr>
            <a:r>
              <a:rPr lang="fr-FR" altLang="fr-FR" dirty="0">
                <a:solidFill>
                  <a:srgbClr val="88C6BE"/>
                </a:solidFill>
                <a:latin typeface="source-code-pro"/>
              </a:rPr>
              <a:t>}</a:t>
            </a:r>
            <a:r>
              <a:rPr lang="fr-FR" altLang="fr-FR" sz="1600" dirty="0"/>
              <a:t> </a:t>
            </a:r>
            <a:endParaRPr lang="fr-FR" altLang="fr-FR" sz="4400" dirty="0">
              <a:latin typeface="Arial" panose="020B0604020202020204" pitchFamily="34" charset="0"/>
            </a:endParaRPr>
          </a:p>
          <a:p>
            <a:pPr marL="396875" lvl="7" indent="0">
              <a:buNone/>
            </a:pPr>
            <a:endParaRPr lang="fr-FR" dirty="0"/>
          </a:p>
          <a:p>
            <a:pPr lvl="7"/>
            <a:endParaRPr lang="fr-FR" dirty="0"/>
          </a:p>
          <a:p>
            <a:pPr lvl="2"/>
            <a:r>
              <a:rPr lang="fr-FR" dirty="0" err="1"/>
              <a:t>onClick</a:t>
            </a:r>
            <a:r>
              <a:rPr lang="fr-FR" dirty="0"/>
              <a:t>={</a:t>
            </a:r>
            <a:r>
              <a:rPr lang="fr-FR" dirty="0" err="1"/>
              <a:t>monHandleClick</a:t>
            </a:r>
            <a:r>
              <a:rPr lang="fr-FR" dirty="0"/>
              <a:t>}</a:t>
            </a:r>
          </a:p>
          <a:p>
            <a:pPr lvl="2"/>
            <a:r>
              <a:rPr lang="fr-FR" dirty="0" err="1"/>
              <a:t>onChange</a:t>
            </a:r>
            <a:r>
              <a:rPr lang="fr-FR" dirty="0"/>
              <a:t>={</a:t>
            </a:r>
            <a:r>
              <a:rPr lang="fr-FR" dirty="0" err="1"/>
              <a:t>handleChange</a:t>
            </a:r>
            <a:r>
              <a:rPr lang="fr-FR" dirty="0"/>
              <a:t>}</a:t>
            </a:r>
          </a:p>
          <a:p>
            <a:pPr lvl="2"/>
            <a:r>
              <a:rPr lang="fr-FR" dirty="0"/>
              <a:t>…</a:t>
            </a:r>
          </a:p>
          <a:p>
            <a:endParaRPr lang="fr-FR" dirty="0"/>
          </a:p>
          <a:p>
            <a:r>
              <a:rPr lang="fr-FR" dirty="0"/>
              <a:t>Les events </a:t>
            </a:r>
            <a:r>
              <a:rPr lang="fr-FR" dirty="0" err="1"/>
              <a:t>onClick</a:t>
            </a:r>
            <a:r>
              <a:rPr lang="fr-FR" dirty="0"/>
              <a:t>, </a:t>
            </a:r>
            <a:r>
              <a:rPr lang="fr-FR" dirty="0" err="1"/>
              <a:t>onChange</a:t>
            </a:r>
            <a:r>
              <a:rPr lang="fr-FR" dirty="0"/>
              <a:t>, … existent que sur les éléments html.</a:t>
            </a:r>
          </a:p>
          <a:p>
            <a:endParaRPr lang="fr-FR" dirty="0"/>
          </a:p>
          <a:p>
            <a:r>
              <a:rPr lang="fr-FR" dirty="0"/>
              <a:t>Sur vos component à vous de les implanter en </a:t>
            </a:r>
          </a:p>
          <a:p>
            <a:pPr lvl="2"/>
            <a:r>
              <a:rPr lang="fr-FR" dirty="0"/>
              <a:t>envoyant par les </a:t>
            </a:r>
            <a:r>
              <a:rPr lang="fr-FR" dirty="0" err="1"/>
              <a:t>props</a:t>
            </a:r>
            <a:r>
              <a:rPr lang="fr-FR" dirty="0"/>
              <a:t> votre fonction d’évènement, </a:t>
            </a:r>
          </a:p>
          <a:p>
            <a:pPr lvl="2"/>
            <a:r>
              <a:rPr lang="fr-FR" dirty="0"/>
              <a:t>la faisant exécuter à l’exécution de l’évènement voulu dans le component</a:t>
            </a:r>
          </a:p>
          <a:p>
            <a:endParaRPr lang="fr-FR" dirty="0"/>
          </a:p>
        </p:txBody>
      </p:sp>
    </p:spTree>
    <p:extLst>
      <p:ext uri="{BB962C8B-B14F-4D97-AF65-F5344CB8AC3E}">
        <p14:creationId xmlns:p14="http://schemas.microsoft.com/office/powerpoint/2010/main" val="170075824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B827D19F-598B-4931-A41C-78E4C74E925F}"/>
              </a:ext>
            </a:extLst>
          </p:cNvPr>
          <p:cNvSpPr>
            <a:spLocks noGrp="1"/>
          </p:cNvSpPr>
          <p:nvPr>
            <p:ph type="title"/>
          </p:nvPr>
        </p:nvSpPr>
        <p:spPr/>
        <p:txBody>
          <a:bodyPr/>
          <a:lstStyle/>
          <a:p>
            <a:r>
              <a:rPr lang="fr-FR" dirty="0" err="1"/>
              <a:t>Jsx</a:t>
            </a:r>
            <a:r>
              <a:rPr lang="fr-FR" dirty="0"/>
              <a:t> </a:t>
            </a:r>
            <a:r>
              <a:rPr lang="fr-FR" dirty="0" err="1"/>
              <a:t>subset</a:t>
            </a:r>
            <a:endParaRPr lang="fr-FR" dirty="0"/>
          </a:p>
        </p:txBody>
      </p:sp>
      <p:sp>
        <p:nvSpPr>
          <p:cNvPr id="3" name="Espace réservé du contenu 2">
            <a:extLst>
              <a:ext uri="{FF2B5EF4-FFF2-40B4-BE49-F238E27FC236}">
                <a16:creationId xmlns:a16="http://schemas.microsoft.com/office/drawing/2014/main" xmlns="" id="{4BF3FA95-5349-499C-8EB4-31C68030D9CD}"/>
              </a:ext>
            </a:extLst>
          </p:cNvPr>
          <p:cNvSpPr>
            <a:spLocks noGrp="1"/>
          </p:cNvSpPr>
          <p:nvPr>
            <p:ph idx="1"/>
          </p:nvPr>
        </p:nvSpPr>
        <p:spPr/>
        <p:txBody>
          <a:bodyPr>
            <a:normAutofit fontScale="92500" lnSpcReduction="20000"/>
          </a:bodyPr>
          <a:lstStyle/>
          <a:p>
            <a:r>
              <a:rPr lang="fr-FR" dirty="0"/>
              <a:t>Js + XML dans le même fichier</a:t>
            </a:r>
          </a:p>
          <a:p>
            <a:pPr marL="457200" lvl="1" indent="0">
              <a:buNone/>
            </a:pPr>
            <a:endParaRPr lang="fr-FR" dirty="0"/>
          </a:p>
          <a:p>
            <a:pPr marL="457200" lvl="1" indent="0">
              <a:buNone/>
            </a:pPr>
            <a:r>
              <a:rPr lang="fr-FR" dirty="0"/>
              <a:t>Permet le retour de contenu de composants</a:t>
            </a:r>
          </a:p>
          <a:p>
            <a:pPr marL="457200" lvl="1" indent="0">
              <a:buNone/>
            </a:pPr>
            <a:endParaRPr lang="fr-FR" dirty="0"/>
          </a:p>
          <a:p>
            <a:pPr lvl="1"/>
            <a:r>
              <a:rPr lang="fr-FR" dirty="0"/>
              <a:t>Blocs XML Commencent et finissent par ( )</a:t>
            </a:r>
          </a:p>
          <a:p>
            <a:pPr lvl="1"/>
            <a:endParaRPr lang="fr-FR" dirty="0">
              <a:sym typeface="Wingdings" panose="05000000000000000000" pitchFamily="2" charset="2"/>
            </a:endParaRPr>
          </a:p>
          <a:p>
            <a:pPr lvl="1"/>
            <a:r>
              <a:rPr lang="fr-FR" dirty="0">
                <a:sym typeface="Wingdings" panose="05000000000000000000" pitchFamily="2" charset="2"/>
              </a:rPr>
              <a:t>Dans ces blocs xml, </a:t>
            </a:r>
          </a:p>
          <a:p>
            <a:pPr lvl="2"/>
            <a:r>
              <a:rPr lang="fr-FR" dirty="0">
                <a:sym typeface="Wingdings" panose="05000000000000000000" pitchFamily="2" charset="2"/>
              </a:rPr>
              <a:t>les commentaires s’écrivent :</a:t>
            </a:r>
          </a:p>
          <a:p>
            <a:pPr lvl="3"/>
            <a:r>
              <a:rPr lang="fr-FR" b="1" dirty="0">
                <a:sym typeface="Wingdings" panose="05000000000000000000" pitchFamily="2" charset="2"/>
              </a:rPr>
              <a:t> </a:t>
            </a:r>
            <a:r>
              <a:rPr lang="fr-FR" sz="3200" b="1" dirty="0">
                <a:sym typeface="Wingdings" panose="05000000000000000000" pitchFamily="2" charset="2"/>
              </a:rPr>
              <a:t>{</a:t>
            </a:r>
            <a:r>
              <a:rPr lang="fr-FR" dirty="0">
                <a:sym typeface="Wingdings" panose="05000000000000000000" pitchFamily="2" charset="2"/>
              </a:rPr>
              <a:t>/*</a:t>
            </a:r>
            <a:r>
              <a:rPr lang="fr-FR" dirty="0" err="1">
                <a:sym typeface="Wingdings" panose="05000000000000000000" pitchFamily="2" charset="2"/>
              </a:rPr>
              <a:t>comm</a:t>
            </a:r>
            <a:r>
              <a:rPr lang="fr-FR" dirty="0">
                <a:sym typeface="Wingdings" panose="05000000000000000000" pitchFamily="2" charset="2"/>
              </a:rPr>
              <a:t>.*/</a:t>
            </a:r>
            <a:r>
              <a:rPr lang="fr-FR" sz="3200" b="1" dirty="0">
                <a:sym typeface="Wingdings" panose="05000000000000000000" pitchFamily="2" charset="2"/>
              </a:rPr>
              <a:t>}</a:t>
            </a:r>
            <a:r>
              <a:rPr lang="fr-FR" dirty="0">
                <a:sym typeface="Wingdings" panose="05000000000000000000" pitchFamily="2" charset="2"/>
              </a:rPr>
              <a:t> </a:t>
            </a:r>
          </a:p>
          <a:p>
            <a:pPr lvl="2"/>
            <a:r>
              <a:rPr lang="fr-FR" dirty="0">
                <a:sym typeface="Wingdings" panose="05000000000000000000" pitchFamily="2" charset="2"/>
              </a:rPr>
              <a:t>Les sections en js dans un partie html de </a:t>
            </a:r>
            <a:r>
              <a:rPr lang="fr-FR" dirty="0" err="1">
                <a:sym typeface="Wingdings" panose="05000000000000000000" pitchFamily="2" charset="2"/>
              </a:rPr>
              <a:t>jsx</a:t>
            </a:r>
            <a:r>
              <a:rPr lang="fr-FR" dirty="0">
                <a:sym typeface="Wingdings" panose="05000000000000000000" pitchFamily="2" charset="2"/>
              </a:rPr>
              <a:t> </a:t>
            </a:r>
          </a:p>
          <a:p>
            <a:pPr lvl="3"/>
            <a:r>
              <a:rPr lang="fr-FR" sz="2800" b="1" dirty="0">
                <a:sym typeface="Wingdings" panose="05000000000000000000" pitchFamily="2" charset="2"/>
              </a:rPr>
              <a:t>{</a:t>
            </a:r>
            <a:r>
              <a:rPr lang="fr-FR" dirty="0">
                <a:sym typeface="Wingdings" panose="05000000000000000000" pitchFamily="2" charset="2"/>
              </a:rPr>
              <a:t> </a:t>
            </a:r>
            <a:r>
              <a:rPr lang="fr-FR" dirty="0" err="1">
                <a:sym typeface="Wingdings" panose="05000000000000000000" pitchFamily="2" charset="2"/>
              </a:rPr>
              <a:t>monarray.map</a:t>
            </a:r>
            <a:r>
              <a:rPr lang="fr-FR" dirty="0">
                <a:sym typeface="Wingdings" panose="05000000000000000000" pitchFamily="2" charset="2"/>
              </a:rPr>
              <a:t>(e=&gt;{&lt;balise/&gt;} ) </a:t>
            </a:r>
            <a:r>
              <a:rPr lang="fr-FR" sz="2800" b="1" dirty="0">
                <a:sym typeface="Wingdings" panose="05000000000000000000" pitchFamily="2" charset="2"/>
              </a:rPr>
              <a:t>}</a:t>
            </a:r>
            <a:endParaRPr lang="fr-FR" b="1" dirty="0">
              <a:sym typeface="Wingdings" panose="05000000000000000000" pitchFamily="2" charset="2"/>
            </a:endParaRPr>
          </a:p>
          <a:p>
            <a:pPr marL="0" indent="0">
              <a:buNone/>
            </a:pPr>
            <a:r>
              <a:rPr lang="fr-FR" dirty="0"/>
              <a:t>	</a:t>
            </a:r>
          </a:p>
          <a:p>
            <a:pPr lvl="2"/>
            <a:endParaRPr lang="fr-FR" dirty="0">
              <a:sym typeface="Wingdings" panose="05000000000000000000" pitchFamily="2" charset="2"/>
            </a:endParaRPr>
          </a:p>
        </p:txBody>
      </p:sp>
      <p:pic>
        <p:nvPicPr>
          <p:cNvPr id="4098" name="Picture 2" descr="JSX is not HyperScript - DEV">
            <a:extLst>
              <a:ext uri="{FF2B5EF4-FFF2-40B4-BE49-F238E27FC236}">
                <a16:creationId xmlns:a16="http://schemas.microsoft.com/office/drawing/2014/main" xmlns="" id="{AA7E27AB-C013-4D04-8949-41B22604FEC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39538" y="1142984"/>
            <a:ext cx="3571501" cy="150003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a:extLst>
              <a:ext uri="{FF2B5EF4-FFF2-40B4-BE49-F238E27FC236}">
                <a16:creationId xmlns:a16="http://schemas.microsoft.com/office/drawing/2014/main" xmlns="" id="{B42E5E72-63FD-4305-81BD-AC23CF72EF93}"/>
              </a:ext>
            </a:extLst>
          </p:cNvPr>
          <p:cNvPicPr>
            <a:picLocks noChangeAspect="1" noChangeArrowheads="1"/>
          </p:cNvPicPr>
          <p:nvPr/>
        </p:nvPicPr>
        <p:blipFill>
          <a:blip r:embed="rId4" cstate="print"/>
          <a:srcRect/>
          <a:stretch>
            <a:fillRect/>
          </a:stretch>
        </p:blipFill>
        <p:spPr bwMode="auto">
          <a:xfrm>
            <a:off x="7160082" y="2454174"/>
            <a:ext cx="5031917" cy="4390130"/>
          </a:xfrm>
          <a:prstGeom prst="rect">
            <a:avLst/>
          </a:prstGeom>
          <a:noFill/>
          <a:ln w="9525">
            <a:noFill/>
            <a:miter lim="800000"/>
            <a:headEnd/>
            <a:tailEnd/>
          </a:ln>
          <a:effectLst/>
        </p:spPr>
      </p:pic>
      <p:sp>
        <p:nvSpPr>
          <p:cNvPr id="4" name="Rectangle 3">
            <a:extLst>
              <a:ext uri="{FF2B5EF4-FFF2-40B4-BE49-F238E27FC236}">
                <a16:creationId xmlns:a16="http://schemas.microsoft.com/office/drawing/2014/main" xmlns="" id="{4F9D0124-A9DF-4DC6-B58F-F33343DD70F0}"/>
              </a:ext>
            </a:extLst>
          </p:cNvPr>
          <p:cNvSpPr/>
          <p:nvPr/>
        </p:nvSpPr>
        <p:spPr>
          <a:xfrm>
            <a:off x="7517612" y="3412821"/>
            <a:ext cx="4483908" cy="2677656"/>
          </a:xfrm>
          <a:prstGeom prst="rect">
            <a:avLst/>
          </a:prstGeom>
        </p:spPr>
        <p:txBody>
          <a:bodyPr wrap="square">
            <a:spAutoFit/>
          </a:bodyPr>
          <a:lstStyle/>
          <a:p>
            <a:r>
              <a:rPr lang="fr-FR" sz="1400" dirty="0">
                <a:solidFill>
                  <a:srgbClr val="0000FF"/>
                </a:solidFill>
                <a:latin typeface="Consolas" panose="020B0609020204030204" pitchFamily="49" charset="0"/>
              </a:rPr>
              <a:t>function</a:t>
            </a:r>
            <a:r>
              <a:rPr lang="fr-FR" sz="1400" dirty="0">
                <a:solidFill>
                  <a:srgbClr val="000000"/>
                </a:solidFill>
                <a:latin typeface="Consolas" panose="020B0609020204030204" pitchFamily="49" charset="0"/>
              </a:rPr>
              <a:t> App(</a:t>
            </a:r>
            <a:r>
              <a:rPr lang="fr-FR" sz="1400" dirty="0" err="1">
                <a:solidFill>
                  <a:srgbClr val="000000"/>
                </a:solidFill>
                <a:latin typeface="Consolas" panose="020B0609020204030204" pitchFamily="49" charset="0"/>
              </a:rPr>
              <a:t>props</a:t>
            </a:r>
            <a:r>
              <a:rPr lang="fr-FR" sz="1400" dirty="0">
                <a:solidFill>
                  <a:srgbClr val="000000"/>
                </a:solidFill>
                <a:latin typeface="Consolas" panose="020B0609020204030204" pitchFamily="49" charset="0"/>
              </a:rPr>
              <a:t>) {</a:t>
            </a:r>
          </a:p>
          <a:p>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return</a:t>
            </a:r>
            <a:r>
              <a:rPr lang="fr-FR" sz="1400" dirty="0">
                <a:solidFill>
                  <a:srgbClr val="000000"/>
                </a:solidFill>
                <a:latin typeface="Consolas" panose="020B0609020204030204" pitchFamily="49" charset="0"/>
              </a:rPr>
              <a:t> (</a:t>
            </a:r>
          </a:p>
          <a:p>
            <a:r>
              <a:rPr lang="fr-FR" sz="1400" dirty="0">
                <a:solidFill>
                  <a:srgbClr val="000000"/>
                </a:solidFill>
                <a:latin typeface="Consolas" panose="020B0609020204030204" pitchFamily="49" charset="0"/>
              </a:rPr>
              <a:t>    </a:t>
            </a:r>
            <a:r>
              <a:rPr lang="fr-FR" sz="1400" dirty="0">
                <a:solidFill>
                  <a:srgbClr val="800000"/>
                </a:solidFill>
                <a:latin typeface="Consolas" panose="020B0609020204030204" pitchFamily="49" charset="0"/>
              </a:rPr>
              <a:t>&lt;div</a:t>
            </a:r>
            <a:r>
              <a:rPr lang="fr-FR" sz="1400" dirty="0">
                <a:solidFill>
                  <a:srgbClr val="000000"/>
                </a:solidFill>
                <a:latin typeface="Consolas" panose="020B0609020204030204" pitchFamily="49" charset="0"/>
              </a:rPr>
              <a:t> </a:t>
            </a:r>
            <a:r>
              <a:rPr lang="fr-FR" sz="1400" dirty="0" err="1">
                <a:solidFill>
                  <a:srgbClr val="FF0000"/>
                </a:solidFill>
                <a:latin typeface="Consolas" panose="020B0609020204030204" pitchFamily="49" charset="0"/>
              </a:rPr>
              <a:t>className</a:t>
            </a:r>
            <a:r>
              <a:rPr lang="fr-FR" sz="1400" dirty="0">
                <a:solidFill>
                  <a:srgbClr val="000000"/>
                </a:solidFill>
                <a:latin typeface="Consolas" panose="020B0609020204030204" pitchFamily="49" charset="0"/>
              </a:rPr>
              <a:t>=</a:t>
            </a:r>
            <a:r>
              <a:rPr lang="fr-FR" sz="1400" dirty="0">
                <a:solidFill>
                  <a:srgbClr val="A31515"/>
                </a:solidFill>
                <a:latin typeface="Consolas" panose="020B0609020204030204" pitchFamily="49" charset="0"/>
              </a:rPr>
              <a:t>"App" </a:t>
            </a:r>
            <a:r>
              <a:rPr lang="fr-FR" sz="1400" dirty="0">
                <a:solidFill>
                  <a:srgbClr val="800000"/>
                </a:solidFill>
                <a:latin typeface="Consolas" panose="020B0609020204030204" pitchFamily="49" charset="0"/>
              </a:rPr>
              <a:t>&gt;</a:t>
            </a:r>
            <a:endParaRPr lang="fr-FR" sz="1400" dirty="0">
              <a:solidFill>
                <a:srgbClr val="000000"/>
              </a:solidFill>
              <a:latin typeface="Consolas" panose="020B0609020204030204" pitchFamily="49" charset="0"/>
            </a:endParaRPr>
          </a:p>
          <a:p>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a:t>
            </a:r>
            <a:r>
              <a:rPr lang="fr-FR" sz="1400" dirty="0">
                <a:solidFill>
                  <a:srgbClr val="008000"/>
                </a:solidFill>
                <a:latin typeface="Consolas" panose="020B0609020204030204" pitchFamily="49" charset="0"/>
              </a:rPr>
              <a:t>/* </a:t>
            </a:r>
            <a:r>
              <a:rPr lang="fr-FR" sz="1400" dirty="0" err="1">
                <a:solidFill>
                  <a:srgbClr val="008000"/>
                </a:solidFill>
                <a:latin typeface="Consolas" panose="020B0609020204030204" pitchFamily="49" charset="0"/>
              </a:rPr>
              <a:t>parcour</a:t>
            </a:r>
            <a:r>
              <a:rPr lang="fr-FR" sz="1400" dirty="0">
                <a:solidFill>
                  <a:srgbClr val="008000"/>
                </a:solidFill>
                <a:latin typeface="Consolas" panose="020B0609020204030204" pitchFamily="49" charset="0"/>
              </a:rPr>
              <a:t> d'array de logos */</a:t>
            </a:r>
            <a:r>
              <a:rPr lang="fr-FR" sz="1400" dirty="0">
                <a:solidFill>
                  <a:srgbClr val="0000FF"/>
                </a:solidFill>
                <a:latin typeface="Consolas" panose="020B0609020204030204" pitchFamily="49" charset="0"/>
              </a:rPr>
              <a:t>}</a:t>
            </a:r>
            <a:endParaRPr lang="fr-FR" sz="1400" dirty="0">
              <a:solidFill>
                <a:srgbClr val="000000"/>
              </a:solidFill>
              <a:latin typeface="Consolas" panose="020B0609020204030204" pitchFamily="49" charset="0"/>
            </a:endParaRPr>
          </a:p>
          <a:p>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a:t>
            </a:r>
            <a:r>
              <a:rPr lang="fr-FR" sz="1400" dirty="0">
                <a:solidFill>
                  <a:srgbClr val="000000"/>
                </a:solidFill>
                <a:latin typeface="Consolas" panose="020B0609020204030204" pitchFamily="49" charset="0"/>
              </a:rPr>
              <a:t> </a:t>
            </a:r>
          </a:p>
          <a:p>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props.logos.map</a:t>
            </a:r>
            <a:r>
              <a:rPr lang="fr-FR" sz="1400" dirty="0">
                <a:solidFill>
                  <a:srgbClr val="000000"/>
                </a:solidFill>
                <a:latin typeface="Consolas" panose="020B0609020204030204" pitchFamily="49" charset="0"/>
              </a:rPr>
              <a:t>(</a:t>
            </a:r>
          </a:p>
          <a:p>
            <a:r>
              <a:rPr lang="fr-FR" sz="1400" dirty="0">
                <a:solidFill>
                  <a:srgbClr val="000000"/>
                </a:solidFill>
                <a:latin typeface="Consolas" panose="020B0609020204030204" pitchFamily="49" charset="0"/>
              </a:rPr>
              <a:t>	    e</a:t>
            </a:r>
            <a:r>
              <a:rPr lang="fr-FR" sz="1400" dirty="0">
                <a:solidFill>
                  <a:srgbClr val="0000FF"/>
                </a:solidFill>
                <a:latin typeface="Consolas" panose="020B0609020204030204" pitchFamily="49" charset="0"/>
              </a:rPr>
              <a:t>=&gt;</a:t>
            </a:r>
            <a:r>
              <a:rPr lang="fr-FR" sz="1400" dirty="0">
                <a:solidFill>
                  <a:srgbClr val="000000"/>
                </a:solidFill>
                <a:latin typeface="Consolas" panose="020B0609020204030204" pitchFamily="49" charset="0"/>
              </a:rPr>
              <a:t>{</a:t>
            </a:r>
            <a:r>
              <a:rPr lang="fr-FR" sz="1400" dirty="0">
                <a:solidFill>
                  <a:srgbClr val="800000"/>
                </a:solidFill>
                <a:latin typeface="Consolas" panose="020B0609020204030204" pitchFamily="49" charset="0"/>
              </a:rPr>
              <a:t>&lt;</a:t>
            </a:r>
            <a:r>
              <a:rPr lang="fr-FR" sz="1400" dirty="0" err="1">
                <a:solidFill>
                  <a:srgbClr val="800000"/>
                </a:solidFill>
                <a:latin typeface="Consolas" panose="020B0609020204030204" pitchFamily="49" charset="0"/>
              </a:rPr>
              <a:t>img</a:t>
            </a:r>
            <a:r>
              <a:rPr lang="fr-FR" sz="1400" dirty="0">
                <a:solidFill>
                  <a:srgbClr val="000000"/>
                </a:solidFill>
                <a:latin typeface="Consolas" panose="020B0609020204030204" pitchFamily="49" charset="0"/>
              </a:rPr>
              <a:t> </a:t>
            </a:r>
            <a:r>
              <a:rPr lang="fr-FR" sz="1400" dirty="0">
                <a:solidFill>
                  <a:srgbClr val="FF0000"/>
                </a:solidFill>
                <a:latin typeface="Consolas" panose="020B0609020204030204" pitchFamily="49" charset="0"/>
              </a:rPr>
              <a:t>src</a:t>
            </a:r>
            <a:r>
              <a:rPr lang="fr-FR" sz="1400" dirty="0">
                <a:solidFill>
                  <a:srgbClr val="000000"/>
                </a:solidFill>
                <a:latin typeface="Consolas" panose="020B0609020204030204" pitchFamily="49" charset="0"/>
              </a:rPr>
              <a:t>=</a:t>
            </a:r>
            <a:r>
              <a:rPr lang="fr-FR" sz="1400" dirty="0">
                <a:solidFill>
                  <a:srgbClr val="0000FF"/>
                </a:solidFill>
                <a:latin typeface="Consolas" panose="020B0609020204030204" pitchFamily="49" charset="0"/>
              </a:rPr>
              <a:t>{</a:t>
            </a:r>
            <a:r>
              <a:rPr lang="fr-FR" sz="1400" dirty="0">
                <a:solidFill>
                  <a:srgbClr val="000000"/>
                </a:solidFill>
                <a:latin typeface="Consolas" panose="020B0609020204030204" pitchFamily="49" charset="0"/>
              </a:rPr>
              <a:t>logo</a:t>
            </a:r>
            <a:r>
              <a:rPr lang="fr-FR" sz="1400" dirty="0">
                <a:solidFill>
                  <a:srgbClr val="0000FF"/>
                </a:solidFill>
                <a:latin typeface="Consolas" panose="020B0609020204030204" pitchFamily="49" charset="0"/>
              </a:rPr>
              <a:t>}</a:t>
            </a:r>
            <a:r>
              <a:rPr lang="fr-FR" sz="1400" dirty="0">
                <a:solidFill>
                  <a:srgbClr val="800000"/>
                </a:solidFill>
                <a:latin typeface="Consolas" panose="020B0609020204030204" pitchFamily="49" charset="0"/>
              </a:rPr>
              <a:t>/&gt;</a:t>
            </a:r>
            <a:r>
              <a:rPr lang="fr-FR" sz="1400" dirty="0">
                <a:solidFill>
                  <a:srgbClr val="000000"/>
                </a:solidFill>
                <a:latin typeface="Consolas" panose="020B0609020204030204" pitchFamily="49" charset="0"/>
              </a:rPr>
              <a:t>})</a:t>
            </a:r>
          </a:p>
          <a:p>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a:t>
            </a:r>
            <a:endParaRPr lang="fr-FR" sz="1400" dirty="0">
              <a:solidFill>
                <a:srgbClr val="000000"/>
              </a:solidFill>
              <a:latin typeface="Consolas" panose="020B0609020204030204" pitchFamily="49" charset="0"/>
            </a:endParaRPr>
          </a:p>
          <a:p>
            <a:r>
              <a:rPr lang="fr-FR" sz="1400" dirty="0">
                <a:solidFill>
                  <a:srgbClr val="000000"/>
                </a:solidFill>
                <a:latin typeface="Consolas" panose="020B0609020204030204" pitchFamily="49" charset="0"/>
              </a:rPr>
              <a:t>    </a:t>
            </a:r>
            <a:r>
              <a:rPr lang="fr-FR" sz="1400" dirty="0">
                <a:solidFill>
                  <a:srgbClr val="800000"/>
                </a:solidFill>
                <a:latin typeface="Consolas" panose="020B0609020204030204" pitchFamily="49" charset="0"/>
              </a:rPr>
              <a:t>&lt;/div&gt;</a:t>
            </a:r>
            <a:endParaRPr lang="fr-FR" sz="1400" dirty="0">
              <a:solidFill>
                <a:srgbClr val="000000"/>
              </a:solidFill>
              <a:latin typeface="Consolas" panose="020B0609020204030204" pitchFamily="49" charset="0"/>
            </a:endParaRPr>
          </a:p>
          <a:p>
            <a:r>
              <a:rPr lang="fr-FR" sz="1400" dirty="0">
                <a:solidFill>
                  <a:srgbClr val="000000"/>
                </a:solidFill>
                <a:latin typeface="Consolas" panose="020B0609020204030204" pitchFamily="49" charset="0"/>
              </a:rPr>
              <a:t> );</a:t>
            </a:r>
          </a:p>
          <a:p>
            <a:r>
              <a:rPr lang="fr-FR" sz="1400" dirty="0">
                <a:solidFill>
                  <a:srgbClr val="000000"/>
                </a:solidFill>
                <a:latin typeface="Consolas" panose="020B0609020204030204" pitchFamily="49" charset="0"/>
              </a:rPr>
              <a:t>}</a:t>
            </a:r>
          </a:p>
          <a:p>
            <a:r>
              <a:rPr lang="fr-FR" sz="1400" dirty="0">
                <a:solidFill>
                  <a:srgbClr val="0000FF"/>
                </a:solidFill>
                <a:latin typeface="Consolas" panose="020B0609020204030204" pitchFamily="49" charset="0"/>
              </a:rPr>
              <a:t>export</a:t>
            </a: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default</a:t>
            </a:r>
            <a:r>
              <a:rPr lang="fr-FR" sz="1400" dirty="0">
                <a:solidFill>
                  <a:srgbClr val="000000"/>
                </a:solidFill>
                <a:latin typeface="Consolas" panose="020B0609020204030204" pitchFamily="49" charset="0"/>
              </a:rPr>
              <a:t> App;</a:t>
            </a:r>
          </a:p>
        </p:txBody>
      </p:sp>
    </p:spTree>
    <p:extLst>
      <p:ext uri="{BB962C8B-B14F-4D97-AF65-F5344CB8AC3E}">
        <p14:creationId xmlns:p14="http://schemas.microsoft.com/office/powerpoint/2010/main" val="88808203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B827D19F-598B-4931-A41C-78E4C74E925F}"/>
              </a:ext>
            </a:extLst>
          </p:cNvPr>
          <p:cNvSpPr>
            <a:spLocks noGrp="1"/>
          </p:cNvSpPr>
          <p:nvPr>
            <p:ph type="title"/>
          </p:nvPr>
        </p:nvSpPr>
        <p:spPr/>
        <p:txBody>
          <a:bodyPr/>
          <a:lstStyle/>
          <a:p>
            <a:r>
              <a:rPr lang="fr-FR" dirty="0" err="1"/>
              <a:t>Jsx</a:t>
            </a:r>
            <a:r>
              <a:rPr lang="fr-FR" dirty="0"/>
              <a:t> </a:t>
            </a:r>
            <a:r>
              <a:rPr lang="fr-FR" dirty="0" err="1"/>
              <a:t>subset</a:t>
            </a:r>
            <a:endParaRPr lang="fr-FR" dirty="0"/>
          </a:p>
        </p:txBody>
      </p:sp>
      <p:sp>
        <p:nvSpPr>
          <p:cNvPr id="3" name="Espace réservé du contenu 2">
            <a:extLst>
              <a:ext uri="{FF2B5EF4-FFF2-40B4-BE49-F238E27FC236}">
                <a16:creationId xmlns:a16="http://schemas.microsoft.com/office/drawing/2014/main" xmlns="" id="{4BF3FA95-5349-499C-8EB4-31C68030D9CD}"/>
              </a:ext>
            </a:extLst>
          </p:cNvPr>
          <p:cNvSpPr>
            <a:spLocks noGrp="1"/>
          </p:cNvSpPr>
          <p:nvPr>
            <p:ph idx="1"/>
          </p:nvPr>
        </p:nvSpPr>
        <p:spPr/>
        <p:txBody>
          <a:bodyPr>
            <a:normAutofit/>
          </a:bodyPr>
          <a:lstStyle/>
          <a:p>
            <a:r>
              <a:rPr lang="fr-FR" dirty="0"/>
              <a:t>Js + XML dans le même fichier</a:t>
            </a:r>
          </a:p>
          <a:p>
            <a:pPr marL="0" indent="0">
              <a:buNone/>
            </a:pPr>
            <a:endParaRPr lang="fr-FR" dirty="0"/>
          </a:p>
          <a:p>
            <a:pPr lvl="1"/>
            <a:r>
              <a:rPr lang="fr-FR" b="1" u="sng" dirty="0"/>
              <a:t>Attributs</a:t>
            </a:r>
            <a:r>
              <a:rPr lang="fr-FR" dirty="0"/>
              <a:t> </a:t>
            </a:r>
            <a:r>
              <a:rPr lang="fr-FR" dirty="0" err="1"/>
              <a:t>xhtml</a:t>
            </a:r>
            <a:r>
              <a:rPr lang="fr-FR" dirty="0"/>
              <a:t> disponibles par leurs </a:t>
            </a:r>
            <a:r>
              <a:rPr lang="fr-FR" b="1" u="sng" dirty="0"/>
              <a:t>noms JS</a:t>
            </a:r>
          </a:p>
          <a:p>
            <a:pPr lvl="3"/>
            <a:r>
              <a:rPr lang="fr-FR" dirty="0"/>
              <a:t>Ex : </a:t>
            </a:r>
          </a:p>
          <a:p>
            <a:pPr lvl="4"/>
            <a:r>
              <a:rPr lang="fr-FR" dirty="0"/>
              <a:t>Id </a:t>
            </a:r>
            <a:r>
              <a:rPr lang="fr-FR" dirty="0">
                <a:sym typeface="Wingdings" panose="05000000000000000000" pitchFamily="2" charset="2"/>
              </a:rPr>
              <a:t></a:t>
            </a:r>
            <a:endParaRPr lang="fr-FR" dirty="0"/>
          </a:p>
          <a:p>
            <a:pPr lvl="4"/>
            <a:r>
              <a:rPr lang="fr-FR" dirty="0"/>
              <a:t>style </a:t>
            </a:r>
            <a:r>
              <a:rPr lang="fr-FR" dirty="0">
                <a:sym typeface="Wingdings" panose="05000000000000000000" pitchFamily="2" charset="2"/>
              </a:rPr>
              <a:t>style</a:t>
            </a:r>
            <a:endParaRPr lang="fr-FR" dirty="0"/>
          </a:p>
          <a:p>
            <a:pPr lvl="4"/>
            <a:r>
              <a:rPr lang="fr-FR" dirty="0"/>
              <a:t>class </a:t>
            </a:r>
            <a:r>
              <a:rPr lang="fr-FR" dirty="0">
                <a:sym typeface="Wingdings" panose="05000000000000000000" pitchFamily="2" charset="2"/>
              </a:rPr>
              <a:t> </a:t>
            </a:r>
            <a:r>
              <a:rPr lang="fr-FR" dirty="0" err="1">
                <a:sym typeface="Wingdings" panose="05000000000000000000" pitchFamily="2" charset="2"/>
              </a:rPr>
              <a:t>className</a:t>
            </a:r>
            <a:r>
              <a:rPr lang="fr-FR" dirty="0">
                <a:sym typeface="Wingdings" panose="05000000000000000000" pitchFamily="2" charset="2"/>
              </a:rPr>
              <a:t> </a:t>
            </a:r>
          </a:p>
          <a:p>
            <a:pPr lvl="1"/>
            <a:endParaRPr lang="fr-FR" dirty="0">
              <a:sym typeface="Wingdings" panose="05000000000000000000" pitchFamily="2" charset="2"/>
            </a:endParaRPr>
          </a:p>
          <a:p>
            <a:pPr lvl="1"/>
            <a:r>
              <a:rPr lang="fr-FR" dirty="0">
                <a:sym typeface="Wingdings" panose="05000000000000000000" pitchFamily="2" charset="2"/>
              </a:rPr>
              <a:t>L’attribut </a:t>
            </a:r>
            <a:r>
              <a:rPr lang="fr-FR" b="1" dirty="0">
                <a:sym typeface="Wingdings" panose="05000000000000000000" pitchFamily="2" charset="2"/>
              </a:rPr>
              <a:t>style est un objet en js </a:t>
            </a:r>
            <a:r>
              <a:rPr lang="fr-FR" dirty="0">
                <a:sym typeface="Wingdings" panose="05000000000000000000" pitchFamily="2" charset="2"/>
              </a:rPr>
              <a:t>et reçoit donc un objet de styles css</a:t>
            </a:r>
          </a:p>
          <a:p>
            <a:pPr lvl="2"/>
            <a:r>
              <a:rPr lang="fr-FR" dirty="0">
                <a:sym typeface="Wingdings" panose="05000000000000000000" pitchFamily="2" charset="2"/>
              </a:rPr>
              <a:t>Ex : style={{</a:t>
            </a:r>
            <a:r>
              <a:rPr lang="fr-FR" dirty="0" err="1">
                <a:sym typeface="Wingdings" panose="05000000000000000000" pitchFamily="2" charset="2"/>
              </a:rPr>
              <a:t>textAlign</a:t>
            </a:r>
            <a:r>
              <a:rPr lang="fr-FR" dirty="0">
                <a:sym typeface="Wingdings" panose="05000000000000000000" pitchFamily="2" charset="2"/>
              </a:rPr>
              <a:t>:’center’, </a:t>
            </a:r>
            <a:r>
              <a:rPr lang="fr-FR" dirty="0" err="1">
                <a:sym typeface="Wingdings" panose="05000000000000000000" pitchFamily="2" charset="2"/>
              </a:rPr>
              <a:t>fontWeight</a:t>
            </a:r>
            <a:r>
              <a:rPr lang="fr-FR" dirty="0">
                <a:sym typeface="Wingdings" panose="05000000000000000000" pitchFamily="2" charset="2"/>
              </a:rPr>
              <a:t> : ‘900’}}</a:t>
            </a:r>
          </a:p>
          <a:p>
            <a:pPr lvl="2"/>
            <a:endParaRPr lang="fr-FR" dirty="0">
              <a:sym typeface="Wingdings" panose="05000000000000000000" pitchFamily="2" charset="2"/>
            </a:endParaRPr>
          </a:p>
        </p:txBody>
      </p:sp>
      <p:pic>
        <p:nvPicPr>
          <p:cNvPr id="4098" name="Picture 2" descr="JSX is not HyperScript - DEV">
            <a:extLst>
              <a:ext uri="{FF2B5EF4-FFF2-40B4-BE49-F238E27FC236}">
                <a16:creationId xmlns:a16="http://schemas.microsoft.com/office/drawing/2014/main" xmlns="" id="{AA7E27AB-C013-4D04-8949-41B22604FEC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39538" y="1142984"/>
            <a:ext cx="3571501" cy="1500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788578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xmlns="" id="{368A56E9-3A9A-43A2-9C5A-8C37C7397195}"/>
              </a:ext>
            </a:extLst>
          </p:cNvPr>
          <p:cNvSpPr>
            <a:spLocks noGrp="1"/>
          </p:cNvSpPr>
          <p:nvPr>
            <p:ph type="title"/>
          </p:nvPr>
        </p:nvSpPr>
        <p:spPr/>
        <p:txBody>
          <a:bodyPr/>
          <a:lstStyle/>
          <a:p>
            <a:r>
              <a:rPr lang="fr-FR" dirty="0"/>
              <a:t>Usage des composants</a:t>
            </a:r>
          </a:p>
        </p:txBody>
      </p:sp>
      <p:sp>
        <p:nvSpPr>
          <p:cNvPr id="8" name="Espace réservé du contenu 7">
            <a:extLst>
              <a:ext uri="{FF2B5EF4-FFF2-40B4-BE49-F238E27FC236}">
                <a16:creationId xmlns:a16="http://schemas.microsoft.com/office/drawing/2014/main" xmlns="" id="{38EA5DFD-D9E4-4CA3-8517-5B3D748CBF12}"/>
              </a:ext>
            </a:extLst>
          </p:cNvPr>
          <p:cNvSpPr>
            <a:spLocks noGrp="1"/>
          </p:cNvSpPr>
          <p:nvPr>
            <p:ph idx="1"/>
          </p:nvPr>
        </p:nvSpPr>
        <p:spPr/>
        <p:txBody>
          <a:bodyPr>
            <a:normAutofit/>
          </a:bodyPr>
          <a:lstStyle/>
          <a:p>
            <a:r>
              <a:rPr lang="fr-FR" dirty="0"/>
              <a:t>Les composants sont utilisables sous forme </a:t>
            </a:r>
          </a:p>
          <a:p>
            <a:pPr marL="0" indent="0">
              <a:buNone/>
            </a:pPr>
            <a:r>
              <a:rPr lang="fr-FR" dirty="0"/>
              <a:t>de balises</a:t>
            </a:r>
          </a:p>
          <a:p>
            <a:pPr lvl="7"/>
            <a:endParaRPr lang="fr-FR" dirty="0"/>
          </a:p>
          <a:p>
            <a:pPr lvl="7"/>
            <a:r>
              <a:rPr lang="fr-FR" dirty="0" err="1"/>
              <a:t>Composant.jsx</a:t>
            </a:r>
            <a:r>
              <a:rPr lang="fr-FR" dirty="0"/>
              <a:t> </a:t>
            </a:r>
          </a:p>
          <a:p>
            <a:pPr marL="396875" lvl="7" indent="0">
              <a:buNone/>
            </a:pPr>
            <a:r>
              <a:rPr lang="fr-FR" b="1" dirty="0"/>
              <a:t>Import</a:t>
            </a:r>
            <a:r>
              <a:rPr lang="fr-FR" dirty="0"/>
              <a:t> </a:t>
            </a:r>
            <a:r>
              <a:rPr lang="fr-FR" dirty="0" err="1"/>
              <a:t>MonComponent</a:t>
            </a:r>
            <a:r>
              <a:rPr lang="fr-FR" dirty="0"/>
              <a:t> </a:t>
            </a:r>
            <a:r>
              <a:rPr lang="fr-FR" b="1" dirty="0" err="1"/>
              <a:t>from</a:t>
            </a:r>
            <a:r>
              <a:rPr lang="fr-FR" dirty="0"/>
              <a:t> ’./</a:t>
            </a:r>
            <a:r>
              <a:rPr lang="fr-FR" dirty="0" err="1"/>
              <a:t>moncomponent</a:t>
            </a:r>
            <a:r>
              <a:rPr lang="fr-FR" dirty="0"/>
              <a:t>/</a:t>
            </a:r>
            <a:r>
              <a:rPr lang="fr-FR" dirty="0" err="1"/>
              <a:t>moncomponent</a:t>
            </a:r>
            <a:r>
              <a:rPr lang="fr-FR" dirty="0"/>
              <a:t>’</a:t>
            </a:r>
          </a:p>
          <a:p>
            <a:pPr marL="396875" lvl="7" indent="0">
              <a:buNone/>
            </a:pPr>
            <a:r>
              <a:rPr lang="fr-FR" b="1" dirty="0"/>
              <a:t>function</a:t>
            </a:r>
            <a:r>
              <a:rPr lang="fr-FR" dirty="0"/>
              <a:t>(</a:t>
            </a:r>
            <a:r>
              <a:rPr lang="fr-FR" dirty="0" err="1"/>
              <a:t>props</a:t>
            </a:r>
            <a:r>
              <a:rPr lang="fr-FR" dirty="0"/>
              <a:t>){ </a:t>
            </a:r>
          </a:p>
          <a:p>
            <a:pPr marL="396875" lvl="7" indent="0">
              <a:buNone/>
            </a:pPr>
            <a:r>
              <a:rPr lang="fr-FR" dirty="0"/>
              <a:t>	</a:t>
            </a:r>
            <a:r>
              <a:rPr lang="fr-FR" b="1" dirty="0"/>
              <a:t>return</a:t>
            </a:r>
            <a:r>
              <a:rPr lang="fr-FR" dirty="0"/>
              <a:t> (&lt;</a:t>
            </a:r>
            <a:r>
              <a:rPr lang="fr-FR" dirty="0" err="1"/>
              <a:t>MonComponent</a:t>
            </a:r>
            <a:r>
              <a:rPr lang="fr-FR" dirty="0"/>
              <a:t> valeur1={Objet/</a:t>
            </a:r>
            <a:r>
              <a:rPr lang="fr-FR" dirty="0" err="1"/>
              <a:t>funct</a:t>
            </a:r>
            <a:r>
              <a:rPr lang="fr-FR" dirty="0"/>
              <a:t>} valeur2="valeur"/&gt;);</a:t>
            </a:r>
          </a:p>
          <a:p>
            <a:pPr marL="396875" lvl="7" indent="0">
              <a:buNone/>
            </a:pPr>
            <a:r>
              <a:rPr lang="fr-FR" dirty="0"/>
              <a:t>}</a:t>
            </a:r>
          </a:p>
          <a:p>
            <a:endParaRPr lang="fr-FR" dirty="0"/>
          </a:p>
          <a:p>
            <a:endParaRPr lang="fr-FR" dirty="0"/>
          </a:p>
          <a:p>
            <a:endParaRPr lang="fr-FR" dirty="0"/>
          </a:p>
        </p:txBody>
      </p:sp>
      <p:sp>
        <p:nvSpPr>
          <p:cNvPr id="9" name="Rectangle : avec coin rogné 8">
            <a:extLst>
              <a:ext uri="{FF2B5EF4-FFF2-40B4-BE49-F238E27FC236}">
                <a16:creationId xmlns:a16="http://schemas.microsoft.com/office/drawing/2014/main" xmlns="" id="{4C429A21-69D1-4630-91A5-39588FD6D29E}"/>
              </a:ext>
            </a:extLst>
          </p:cNvPr>
          <p:cNvSpPr/>
          <p:nvPr/>
        </p:nvSpPr>
        <p:spPr>
          <a:xfrm>
            <a:off x="8140148" y="4661452"/>
            <a:ext cx="3653732" cy="1767944"/>
          </a:xfrm>
          <a:prstGeom prst="snip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fr-FR" dirty="0"/>
              <a:t>Il doit être </a:t>
            </a:r>
            <a:r>
              <a:rPr lang="fr-FR" sz="2400" b="1" dirty="0"/>
              <a:t>importer</a:t>
            </a:r>
            <a:r>
              <a:rPr lang="fr-FR" b="1" dirty="0"/>
              <a:t> </a:t>
            </a:r>
            <a:r>
              <a:rPr lang="fr-FR" sz="2400" b="1" dirty="0"/>
              <a:t>/</a:t>
            </a:r>
            <a:r>
              <a:rPr lang="fr-FR" b="1" dirty="0"/>
              <a:t> </a:t>
            </a:r>
            <a:r>
              <a:rPr lang="fr-FR" sz="2400" b="1" dirty="0"/>
              <a:t>exporter</a:t>
            </a:r>
            <a:r>
              <a:rPr lang="fr-FR" dirty="0"/>
              <a:t> </a:t>
            </a:r>
            <a:r>
              <a:rPr lang="fr-FR" sz="2400" b="1" dirty="0"/>
              <a:t>correctement</a:t>
            </a:r>
            <a:r>
              <a:rPr lang="fr-FR" dirty="0"/>
              <a:t> et connu lors de la présence de la balise</a:t>
            </a:r>
          </a:p>
          <a:p>
            <a:endParaRPr lang="fr-FR" dirty="0"/>
          </a:p>
        </p:txBody>
      </p:sp>
      <p:sp>
        <p:nvSpPr>
          <p:cNvPr id="10" name="Rectangle 9">
            <a:extLst>
              <a:ext uri="{FF2B5EF4-FFF2-40B4-BE49-F238E27FC236}">
                <a16:creationId xmlns:a16="http://schemas.microsoft.com/office/drawing/2014/main" xmlns="" id="{1ADA8189-DA1A-4F0D-BF5E-285C9A71B34B}"/>
              </a:ext>
            </a:extLst>
          </p:cNvPr>
          <p:cNvSpPr/>
          <p:nvPr/>
        </p:nvSpPr>
        <p:spPr>
          <a:xfrm>
            <a:off x="3808395" y="4661452"/>
            <a:ext cx="4331753" cy="176794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fr-FR" dirty="0"/>
              <a:t>Il </a:t>
            </a:r>
            <a:r>
              <a:rPr lang="fr-FR" sz="2400" b="1" dirty="0"/>
              <a:t>reçoit ses pops sous forme d’attributs</a:t>
            </a:r>
            <a:r>
              <a:rPr lang="fr-FR" dirty="0"/>
              <a:t> de balises</a:t>
            </a:r>
          </a:p>
          <a:p>
            <a:pPr lvl="1"/>
            <a:r>
              <a:rPr lang="fr-FR" dirty="0"/>
              <a:t>Chaque attribut créera un champs dans les </a:t>
            </a:r>
            <a:r>
              <a:rPr lang="fr-FR" dirty="0" err="1"/>
              <a:t>props</a:t>
            </a:r>
            <a:endParaRPr lang="fr-FR" dirty="0"/>
          </a:p>
          <a:p>
            <a:pPr lvl="1"/>
            <a:r>
              <a:rPr lang="fr-FR" dirty="0"/>
              <a:t>Peut recevoir des valeur, des objets des fonctions, …</a:t>
            </a:r>
          </a:p>
        </p:txBody>
      </p:sp>
      <p:sp>
        <p:nvSpPr>
          <p:cNvPr id="11" name="Rectangle : avec coin rogné 10">
            <a:extLst>
              <a:ext uri="{FF2B5EF4-FFF2-40B4-BE49-F238E27FC236}">
                <a16:creationId xmlns:a16="http://schemas.microsoft.com/office/drawing/2014/main" xmlns="" id="{954F5EC1-6055-4E82-8A6E-66ADAC5EE083}"/>
              </a:ext>
            </a:extLst>
          </p:cNvPr>
          <p:cNvSpPr/>
          <p:nvPr/>
        </p:nvSpPr>
        <p:spPr>
          <a:xfrm flipH="1">
            <a:off x="380959" y="4661452"/>
            <a:ext cx="3427436" cy="1767944"/>
          </a:xfrm>
          <a:prstGeom prst="snip1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fr-FR" dirty="0"/>
              <a:t>Les </a:t>
            </a:r>
            <a:r>
              <a:rPr lang="fr-FR" sz="2800" b="1" dirty="0"/>
              <a:t>balise</a:t>
            </a:r>
            <a:r>
              <a:rPr lang="fr-FR" dirty="0"/>
              <a:t> portent le </a:t>
            </a:r>
            <a:r>
              <a:rPr lang="fr-FR" sz="2800" b="1" dirty="0"/>
              <a:t>nom</a:t>
            </a:r>
            <a:r>
              <a:rPr lang="fr-FR" dirty="0"/>
              <a:t> du </a:t>
            </a:r>
            <a:r>
              <a:rPr lang="fr-FR" sz="2800" b="1" dirty="0"/>
              <a:t>composant</a:t>
            </a:r>
            <a:r>
              <a:rPr lang="fr-FR" dirty="0"/>
              <a:t> qui doit être insérer</a:t>
            </a:r>
          </a:p>
        </p:txBody>
      </p:sp>
      <p:pic>
        <p:nvPicPr>
          <p:cNvPr id="12" name="Picture 2" descr="JSX is not HyperScript - DEV">
            <a:extLst>
              <a:ext uri="{FF2B5EF4-FFF2-40B4-BE49-F238E27FC236}">
                <a16:creationId xmlns:a16="http://schemas.microsoft.com/office/drawing/2014/main" xmlns="" id="{5DF836F7-5BF8-49A5-B0A8-E2A00364E8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39538" y="1142984"/>
            <a:ext cx="3571501" cy="1500031"/>
          </a:xfrm>
          <a:prstGeom prst="rect">
            <a:avLst/>
          </a:prstGeom>
          <a:noFill/>
          <a:extLst>
            <a:ext uri="{909E8E84-426E-40DD-AFC4-6F175D3DCCD1}">
              <a14:hiddenFill xmlns:a14="http://schemas.microsoft.com/office/drawing/2010/main">
                <a:solidFill>
                  <a:srgbClr val="FFFFFF"/>
                </a:solidFill>
              </a14:hiddenFill>
            </a:ext>
          </a:extLst>
        </p:spPr>
      </p:pic>
      <p:sp>
        <p:nvSpPr>
          <p:cNvPr id="2" name="Étoile : 24 branches 1">
            <a:extLst>
              <a:ext uri="{FF2B5EF4-FFF2-40B4-BE49-F238E27FC236}">
                <a16:creationId xmlns:a16="http://schemas.microsoft.com/office/drawing/2014/main" xmlns="" id="{FB23F0E2-B1B9-4310-A661-C6E559C1D922}"/>
              </a:ext>
            </a:extLst>
          </p:cNvPr>
          <p:cNvSpPr/>
          <p:nvPr/>
        </p:nvSpPr>
        <p:spPr>
          <a:xfrm>
            <a:off x="8239538" y="2670513"/>
            <a:ext cx="4502552" cy="1767944"/>
          </a:xfrm>
          <a:prstGeom prst="star2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Nom des composants avec Majuscules</a:t>
            </a:r>
          </a:p>
          <a:p>
            <a:pPr algn="ctr"/>
            <a:r>
              <a:rPr lang="fr-FR" dirty="0" err="1"/>
              <a:t>React.Component</a:t>
            </a:r>
            <a:r>
              <a:rPr lang="fr-FR" dirty="0"/>
              <a:t> != html</a:t>
            </a:r>
          </a:p>
        </p:txBody>
      </p:sp>
    </p:spTree>
    <p:extLst>
      <p:ext uri="{BB962C8B-B14F-4D97-AF65-F5344CB8AC3E}">
        <p14:creationId xmlns:p14="http://schemas.microsoft.com/office/powerpoint/2010/main" val="181769896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F072CE19-16A7-4C8D-852B-DE5066AC7005}"/>
              </a:ext>
            </a:extLst>
          </p:cNvPr>
          <p:cNvSpPr>
            <a:spLocks noGrp="1"/>
          </p:cNvSpPr>
          <p:nvPr>
            <p:ph type="title"/>
          </p:nvPr>
        </p:nvSpPr>
        <p:spPr/>
        <p:txBody>
          <a:bodyPr/>
          <a:lstStyle/>
          <a:p>
            <a:r>
              <a:rPr lang="fr-FR" dirty="0" err="1"/>
              <a:t>PropsType</a:t>
            </a:r>
            <a:endParaRPr lang="fr-FR" dirty="0"/>
          </a:p>
        </p:txBody>
      </p:sp>
      <p:sp>
        <p:nvSpPr>
          <p:cNvPr id="3" name="Espace réservé du contenu 2">
            <a:extLst>
              <a:ext uri="{FF2B5EF4-FFF2-40B4-BE49-F238E27FC236}">
                <a16:creationId xmlns:a16="http://schemas.microsoft.com/office/drawing/2014/main" xmlns="" id="{6A8BF673-D078-48FB-A2D7-B6D4EE61A7BB}"/>
              </a:ext>
            </a:extLst>
          </p:cNvPr>
          <p:cNvSpPr>
            <a:spLocks noGrp="1"/>
          </p:cNvSpPr>
          <p:nvPr>
            <p:ph idx="1"/>
          </p:nvPr>
        </p:nvSpPr>
        <p:spPr/>
        <p:txBody>
          <a:bodyPr>
            <a:normAutofit lnSpcReduction="10000"/>
          </a:bodyPr>
          <a:lstStyle/>
          <a:p>
            <a:r>
              <a:rPr lang="fr-FR"/>
              <a:t>Contrôle du type de contenu pour les props :</a:t>
            </a:r>
          </a:p>
          <a:p>
            <a:pPr lvl="2"/>
            <a:r>
              <a:rPr lang="fr-FR"/>
              <a:t>propsType</a:t>
            </a:r>
          </a:p>
          <a:p>
            <a:pPr lvl="2"/>
            <a:r>
              <a:rPr lang="fr-FR"/>
              <a:t>isRequired</a:t>
            </a:r>
          </a:p>
          <a:p>
            <a:pPr lvl="3"/>
            <a:r>
              <a:rPr lang="fr-FR"/>
              <a:t>Sur tous les types</a:t>
            </a:r>
          </a:p>
          <a:p>
            <a:pPr lvl="3"/>
            <a:r>
              <a:rPr lang="fr-FR" b="1"/>
              <a:t>Rend obligatoire, si pas présent = facultatif </a:t>
            </a:r>
          </a:p>
          <a:p>
            <a:pPr lvl="2"/>
            <a:r>
              <a:rPr lang="fr-FR"/>
              <a:t>Types existant :</a:t>
            </a:r>
          </a:p>
          <a:p>
            <a:pPr lvl="3"/>
            <a:r>
              <a:rPr lang="fr-FR"/>
              <a:t>string</a:t>
            </a:r>
          </a:p>
          <a:p>
            <a:pPr lvl="3"/>
            <a:r>
              <a:rPr lang="fr-FR"/>
              <a:t>number</a:t>
            </a:r>
          </a:p>
          <a:p>
            <a:pPr lvl="3"/>
            <a:r>
              <a:rPr lang="fr-FR"/>
              <a:t>object</a:t>
            </a:r>
          </a:p>
          <a:p>
            <a:pPr lvl="3"/>
            <a:r>
              <a:rPr lang="fr-FR"/>
              <a:t>Array</a:t>
            </a:r>
          </a:p>
          <a:p>
            <a:pPr lvl="3"/>
            <a:r>
              <a:rPr lang="fr-FR"/>
              <a:t>Bool</a:t>
            </a:r>
          </a:p>
          <a:p>
            <a:pPr lvl="3"/>
            <a:r>
              <a:rPr lang="fr-FR"/>
              <a:t>Func, …</a:t>
            </a:r>
          </a:p>
          <a:p>
            <a:pPr lvl="7"/>
            <a:endParaRPr lang="fr-FR" b="1" i="1" dirty="0"/>
          </a:p>
        </p:txBody>
      </p:sp>
      <p:sp>
        <p:nvSpPr>
          <p:cNvPr id="6" name="Étoile : 24 branches 5">
            <a:extLst>
              <a:ext uri="{FF2B5EF4-FFF2-40B4-BE49-F238E27FC236}">
                <a16:creationId xmlns:a16="http://schemas.microsoft.com/office/drawing/2014/main" xmlns="" id="{87EA3212-04C2-4A41-A97D-966AF52780AE}"/>
              </a:ext>
            </a:extLst>
          </p:cNvPr>
          <p:cNvSpPr/>
          <p:nvPr/>
        </p:nvSpPr>
        <p:spPr>
          <a:xfrm>
            <a:off x="2714323" y="3650515"/>
            <a:ext cx="4735631" cy="3041582"/>
          </a:xfrm>
          <a:prstGeom prst="star24">
            <a:avLst/>
          </a:prstGeom>
        </p:spPr>
        <p:style>
          <a:lnRef idx="2">
            <a:schemeClr val="accent5">
              <a:shade val="50000"/>
            </a:schemeClr>
          </a:lnRef>
          <a:fillRef idx="1">
            <a:schemeClr val="accent5"/>
          </a:fillRef>
          <a:effectRef idx="0">
            <a:schemeClr val="accent5"/>
          </a:effectRef>
          <a:fontRef idx="minor">
            <a:schemeClr val="lt1"/>
          </a:fontRef>
        </p:style>
        <p:txBody>
          <a:bodyPr lIns="0" rIns="0" rtlCol="0" anchor="ctr"/>
          <a:lstStyle/>
          <a:p>
            <a:pPr algn="ctr"/>
            <a:r>
              <a:rPr lang="fr-FR" dirty="0"/>
              <a:t>Liste exhaustive : </a:t>
            </a:r>
          </a:p>
          <a:p>
            <a:pPr algn="ctr"/>
            <a:r>
              <a:rPr lang="fr-FR" dirty="0">
                <a:hlinkClick r:id="rId3"/>
              </a:rPr>
              <a:t>https://fr.reactjs.org/docs/typechecking-with-proptypes.html#proptypes</a:t>
            </a:r>
            <a:endParaRPr lang="fr-FR" dirty="0"/>
          </a:p>
        </p:txBody>
      </p:sp>
      <p:sp>
        <p:nvSpPr>
          <p:cNvPr id="12" name="Rectangle 11">
            <a:extLst>
              <a:ext uri="{FF2B5EF4-FFF2-40B4-BE49-F238E27FC236}">
                <a16:creationId xmlns:a16="http://schemas.microsoft.com/office/drawing/2014/main" xmlns="" id="{B852AAA7-FC99-4BBB-89F7-9810C26A18B3}"/>
              </a:ext>
            </a:extLst>
          </p:cNvPr>
          <p:cNvSpPr/>
          <p:nvPr/>
        </p:nvSpPr>
        <p:spPr>
          <a:xfrm>
            <a:off x="7048507" y="1936283"/>
            <a:ext cx="4762533" cy="3293209"/>
          </a:xfrm>
          <a:prstGeom prst="rect">
            <a:avLst/>
          </a:prstGeom>
        </p:spPr>
        <p:txBody>
          <a:bodyPr wrap="square">
            <a:spAutoFit/>
          </a:bodyPr>
          <a:lstStyle/>
          <a:p>
            <a:pPr marL="625475" lvl="7" indent="-228600">
              <a:spcBef>
                <a:spcPct val="20000"/>
              </a:spcBef>
              <a:buFont typeface="Wingdings" pitchFamily="2" charset="2"/>
              <a:buChar char="2"/>
            </a:pPr>
            <a:r>
              <a:rPr lang="fr-FR" sz="2000" b="1" i="1" dirty="0">
                <a:solidFill>
                  <a:prstClr val="black"/>
                </a:solidFill>
              </a:rPr>
              <a:t>Composant.js</a:t>
            </a:r>
            <a:endParaRPr lang="fr-FR" sz="2000" dirty="0">
              <a:solidFill>
                <a:prstClr val="black"/>
              </a:solidFill>
            </a:endParaRPr>
          </a:p>
          <a:p>
            <a:pPr marL="396875" lvl="7">
              <a:spcBef>
                <a:spcPct val="20000"/>
              </a:spcBef>
            </a:pPr>
            <a:r>
              <a:rPr lang="en-US" sz="2000" b="1" i="1" dirty="0">
                <a:solidFill>
                  <a:prstClr val="black"/>
                </a:solidFill>
              </a:rPr>
              <a:t>import </a:t>
            </a:r>
            <a:r>
              <a:rPr lang="en-US" sz="2000" b="1" i="1" dirty="0" err="1">
                <a:solidFill>
                  <a:prstClr val="black"/>
                </a:solidFill>
              </a:rPr>
              <a:t>PropTypes</a:t>
            </a:r>
            <a:r>
              <a:rPr lang="en-US" sz="2000" b="1" i="1" dirty="0">
                <a:solidFill>
                  <a:prstClr val="black"/>
                </a:solidFill>
              </a:rPr>
              <a:t> from 'prop-types';</a:t>
            </a:r>
          </a:p>
          <a:p>
            <a:pPr marL="396875" lvl="7">
              <a:spcBef>
                <a:spcPct val="20000"/>
              </a:spcBef>
            </a:pPr>
            <a:endParaRPr lang="en-US" sz="2000" b="1" i="1" dirty="0">
              <a:solidFill>
                <a:prstClr val="black"/>
              </a:solidFill>
            </a:endParaRPr>
          </a:p>
          <a:p>
            <a:pPr marL="396875" lvl="7">
              <a:spcBef>
                <a:spcPct val="20000"/>
              </a:spcBef>
            </a:pPr>
            <a:r>
              <a:rPr lang="en-US" sz="2000" dirty="0">
                <a:solidFill>
                  <a:prstClr val="black"/>
                </a:solidFill>
              </a:rPr>
              <a:t>class </a:t>
            </a:r>
            <a:r>
              <a:rPr lang="en-US" sz="2000" b="1" dirty="0">
                <a:solidFill>
                  <a:prstClr val="black"/>
                </a:solidFill>
              </a:rPr>
              <a:t>Greeting</a:t>
            </a:r>
            <a:r>
              <a:rPr lang="en-US" sz="2000" dirty="0">
                <a:solidFill>
                  <a:prstClr val="black"/>
                </a:solidFill>
              </a:rPr>
              <a:t> extends </a:t>
            </a:r>
            <a:r>
              <a:rPr lang="en-US" sz="2000" dirty="0" err="1">
                <a:solidFill>
                  <a:prstClr val="black"/>
                </a:solidFill>
              </a:rPr>
              <a:t>React.Component</a:t>
            </a:r>
            <a:r>
              <a:rPr lang="en-US" sz="2000" dirty="0">
                <a:solidFill>
                  <a:prstClr val="black"/>
                </a:solidFill>
              </a:rPr>
              <a:t> {  …  }</a:t>
            </a:r>
          </a:p>
          <a:p>
            <a:pPr marL="396875" lvl="7">
              <a:spcBef>
                <a:spcPct val="20000"/>
              </a:spcBef>
            </a:pPr>
            <a:endParaRPr lang="fr-FR" sz="2000" b="1" i="1" dirty="0">
              <a:solidFill>
                <a:prstClr val="black"/>
              </a:solidFill>
            </a:endParaRPr>
          </a:p>
          <a:p>
            <a:pPr marL="396875" lvl="7">
              <a:spcBef>
                <a:spcPct val="20000"/>
              </a:spcBef>
            </a:pPr>
            <a:r>
              <a:rPr lang="fr-FR" sz="2000" b="1" i="1" dirty="0" err="1">
                <a:solidFill>
                  <a:prstClr val="black"/>
                </a:solidFill>
              </a:rPr>
              <a:t>Greeting.propTypes</a:t>
            </a:r>
            <a:r>
              <a:rPr lang="fr-FR" sz="2000" b="1" i="1" dirty="0">
                <a:solidFill>
                  <a:prstClr val="black"/>
                </a:solidFill>
              </a:rPr>
              <a:t> = {</a:t>
            </a:r>
          </a:p>
          <a:p>
            <a:pPr marL="396875" lvl="7">
              <a:spcBef>
                <a:spcPct val="20000"/>
              </a:spcBef>
            </a:pPr>
            <a:r>
              <a:rPr lang="fr-FR" sz="2000" b="1" i="1" dirty="0">
                <a:solidFill>
                  <a:prstClr val="black"/>
                </a:solidFill>
              </a:rPr>
              <a:t>  </a:t>
            </a:r>
            <a:r>
              <a:rPr lang="fr-FR" sz="2000" dirty="0" err="1">
                <a:solidFill>
                  <a:prstClr val="black"/>
                </a:solidFill>
              </a:rPr>
              <a:t>name</a:t>
            </a:r>
            <a:r>
              <a:rPr lang="fr-FR" sz="2000" dirty="0">
                <a:solidFill>
                  <a:prstClr val="black"/>
                </a:solidFill>
              </a:rPr>
              <a:t>: </a:t>
            </a:r>
            <a:r>
              <a:rPr lang="fr-FR" sz="2000" dirty="0" err="1">
                <a:solidFill>
                  <a:prstClr val="black"/>
                </a:solidFill>
              </a:rPr>
              <a:t>PropTypes.string</a:t>
            </a:r>
            <a:endParaRPr lang="fr-FR" sz="2000" dirty="0">
              <a:solidFill>
                <a:prstClr val="black"/>
              </a:solidFill>
            </a:endParaRPr>
          </a:p>
          <a:p>
            <a:pPr marL="396875" lvl="7">
              <a:spcBef>
                <a:spcPct val="20000"/>
              </a:spcBef>
            </a:pPr>
            <a:r>
              <a:rPr lang="fr-FR" sz="2000" b="1" i="1" dirty="0">
                <a:solidFill>
                  <a:prstClr val="black"/>
                </a:solidFill>
              </a:rPr>
              <a:t>};</a:t>
            </a:r>
          </a:p>
        </p:txBody>
      </p:sp>
    </p:spTree>
    <p:extLst>
      <p:ext uri="{BB962C8B-B14F-4D97-AF65-F5344CB8AC3E}">
        <p14:creationId xmlns:p14="http://schemas.microsoft.com/office/powerpoint/2010/main" val="80536793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F072CE19-16A7-4C8D-852B-DE5066AC7005}"/>
              </a:ext>
            </a:extLst>
          </p:cNvPr>
          <p:cNvSpPr>
            <a:spLocks noGrp="1"/>
          </p:cNvSpPr>
          <p:nvPr>
            <p:ph type="title"/>
          </p:nvPr>
        </p:nvSpPr>
        <p:spPr/>
        <p:txBody>
          <a:bodyPr/>
          <a:lstStyle/>
          <a:p>
            <a:r>
              <a:rPr lang="fr-FR" dirty="0" err="1"/>
              <a:t>defaultPropsType</a:t>
            </a:r>
            <a:endParaRPr lang="fr-FR" dirty="0"/>
          </a:p>
        </p:txBody>
      </p:sp>
      <p:sp>
        <p:nvSpPr>
          <p:cNvPr id="3" name="Espace réservé du contenu 2">
            <a:extLst>
              <a:ext uri="{FF2B5EF4-FFF2-40B4-BE49-F238E27FC236}">
                <a16:creationId xmlns:a16="http://schemas.microsoft.com/office/drawing/2014/main" xmlns="" id="{6A8BF673-D078-48FB-A2D7-B6D4EE61A7BB}"/>
              </a:ext>
            </a:extLst>
          </p:cNvPr>
          <p:cNvSpPr>
            <a:spLocks noGrp="1"/>
          </p:cNvSpPr>
          <p:nvPr>
            <p:ph idx="1"/>
          </p:nvPr>
        </p:nvSpPr>
        <p:spPr/>
        <p:txBody>
          <a:bodyPr>
            <a:normAutofit/>
          </a:bodyPr>
          <a:lstStyle/>
          <a:p>
            <a:r>
              <a:rPr lang="fr-FR" dirty="0"/>
              <a:t>Contrôle du contenu des </a:t>
            </a:r>
            <a:r>
              <a:rPr lang="fr-FR" dirty="0" err="1"/>
              <a:t>props</a:t>
            </a:r>
            <a:r>
              <a:rPr lang="fr-FR" dirty="0"/>
              <a:t> :</a:t>
            </a:r>
          </a:p>
          <a:p>
            <a:pPr lvl="2"/>
            <a:r>
              <a:rPr lang="fr-FR" dirty="0"/>
              <a:t>Positionner des valeurs si elles ne sont pas </a:t>
            </a:r>
            <a:r>
              <a:rPr lang="fr-FR" dirty="0" err="1"/>
              <a:t>fournient</a:t>
            </a:r>
            <a:r>
              <a:rPr lang="fr-FR" dirty="0"/>
              <a:t> dans les </a:t>
            </a:r>
            <a:r>
              <a:rPr lang="fr-FR" dirty="0" err="1"/>
              <a:t>props</a:t>
            </a:r>
            <a:r>
              <a:rPr lang="fr-FR" dirty="0"/>
              <a:t> lors de la création du composant &lt;</a:t>
            </a:r>
            <a:r>
              <a:rPr lang="fr-FR" dirty="0" err="1"/>
              <a:t>MonCmp</a:t>
            </a:r>
            <a:r>
              <a:rPr lang="fr-FR" dirty="0"/>
              <a:t> …/&gt;</a:t>
            </a:r>
          </a:p>
          <a:p>
            <a:pPr lvl="2"/>
            <a:r>
              <a:rPr lang="fr-FR" dirty="0"/>
              <a:t>Même fonctionnement que </a:t>
            </a:r>
            <a:r>
              <a:rPr lang="fr-FR" dirty="0" err="1"/>
              <a:t>propsType</a:t>
            </a:r>
            <a:r>
              <a:rPr lang="fr-FR" dirty="0"/>
              <a:t> mais avec des valeurs, au lieu des types</a:t>
            </a:r>
          </a:p>
          <a:p>
            <a:pPr lvl="7"/>
            <a:endParaRPr lang="fr-FR" b="1" i="1" dirty="0"/>
          </a:p>
          <a:p>
            <a:pPr lvl="7"/>
            <a:r>
              <a:rPr lang="fr-FR" b="1" i="1" dirty="0"/>
              <a:t>Composant.js</a:t>
            </a:r>
          </a:p>
          <a:p>
            <a:pPr marL="396875" lvl="7" indent="0">
              <a:buNone/>
            </a:pPr>
            <a:r>
              <a:rPr lang="fr-FR" dirty="0"/>
              <a:t>	</a:t>
            </a:r>
            <a:r>
              <a:rPr lang="fr-FR" dirty="0" err="1"/>
              <a:t>Greeting.defaultProps</a:t>
            </a:r>
            <a:r>
              <a:rPr lang="fr-FR" dirty="0"/>
              <a:t> = {</a:t>
            </a:r>
          </a:p>
          <a:p>
            <a:pPr marL="396875" lvl="7" indent="0">
              <a:buNone/>
            </a:pPr>
            <a:r>
              <a:rPr lang="fr-FR" dirty="0"/>
              <a:t>  		</a:t>
            </a:r>
            <a:r>
              <a:rPr lang="fr-FR" dirty="0" err="1"/>
              <a:t>name</a:t>
            </a:r>
            <a:r>
              <a:rPr lang="fr-FR" dirty="0"/>
              <a:t>: ‘nom inconnu’</a:t>
            </a:r>
          </a:p>
          <a:p>
            <a:pPr marL="396875" lvl="7" indent="0">
              <a:buNone/>
            </a:pPr>
            <a:r>
              <a:rPr lang="fr-FR" dirty="0"/>
              <a:t>	};</a:t>
            </a:r>
          </a:p>
          <a:p>
            <a:pPr lvl="7"/>
            <a:endParaRPr lang="fr-FR" dirty="0"/>
          </a:p>
        </p:txBody>
      </p:sp>
    </p:spTree>
    <p:extLst>
      <p:ext uri="{BB962C8B-B14F-4D97-AF65-F5344CB8AC3E}">
        <p14:creationId xmlns:p14="http://schemas.microsoft.com/office/powerpoint/2010/main" val="254193074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ABEF85CD-F96A-4AC5-A3F9-34356B9E5685}"/>
              </a:ext>
            </a:extLst>
          </p:cNvPr>
          <p:cNvSpPr>
            <a:spLocks noGrp="1"/>
          </p:cNvSpPr>
          <p:nvPr>
            <p:ph type="title"/>
          </p:nvPr>
        </p:nvSpPr>
        <p:spPr/>
        <p:txBody>
          <a:bodyPr/>
          <a:lstStyle/>
          <a:p>
            <a:r>
              <a:rPr lang="fr-FR" dirty="0"/>
              <a:t>State et data dynamique du component</a:t>
            </a:r>
          </a:p>
        </p:txBody>
      </p:sp>
      <p:sp>
        <p:nvSpPr>
          <p:cNvPr id="3" name="Espace réservé du contenu 2">
            <a:extLst>
              <a:ext uri="{FF2B5EF4-FFF2-40B4-BE49-F238E27FC236}">
                <a16:creationId xmlns:a16="http://schemas.microsoft.com/office/drawing/2014/main" xmlns="" id="{55347346-993A-4C5B-B052-4FFBC7E850BF}"/>
              </a:ext>
            </a:extLst>
          </p:cNvPr>
          <p:cNvSpPr>
            <a:spLocks noGrp="1"/>
          </p:cNvSpPr>
          <p:nvPr>
            <p:ph idx="1"/>
          </p:nvPr>
        </p:nvSpPr>
        <p:spPr/>
        <p:txBody>
          <a:bodyPr>
            <a:normAutofit fontScale="92500" lnSpcReduction="20000"/>
          </a:bodyPr>
          <a:lstStyle/>
          <a:p>
            <a:r>
              <a:rPr lang="fr-FR" dirty="0"/>
              <a:t>Le state est un conteneur pour les variables </a:t>
            </a:r>
          </a:p>
          <a:p>
            <a:pPr marL="0" indent="0">
              <a:buNone/>
            </a:pPr>
            <a:r>
              <a:rPr lang="fr-FR" dirty="0"/>
              <a:t>du composant </a:t>
            </a:r>
          </a:p>
          <a:p>
            <a:r>
              <a:rPr lang="fr-FR" dirty="0"/>
              <a:t>Il est initialisé avec un état initial</a:t>
            </a:r>
          </a:p>
          <a:p>
            <a:pPr lvl="1"/>
            <a:r>
              <a:rPr lang="fr-FR" dirty="0"/>
              <a:t>Mickael beau jeune homme afro américain</a:t>
            </a:r>
          </a:p>
          <a:p>
            <a:endParaRPr lang="fr-FR" dirty="0"/>
          </a:p>
          <a:p>
            <a:r>
              <a:rPr lang="fr-FR" dirty="0"/>
              <a:t>Il est modifier par le composant ou autre,</a:t>
            </a:r>
          </a:p>
          <a:p>
            <a:pPr lvl="1"/>
            <a:endParaRPr lang="fr-FR" dirty="0"/>
          </a:p>
          <a:p>
            <a:pPr lvl="1"/>
            <a:r>
              <a:rPr lang="fr-FR" dirty="0"/>
              <a:t>Mickael à subit des changements de son state </a:t>
            </a:r>
          </a:p>
          <a:p>
            <a:pPr lvl="2"/>
            <a:r>
              <a:rPr lang="fr-FR" dirty="0"/>
              <a:t>On parle de l’état de Mickael à cette instant</a:t>
            </a:r>
          </a:p>
          <a:p>
            <a:pPr lvl="2"/>
            <a:r>
              <a:rPr lang="fr-FR" dirty="0"/>
              <a:t>Son render a été affecté</a:t>
            </a:r>
          </a:p>
          <a:p>
            <a:pPr lvl="2"/>
            <a:endParaRPr lang="fr-FR" dirty="0"/>
          </a:p>
          <a:p>
            <a:pPr lvl="1"/>
            <a:r>
              <a:rPr lang="fr-FR" dirty="0"/>
              <a:t>Mickael à re subit un changement de son state</a:t>
            </a:r>
          </a:p>
          <a:p>
            <a:pPr lvl="2"/>
            <a:r>
              <a:rPr lang="fr-FR" dirty="0"/>
              <a:t>On parle du nouvel état issue de l’état initial et ayant subit déjà un changement</a:t>
            </a:r>
          </a:p>
          <a:p>
            <a:pPr lvl="2"/>
            <a:endParaRPr lang="fr-FR" dirty="0"/>
          </a:p>
          <a:p>
            <a:pPr lvl="2"/>
            <a:endParaRPr lang="fr-FR" dirty="0"/>
          </a:p>
        </p:txBody>
      </p:sp>
      <p:pic>
        <p:nvPicPr>
          <p:cNvPr id="21510" name="Picture 6" descr="Worst celebrity plastic surgery fails[1]- Chinadaily.com.cn">
            <a:extLst>
              <a:ext uri="{FF2B5EF4-FFF2-40B4-BE49-F238E27FC236}">
                <a16:creationId xmlns:a16="http://schemas.microsoft.com/office/drawing/2014/main" xmlns="" id="{58B48FDE-3425-4906-B4EF-E7AEFCABB4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17882" y="1415547"/>
            <a:ext cx="3022741" cy="2013453"/>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necteur droit avec flèche 4">
            <a:extLst>
              <a:ext uri="{FF2B5EF4-FFF2-40B4-BE49-F238E27FC236}">
                <a16:creationId xmlns:a16="http://schemas.microsoft.com/office/drawing/2014/main" xmlns="" id="{B9ED8F67-D67F-47ED-A796-06D58C86FF97}"/>
              </a:ext>
            </a:extLst>
          </p:cNvPr>
          <p:cNvCxnSpPr>
            <a:cxnSpLocks/>
          </p:cNvCxnSpPr>
          <p:nvPr/>
        </p:nvCxnSpPr>
        <p:spPr>
          <a:xfrm flipV="1">
            <a:off x="5960962" y="2262986"/>
            <a:ext cx="2556920" cy="159287"/>
          </a:xfrm>
          <a:prstGeom prst="straightConnector1">
            <a:avLst/>
          </a:prstGeom>
          <a:ln w="7620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 name="Connecteur droit avec flèche 6">
            <a:extLst>
              <a:ext uri="{FF2B5EF4-FFF2-40B4-BE49-F238E27FC236}">
                <a16:creationId xmlns:a16="http://schemas.microsoft.com/office/drawing/2014/main" xmlns="" id="{53246891-C5E6-4FC3-9D37-65EC0C201C30}"/>
              </a:ext>
            </a:extLst>
          </p:cNvPr>
          <p:cNvCxnSpPr/>
          <p:nvPr/>
        </p:nvCxnSpPr>
        <p:spPr>
          <a:xfrm flipV="1">
            <a:off x="7477246" y="3136739"/>
            <a:ext cx="2303362" cy="126164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9" name="Connecteur droit avec flèche 8">
            <a:extLst>
              <a:ext uri="{FF2B5EF4-FFF2-40B4-BE49-F238E27FC236}">
                <a16:creationId xmlns:a16="http://schemas.microsoft.com/office/drawing/2014/main" xmlns="" id="{181BE7FC-3BE9-4DB2-BC11-6C15D9C49837}"/>
              </a:ext>
            </a:extLst>
          </p:cNvPr>
          <p:cNvCxnSpPr>
            <a:cxnSpLocks/>
          </p:cNvCxnSpPr>
          <p:nvPr/>
        </p:nvCxnSpPr>
        <p:spPr>
          <a:xfrm flipV="1">
            <a:off x="7697165" y="3275635"/>
            <a:ext cx="3097403" cy="2555042"/>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91828391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xmlns="" id="{5EC0DFD4-6E2F-4E83-B5D8-73B822F23BC6}"/>
              </a:ext>
            </a:extLst>
          </p:cNvPr>
          <p:cNvSpPr>
            <a:spLocks noGrp="1"/>
          </p:cNvSpPr>
          <p:nvPr>
            <p:ph type="title"/>
          </p:nvPr>
        </p:nvSpPr>
        <p:spPr/>
        <p:txBody>
          <a:bodyPr/>
          <a:lstStyle/>
          <a:p>
            <a:r>
              <a:rPr lang="fr-FR" dirty="0"/>
              <a:t>Class et state</a:t>
            </a:r>
          </a:p>
        </p:txBody>
      </p:sp>
      <p:sp>
        <p:nvSpPr>
          <p:cNvPr id="8" name="Espace réservé du contenu 7">
            <a:extLst>
              <a:ext uri="{FF2B5EF4-FFF2-40B4-BE49-F238E27FC236}">
                <a16:creationId xmlns:a16="http://schemas.microsoft.com/office/drawing/2014/main" xmlns="" id="{766B6329-8FD4-429B-9E5C-6BAA96B9E431}"/>
              </a:ext>
            </a:extLst>
          </p:cNvPr>
          <p:cNvSpPr>
            <a:spLocks noGrp="1"/>
          </p:cNvSpPr>
          <p:nvPr>
            <p:ph idx="1"/>
          </p:nvPr>
        </p:nvSpPr>
        <p:spPr/>
        <p:txBody>
          <a:bodyPr>
            <a:normAutofit fontScale="92500" lnSpcReduction="20000"/>
          </a:bodyPr>
          <a:lstStyle/>
          <a:p>
            <a:r>
              <a:rPr lang="fr-FR" dirty="0"/>
              <a:t>Le state doit être initialiser dès la création</a:t>
            </a:r>
          </a:p>
          <a:p>
            <a:pPr lvl="1"/>
            <a:r>
              <a:rPr lang="fr-FR" dirty="0"/>
              <a:t>Dans le constructeur :</a:t>
            </a:r>
          </a:p>
          <a:p>
            <a:pPr lvl="7"/>
            <a:r>
              <a:rPr lang="fr-FR" b="1" dirty="0" err="1"/>
              <a:t>Cmp.jsx</a:t>
            </a:r>
            <a:endParaRPr lang="fr-FR" b="1" dirty="0"/>
          </a:p>
          <a:p>
            <a:pPr marL="396875" lvl="7" indent="0">
              <a:buNone/>
            </a:pPr>
            <a:r>
              <a:rPr lang="fr-FR" dirty="0"/>
              <a:t>Class </a:t>
            </a:r>
            <a:r>
              <a:rPr lang="fr-FR" dirty="0" err="1"/>
              <a:t>Cmp</a:t>
            </a:r>
            <a:r>
              <a:rPr lang="fr-FR" dirty="0"/>
              <a:t> </a:t>
            </a:r>
            <a:r>
              <a:rPr lang="fr-FR" dirty="0" err="1"/>
              <a:t>extends</a:t>
            </a:r>
            <a:r>
              <a:rPr lang="fr-FR" dirty="0"/>
              <a:t> </a:t>
            </a:r>
            <a:r>
              <a:rPr lang="fr-FR" dirty="0" err="1"/>
              <a:t>React.component</a:t>
            </a:r>
            <a:r>
              <a:rPr lang="fr-FR" dirty="0"/>
              <a:t>{</a:t>
            </a:r>
          </a:p>
          <a:p>
            <a:pPr marL="396875" lvl="7" indent="0">
              <a:buNone/>
            </a:pPr>
            <a:r>
              <a:rPr lang="fr-FR" dirty="0"/>
              <a:t>	</a:t>
            </a:r>
            <a:r>
              <a:rPr lang="fr-FR" dirty="0" err="1"/>
              <a:t>constructor</a:t>
            </a:r>
            <a:r>
              <a:rPr lang="fr-FR" dirty="0"/>
              <a:t>(){</a:t>
            </a:r>
          </a:p>
          <a:p>
            <a:pPr marL="396875" lvl="7" indent="0">
              <a:buNone/>
            </a:pPr>
            <a:r>
              <a:rPr lang="fr-FR" dirty="0"/>
              <a:t>		</a:t>
            </a:r>
            <a:r>
              <a:rPr lang="fr-FR" dirty="0" err="1"/>
              <a:t>this.state</a:t>
            </a:r>
            <a:r>
              <a:rPr lang="fr-FR" i="1" dirty="0"/>
              <a:t>={   contenu de départ   };</a:t>
            </a:r>
          </a:p>
          <a:p>
            <a:pPr marL="396875" lvl="7" indent="0">
              <a:buNone/>
            </a:pPr>
            <a:r>
              <a:rPr lang="fr-FR" dirty="0"/>
              <a:t>	}</a:t>
            </a:r>
          </a:p>
          <a:p>
            <a:pPr marL="396875" lvl="7" indent="0">
              <a:buNone/>
            </a:pPr>
            <a:r>
              <a:rPr lang="fr-FR" dirty="0"/>
              <a:t>}</a:t>
            </a:r>
          </a:p>
          <a:p>
            <a:r>
              <a:rPr lang="fr-FR" dirty="0"/>
              <a:t>Le state doit jamais être accédé en écriture direct</a:t>
            </a:r>
          </a:p>
          <a:p>
            <a:pPr lvl="1"/>
            <a:r>
              <a:rPr lang="fr-FR" dirty="0"/>
              <a:t>Lors d’écriture sur le state du composant utiliser </a:t>
            </a:r>
            <a:r>
              <a:rPr lang="fr-FR" dirty="0" err="1"/>
              <a:t>this.setState</a:t>
            </a:r>
            <a:r>
              <a:rPr lang="fr-FR" dirty="0"/>
              <a:t>({})</a:t>
            </a:r>
          </a:p>
          <a:p>
            <a:pPr lvl="1"/>
            <a:r>
              <a:rPr lang="fr-FR" dirty="0"/>
              <a:t>Gestion async du changement</a:t>
            </a:r>
          </a:p>
          <a:p>
            <a:pPr lvl="2"/>
            <a:r>
              <a:rPr lang="fr-FR" dirty="0"/>
              <a:t>Déclenchement des fonction de cycle de vie (</a:t>
            </a:r>
            <a:r>
              <a:rPr lang="fr-FR" sz="1900" b="1" i="1" dirty="0" err="1"/>
              <a:t>shouldComponentUpdate</a:t>
            </a:r>
            <a:r>
              <a:rPr lang="fr-FR" dirty="0"/>
              <a:t>)</a:t>
            </a:r>
          </a:p>
          <a:p>
            <a:pPr lvl="1"/>
            <a:r>
              <a:rPr lang="fr-FR" dirty="0"/>
              <a:t>Déclenchement du </a:t>
            </a:r>
            <a:r>
              <a:rPr lang="fr-FR" b="1" dirty="0"/>
              <a:t>render()</a:t>
            </a:r>
            <a:r>
              <a:rPr lang="fr-FR" dirty="0"/>
              <a:t> en fin de modification du state</a:t>
            </a:r>
          </a:p>
          <a:p>
            <a:pPr lvl="2"/>
            <a:r>
              <a:rPr lang="fr-FR" dirty="0"/>
              <a:t>Cascade de mise à jour des </a:t>
            </a:r>
            <a:r>
              <a:rPr lang="fr-FR" dirty="0" err="1"/>
              <a:t>props</a:t>
            </a:r>
            <a:r>
              <a:rPr lang="fr-FR" dirty="0"/>
              <a:t> des enfants</a:t>
            </a:r>
          </a:p>
          <a:p>
            <a:pPr lvl="1"/>
            <a:endParaRPr lang="fr-FR" dirty="0"/>
          </a:p>
          <a:p>
            <a:pPr lvl="1"/>
            <a:endParaRPr lang="fr-FR" dirty="0"/>
          </a:p>
        </p:txBody>
      </p:sp>
      <p:sp>
        <p:nvSpPr>
          <p:cNvPr id="2" name="Phylactère : pensées 1">
            <a:extLst>
              <a:ext uri="{FF2B5EF4-FFF2-40B4-BE49-F238E27FC236}">
                <a16:creationId xmlns:a16="http://schemas.microsoft.com/office/drawing/2014/main" xmlns="" id="{42B51F04-52BC-4CD9-BD8B-108A65C1A18E}"/>
              </a:ext>
            </a:extLst>
          </p:cNvPr>
          <p:cNvSpPr/>
          <p:nvPr/>
        </p:nvSpPr>
        <p:spPr>
          <a:xfrm>
            <a:off x="7344076" y="1142984"/>
            <a:ext cx="4081111" cy="2286016"/>
          </a:xfrm>
          <a:prstGeom prst="cloudCallout">
            <a:avLst>
              <a:gd name="adj1" fmla="val -17059"/>
              <a:gd name="adj2" fmla="val 6723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 moins d’être sur d’avoir à le faire et que c’est </a:t>
            </a:r>
            <a:r>
              <a:rPr lang="fr-FR" b="1" u="sng" dirty="0"/>
              <a:t>vraiment la seule et unique solution possible</a:t>
            </a:r>
          </a:p>
        </p:txBody>
      </p:sp>
    </p:spTree>
    <p:extLst>
      <p:ext uri="{BB962C8B-B14F-4D97-AF65-F5344CB8AC3E}">
        <p14:creationId xmlns:p14="http://schemas.microsoft.com/office/powerpoint/2010/main" val="296481583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E44444F4-62E6-4807-B7CC-D1A0977E2E4E}"/>
              </a:ext>
            </a:extLst>
          </p:cNvPr>
          <p:cNvSpPr>
            <a:spLocks noGrp="1"/>
          </p:cNvSpPr>
          <p:nvPr>
            <p:ph type="title"/>
          </p:nvPr>
        </p:nvSpPr>
        <p:spPr/>
        <p:txBody>
          <a:bodyPr/>
          <a:lstStyle/>
          <a:p>
            <a:r>
              <a:rPr lang="fr-FR" dirty="0"/>
              <a:t>Le cycle de vie</a:t>
            </a:r>
          </a:p>
        </p:txBody>
      </p:sp>
      <p:sp>
        <p:nvSpPr>
          <p:cNvPr id="3" name="Espace réservé du contenu 2">
            <a:extLst>
              <a:ext uri="{FF2B5EF4-FFF2-40B4-BE49-F238E27FC236}">
                <a16:creationId xmlns:a16="http://schemas.microsoft.com/office/drawing/2014/main" xmlns="" id="{062C4158-6358-45FB-AD81-4659913F062C}"/>
              </a:ext>
            </a:extLst>
          </p:cNvPr>
          <p:cNvSpPr>
            <a:spLocks noGrp="1"/>
          </p:cNvSpPr>
          <p:nvPr>
            <p:ph idx="1"/>
          </p:nvPr>
        </p:nvSpPr>
        <p:spPr>
          <a:xfrm>
            <a:off x="380960" y="1142984"/>
            <a:ext cx="5265818" cy="5286412"/>
          </a:xfrm>
        </p:spPr>
        <p:txBody>
          <a:bodyPr/>
          <a:lstStyle/>
          <a:p>
            <a:r>
              <a:rPr lang="fr-FR" dirty="0"/>
              <a:t>Tout au long de la vie du component des fonctions vont être exécutées en fonction de l’état et de son contenu</a:t>
            </a:r>
          </a:p>
          <a:p>
            <a:endParaRPr lang="fr-FR" dirty="0"/>
          </a:p>
          <a:p>
            <a:r>
              <a:rPr lang="fr-FR" dirty="0"/>
              <a:t>Doc : </a:t>
            </a:r>
            <a:r>
              <a:rPr lang="fr-FR" dirty="0">
                <a:hlinkClick r:id="rId3"/>
              </a:rPr>
              <a:t>https://fr.reactjs.org/docs/react-component.html#the-component-lifecycle</a:t>
            </a:r>
            <a:endParaRPr lang="fr-FR" dirty="0"/>
          </a:p>
        </p:txBody>
      </p:sp>
      <p:pic>
        <p:nvPicPr>
          <p:cNvPr id="4" name="Image 3">
            <a:extLst>
              <a:ext uri="{FF2B5EF4-FFF2-40B4-BE49-F238E27FC236}">
                <a16:creationId xmlns:a16="http://schemas.microsoft.com/office/drawing/2014/main" xmlns="" id="{3365EFB8-481D-4FC3-A4FD-EC2C9DE8FBED}"/>
              </a:ext>
            </a:extLst>
          </p:cNvPr>
          <p:cNvPicPr>
            <a:picLocks noChangeAspect="1"/>
          </p:cNvPicPr>
          <p:nvPr/>
        </p:nvPicPr>
        <p:blipFill>
          <a:blip r:embed="rId4"/>
          <a:stretch>
            <a:fillRect/>
          </a:stretch>
        </p:blipFill>
        <p:spPr>
          <a:xfrm>
            <a:off x="5646778" y="1493124"/>
            <a:ext cx="6164262" cy="4302211"/>
          </a:xfrm>
          <a:prstGeom prst="rect">
            <a:avLst/>
          </a:prstGeom>
        </p:spPr>
      </p:pic>
    </p:spTree>
    <p:extLst>
      <p:ext uri="{BB962C8B-B14F-4D97-AF65-F5344CB8AC3E}">
        <p14:creationId xmlns:p14="http://schemas.microsoft.com/office/powerpoint/2010/main" val="119043167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0CB752B3-8775-42FD-9B5C-FAA04CE61F45}"/>
              </a:ext>
            </a:extLst>
          </p:cNvPr>
          <p:cNvSpPr>
            <a:spLocks noGrp="1"/>
          </p:cNvSpPr>
          <p:nvPr>
            <p:ph type="title"/>
          </p:nvPr>
        </p:nvSpPr>
        <p:spPr/>
        <p:txBody>
          <a:bodyPr/>
          <a:lstStyle/>
          <a:p>
            <a:r>
              <a:rPr lang="fr-FR" dirty="0"/>
              <a:t>Tout le reste n’est que JS </a:t>
            </a:r>
          </a:p>
        </p:txBody>
      </p:sp>
      <p:pic>
        <p:nvPicPr>
          <p:cNvPr id="5128" name="Picture 8" descr="TypeScript, the good, the bad &amp; the type safety">
            <a:extLst>
              <a:ext uri="{FF2B5EF4-FFF2-40B4-BE49-F238E27FC236}">
                <a16:creationId xmlns:a16="http://schemas.microsoft.com/office/drawing/2014/main" xmlns="" id="{810C5338-0A81-4F8B-B729-76C7BC1484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1995" y="2738164"/>
            <a:ext cx="2503177" cy="1877383"/>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xmlns="" id="{2DB18E9D-BAD2-4BF9-9B5B-ECE4C5957C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08733" y="1193533"/>
            <a:ext cx="3208179" cy="1688515"/>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It's time to give TypeScript another chance">
            <a:extLst>
              <a:ext uri="{FF2B5EF4-FFF2-40B4-BE49-F238E27FC236}">
                <a16:creationId xmlns:a16="http://schemas.microsoft.com/office/drawing/2014/main" xmlns="" id="{F37FD016-8412-42E4-B616-EF17B18BFA1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572780" y="4471663"/>
            <a:ext cx="3208179" cy="1804601"/>
          </a:xfrm>
          <a:prstGeom prst="rect">
            <a:avLst/>
          </a:prstGeom>
          <a:noFill/>
          <a:extLst>
            <a:ext uri="{909E8E84-426E-40DD-AFC4-6F175D3DCCD1}">
              <a14:hiddenFill xmlns:a14="http://schemas.microsoft.com/office/drawing/2010/main">
                <a:solidFill>
                  <a:srgbClr val="FFFFFF"/>
                </a:solidFill>
              </a14:hiddenFill>
            </a:ext>
          </a:extLst>
        </p:spPr>
      </p:pic>
      <p:sp>
        <p:nvSpPr>
          <p:cNvPr id="3" name="Espace réservé du contenu 2">
            <a:extLst>
              <a:ext uri="{FF2B5EF4-FFF2-40B4-BE49-F238E27FC236}">
                <a16:creationId xmlns:a16="http://schemas.microsoft.com/office/drawing/2014/main" xmlns="" id="{AA2C9A18-07E7-456F-854B-0A6D18659696}"/>
              </a:ext>
            </a:extLst>
          </p:cNvPr>
          <p:cNvSpPr>
            <a:spLocks noGrp="1"/>
          </p:cNvSpPr>
          <p:nvPr>
            <p:ph idx="1"/>
          </p:nvPr>
        </p:nvSpPr>
        <p:spPr>
          <a:xfrm>
            <a:off x="380960" y="1142984"/>
            <a:ext cx="6337474" cy="5286412"/>
          </a:xfrm>
        </p:spPr>
        <p:txBody>
          <a:bodyPr>
            <a:normAutofit lnSpcReduction="10000"/>
          </a:bodyPr>
          <a:lstStyle/>
          <a:p>
            <a:r>
              <a:rPr lang="fr-FR" dirty="0"/>
              <a:t>React ne permet que la confection rapide de l’app </a:t>
            </a:r>
          </a:p>
          <a:p>
            <a:pPr lvl="2"/>
            <a:r>
              <a:rPr lang="fr-FR" dirty="0"/>
              <a:t>Assembler avec des component </a:t>
            </a:r>
          </a:p>
          <a:p>
            <a:pPr lvl="2"/>
            <a:endParaRPr lang="fr-FR" dirty="0"/>
          </a:p>
          <a:p>
            <a:r>
              <a:rPr lang="fr-FR" dirty="0"/>
              <a:t>Qui s’occupera du reste ?</a:t>
            </a:r>
          </a:p>
          <a:p>
            <a:pPr lvl="1"/>
            <a:endParaRPr lang="fr-FR" dirty="0"/>
          </a:p>
          <a:p>
            <a:pPr lvl="1"/>
            <a:r>
              <a:rPr lang="fr-FR" dirty="0"/>
              <a:t>l’</a:t>
            </a:r>
            <a:r>
              <a:rPr lang="fr-FR" dirty="0" err="1"/>
              <a:t>éco-système</a:t>
            </a:r>
            <a:r>
              <a:rPr lang="fr-FR" dirty="0"/>
              <a:t> de react avec les nombreuses librairies tierces </a:t>
            </a:r>
          </a:p>
          <a:p>
            <a:pPr lvl="1"/>
            <a:endParaRPr lang="fr-FR" dirty="0"/>
          </a:p>
          <a:p>
            <a:pPr lvl="1"/>
            <a:r>
              <a:rPr lang="fr-FR" dirty="0"/>
              <a:t>Avec des appels de fonctions js native</a:t>
            </a:r>
          </a:p>
        </p:txBody>
      </p:sp>
    </p:spTree>
    <p:extLst>
      <p:ext uri="{BB962C8B-B14F-4D97-AF65-F5344CB8AC3E}">
        <p14:creationId xmlns:p14="http://schemas.microsoft.com/office/powerpoint/2010/main" val="2788190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CB97262D-9705-4A00-8851-554BD83ED519}"/>
              </a:ext>
            </a:extLst>
          </p:cNvPr>
          <p:cNvSpPr>
            <a:spLocks noGrp="1"/>
          </p:cNvSpPr>
          <p:nvPr>
            <p:ph type="title"/>
          </p:nvPr>
        </p:nvSpPr>
        <p:spPr/>
        <p:txBody>
          <a:bodyPr/>
          <a:lstStyle/>
          <a:p>
            <a:r>
              <a:rPr lang="fr-FR" dirty="0"/>
              <a:t>Pour assurer la construction</a:t>
            </a:r>
          </a:p>
        </p:txBody>
      </p:sp>
      <p:sp>
        <p:nvSpPr>
          <p:cNvPr id="3" name="Espace réservé du contenu 2">
            <a:extLst>
              <a:ext uri="{FF2B5EF4-FFF2-40B4-BE49-F238E27FC236}">
                <a16:creationId xmlns:a16="http://schemas.microsoft.com/office/drawing/2014/main" xmlns="" id="{DFCD03C7-B9CE-4C84-967C-17F3DDC537C7}"/>
              </a:ext>
            </a:extLst>
          </p:cNvPr>
          <p:cNvSpPr>
            <a:spLocks noGrp="1"/>
          </p:cNvSpPr>
          <p:nvPr>
            <p:ph idx="1"/>
          </p:nvPr>
        </p:nvSpPr>
        <p:spPr>
          <a:xfrm>
            <a:off x="380960" y="1151530"/>
            <a:ext cx="11430080" cy="5286412"/>
          </a:xfrm>
        </p:spPr>
        <p:txBody>
          <a:bodyPr>
            <a:normAutofit fontScale="92500" lnSpcReduction="10000"/>
          </a:bodyPr>
          <a:lstStyle/>
          <a:p>
            <a:r>
              <a:rPr lang="fr-FR" dirty="0" err="1"/>
              <a:t>Webpack</a:t>
            </a:r>
            <a:r>
              <a:rPr lang="fr-FR" dirty="0"/>
              <a:t> </a:t>
            </a:r>
          </a:p>
          <a:p>
            <a:pPr lvl="2"/>
            <a:r>
              <a:rPr lang="fr-FR" dirty="0"/>
              <a:t>L’assembleur de module </a:t>
            </a:r>
          </a:p>
          <a:p>
            <a:pPr lvl="3"/>
            <a:r>
              <a:rPr lang="fr-FR" dirty="0"/>
              <a:t>Ex   Avec common.js </a:t>
            </a:r>
            <a:r>
              <a:rPr lang="fr-FR" dirty="0">
                <a:sym typeface="Wingdings" panose="05000000000000000000" pitchFamily="2" charset="2"/>
              </a:rPr>
              <a:t>require(‘’)</a:t>
            </a:r>
          </a:p>
          <a:p>
            <a:pPr lvl="3"/>
            <a:r>
              <a:rPr lang="fr-FR" altLang="fr-FR" dirty="0">
                <a:solidFill>
                  <a:srgbClr val="62B1D8"/>
                </a:solidFill>
                <a:latin typeface="Source Code Pro"/>
              </a:rPr>
              <a:t>   </a:t>
            </a:r>
            <a:r>
              <a:rPr lang="fr-FR" altLang="fr-FR" dirty="0">
                <a:latin typeface="Source Code Pro"/>
              </a:rPr>
              <a:t>avec </a:t>
            </a:r>
            <a:r>
              <a:rPr lang="fr-FR" altLang="fr-FR" dirty="0">
                <a:solidFill>
                  <a:srgbClr val="62B1D8"/>
                </a:solidFill>
                <a:latin typeface="Source Code Pro"/>
              </a:rPr>
              <a:t>import</a:t>
            </a:r>
            <a:r>
              <a:rPr lang="fr-FR" altLang="fr-FR" dirty="0">
                <a:solidFill>
                  <a:srgbClr val="A5CEE1"/>
                </a:solidFill>
                <a:latin typeface="Source Code Pro"/>
              </a:rPr>
              <a:t> bar </a:t>
            </a:r>
            <a:r>
              <a:rPr lang="fr-FR" altLang="fr-FR" dirty="0" err="1">
                <a:solidFill>
                  <a:srgbClr val="62B1D8"/>
                </a:solidFill>
                <a:latin typeface="Source Code Pro"/>
              </a:rPr>
              <a:t>from</a:t>
            </a:r>
            <a:r>
              <a:rPr lang="fr-FR" altLang="fr-FR" dirty="0">
                <a:solidFill>
                  <a:srgbClr val="A5CEE1"/>
                </a:solidFill>
                <a:latin typeface="Source Code Pro"/>
              </a:rPr>
              <a:t> </a:t>
            </a:r>
            <a:r>
              <a:rPr lang="fr-FR" altLang="fr-FR" dirty="0">
                <a:solidFill>
                  <a:srgbClr val="4AB576"/>
                </a:solidFill>
                <a:latin typeface="Source Code Pro"/>
              </a:rPr>
              <a:t>'./bar'</a:t>
            </a:r>
            <a:r>
              <a:rPr lang="fr-FR" altLang="fr-FR" dirty="0">
                <a:solidFill>
                  <a:srgbClr val="E1E6E9"/>
                </a:solidFill>
                <a:latin typeface="Source Code Pro"/>
              </a:rPr>
              <a:t>;</a:t>
            </a:r>
            <a:r>
              <a:rPr lang="fr-FR" altLang="fr-FR" dirty="0"/>
              <a:t> </a:t>
            </a:r>
            <a:endParaRPr lang="fr-FR" altLang="fr-FR" sz="5400" dirty="0">
              <a:latin typeface="Arial" panose="020B0604020202020204" pitchFamily="34" charset="0"/>
            </a:endParaRPr>
          </a:p>
          <a:p>
            <a:pPr marL="1371600" lvl="3" indent="0">
              <a:buNone/>
            </a:pPr>
            <a:endParaRPr lang="fr-FR" dirty="0"/>
          </a:p>
          <a:p>
            <a:pPr lvl="2"/>
            <a:r>
              <a:rPr lang="fr-FR" dirty="0"/>
              <a:t>React/cli nous fourni un environnement </a:t>
            </a:r>
          </a:p>
          <a:p>
            <a:pPr marL="914400" lvl="2" indent="0">
              <a:buNone/>
            </a:pPr>
            <a:r>
              <a:rPr lang="fr-FR" dirty="0" err="1"/>
              <a:t>webpack</a:t>
            </a:r>
            <a:r>
              <a:rPr lang="fr-FR" dirty="0"/>
              <a:t> préétabli</a:t>
            </a:r>
          </a:p>
          <a:p>
            <a:endParaRPr lang="fr-FR" dirty="0"/>
          </a:p>
          <a:p>
            <a:r>
              <a:rPr lang="fr-FR" dirty="0"/>
              <a:t>Babel.js</a:t>
            </a:r>
          </a:p>
          <a:p>
            <a:pPr lvl="1"/>
            <a:r>
              <a:rPr lang="fr-FR" dirty="0"/>
              <a:t>Se dit :le « compilateur » de js</a:t>
            </a:r>
          </a:p>
          <a:p>
            <a:pPr lvl="2"/>
            <a:r>
              <a:rPr lang="fr-FR" dirty="0"/>
              <a:t>Il compile le code et peut le rendre dans des </a:t>
            </a:r>
          </a:p>
          <a:p>
            <a:pPr marL="914400" lvl="2" indent="0">
              <a:buNone/>
            </a:pPr>
            <a:r>
              <a:rPr lang="fr-FR" dirty="0"/>
              <a:t>Versions ES antérieurs</a:t>
            </a:r>
          </a:p>
          <a:p>
            <a:pPr lvl="2"/>
            <a:r>
              <a:rPr lang="fr-FR" dirty="0"/>
              <a:t>Transpile aussi le </a:t>
            </a:r>
            <a:r>
              <a:rPr lang="fr-FR" dirty="0" err="1"/>
              <a:t>ts</a:t>
            </a:r>
            <a:r>
              <a:rPr lang="fr-FR" dirty="0"/>
              <a:t> en js </a:t>
            </a:r>
          </a:p>
        </p:txBody>
      </p:sp>
      <p:pic>
        <p:nvPicPr>
          <p:cNvPr id="2050" name="Picture 2">
            <a:extLst>
              <a:ext uri="{FF2B5EF4-FFF2-40B4-BE49-F238E27FC236}">
                <a16:creationId xmlns:a16="http://schemas.microsoft.com/office/drawing/2014/main" xmlns="" id="{B2248BE9-00AF-4F05-BC20-970F12679E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50643" y="1088495"/>
            <a:ext cx="5638800" cy="2819400"/>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 4">
            <a:extLst>
              <a:ext uri="{FF2B5EF4-FFF2-40B4-BE49-F238E27FC236}">
                <a16:creationId xmlns:a16="http://schemas.microsoft.com/office/drawing/2014/main" xmlns="" id="{A37A7A61-5AB2-49E7-A099-75F192B9CF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85922" y="4293243"/>
            <a:ext cx="4858956" cy="1943582"/>
          </a:xfrm>
          <a:prstGeom prst="rect">
            <a:avLst/>
          </a:prstGeom>
        </p:spPr>
      </p:pic>
    </p:spTree>
    <p:extLst>
      <p:ext uri="{BB962C8B-B14F-4D97-AF65-F5344CB8AC3E}">
        <p14:creationId xmlns:p14="http://schemas.microsoft.com/office/powerpoint/2010/main" val="307686721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12110A4F-3191-46A4-B5FC-343287FD8888}"/>
              </a:ext>
            </a:extLst>
          </p:cNvPr>
          <p:cNvSpPr>
            <a:spLocks noGrp="1"/>
          </p:cNvSpPr>
          <p:nvPr>
            <p:ph type="title"/>
          </p:nvPr>
        </p:nvSpPr>
        <p:spPr/>
        <p:txBody>
          <a:bodyPr/>
          <a:lstStyle/>
          <a:p>
            <a:r>
              <a:rPr lang="fr-FR" dirty="0"/>
              <a:t>Les formulaires</a:t>
            </a:r>
          </a:p>
        </p:txBody>
      </p:sp>
      <p:sp>
        <p:nvSpPr>
          <p:cNvPr id="3" name="Espace réservé du contenu 2">
            <a:extLst>
              <a:ext uri="{FF2B5EF4-FFF2-40B4-BE49-F238E27FC236}">
                <a16:creationId xmlns:a16="http://schemas.microsoft.com/office/drawing/2014/main" xmlns="" id="{3E4C6D48-DC12-4ED1-AA5F-BE0FD224954D}"/>
              </a:ext>
            </a:extLst>
          </p:cNvPr>
          <p:cNvSpPr>
            <a:spLocks noGrp="1"/>
          </p:cNvSpPr>
          <p:nvPr>
            <p:ph idx="1"/>
          </p:nvPr>
        </p:nvSpPr>
        <p:spPr/>
        <p:txBody>
          <a:bodyPr>
            <a:normAutofit lnSpcReduction="10000"/>
          </a:bodyPr>
          <a:lstStyle/>
          <a:p>
            <a:r>
              <a:rPr lang="fr-FR" dirty="0"/>
              <a:t>Le binding :</a:t>
            </a:r>
          </a:p>
          <a:p>
            <a:pPr lvl="1"/>
            <a:r>
              <a:rPr lang="fr-FR" dirty="0"/>
              <a:t>Par défaut seul le </a:t>
            </a:r>
            <a:r>
              <a:rPr lang="fr-FR" b="1" i="1" dirty="0"/>
              <a:t>one </a:t>
            </a:r>
            <a:r>
              <a:rPr lang="fr-FR" b="1" i="1" dirty="0" err="1"/>
              <a:t>way</a:t>
            </a:r>
            <a:r>
              <a:rPr lang="fr-FR" b="1" i="1" dirty="0"/>
              <a:t> binding </a:t>
            </a:r>
            <a:r>
              <a:rPr lang="fr-FR" dirty="0"/>
              <a:t>est présent grâce à :</a:t>
            </a:r>
          </a:p>
          <a:p>
            <a:pPr lvl="2"/>
            <a:r>
              <a:rPr lang="fr-FR" dirty="0"/>
              <a:t>Affiche la valeur de l’</a:t>
            </a:r>
            <a:r>
              <a:rPr lang="fr-FR" dirty="0" err="1"/>
              <a:t>etat</a:t>
            </a:r>
            <a:r>
              <a:rPr lang="fr-FR" dirty="0"/>
              <a:t> dans l’input</a:t>
            </a:r>
          </a:p>
          <a:p>
            <a:pPr lvl="2"/>
            <a:r>
              <a:rPr lang="fr-FR" dirty="0"/>
              <a:t>&lt;input value={</a:t>
            </a:r>
            <a:r>
              <a:rPr lang="fr-FR" dirty="0" err="1"/>
              <a:t>this.state.value</a:t>
            </a:r>
            <a:r>
              <a:rPr lang="fr-FR" dirty="0"/>
              <a:t>}/&gt;</a:t>
            </a:r>
          </a:p>
          <a:p>
            <a:pPr lvl="1"/>
            <a:endParaRPr lang="fr-FR" dirty="0"/>
          </a:p>
          <a:p>
            <a:pPr lvl="1"/>
            <a:r>
              <a:rPr lang="fr-FR" dirty="0"/>
              <a:t>Méthode de </a:t>
            </a:r>
            <a:r>
              <a:rPr lang="fr-FR" b="1" i="1" dirty="0" err="1"/>
              <a:t>two</a:t>
            </a:r>
            <a:r>
              <a:rPr lang="fr-FR" b="1" i="1" dirty="0"/>
              <a:t> </a:t>
            </a:r>
            <a:r>
              <a:rPr lang="fr-FR" b="1" i="1" dirty="0" err="1"/>
              <a:t>way</a:t>
            </a:r>
            <a:r>
              <a:rPr lang="fr-FR" b="1" i="1" dirty="0"/>
              <a:t> binding :</a:t>
            </a:r>
          </a:p>
          <a:p>
            <a:pPr marL="1790700" lvl="1" indent="-1608138">
              <a:buNone/>
            </a:pPr>
            <a:r>
              <a:rPr lang="fr-FR" dirty="0"/>
              <a:t>Chaque champs possède leur propre déclencheur d’événement </a:t>
            </a:r>
          </a:p>
          <a:p>
            <a:pPr marL="1790700" lvl="1" indent="-1608138">
              <a:buNone/>
            </a:pPr>
            <a:r>
              <a:rPr lang="fr-FR" dirty="0"/>
              <a:t>		</a:t>
            </a:r>
            <a:r>
              <a:rPr lang="fr-FR" dirty="0" err="1"/>
              <a:t>onChange</a:t>
            </a:r>
            <a:r>
              <a:rPr lang="fr-FR" dirty="0"/>
              <a:t> pour effectuer la modification du state/store</a:t>
            </a:r>
          </a:p>
          <a:p>
            <a:pPr marL="2598738" lvl="2"/>
            <a:r>
              <a:rPr lang="fr-FR" dirty="0"/>
              <a:t>&lt;input value={</a:t>
            </a:r>
            <a:r>
              <a:rPr lang="fr-FR" dirty="0" err="1"/>
              <a:t>this.state.value</a:t>
            </a:r>
            <a:r>
              <a:rPr lang="fr-FR" dirty="0"/>
              <a:t>} </a:t>
            </a:r>
            <a:r>
              <a:rPr lang="fr-FR" dirty="0" err="1"/>
              <a:t>onchange</a:t>
            </a:r>
            <a:r>
              <a:rPr lang="fr-FR" dirty="0"/>
              <a:t>={</a:t>
            </a:r>
            <a:r>
              <a:rPr lang="fr-FR" dirty="0" err="1"/>
              <a:t>this.evtfunct</a:t>
            </a:r>
            <a:r>
              <a:rPr lang="fr-FR" dirty="0"/>
              <a:t>} /&gt;</a:t>
            </a:r>
          </a:p>
          <a:p>
            <a:pPr marL="2598738" lvl="2"/>
            <a:endParaRPr lang="fr-FR" dirty="0"/>
          </a:p>
          <a:p>
            <a:pPr marL="2598738" lvl="2"/>
            <a:r>
              <a:rPr lang="fr-FR" dirty="0"/>
              <a:t>La fonction recevra un paramètre d’entrée avec l’event associé</a:t>
            </a:r>
          </a:p>
          <a:p>
            <a:pPr lvl="4"/>
            <a:endParaRPr lang="fr-FR" b="1" i="1" dirty="0"/>
          </a:p>
          <a:p>
            <a:endParaRPr lang="fr-FR" b="1" i="1" dirty="0"/>
          </a:p>
          <a:p>
            <a:pPr marL="457200" lvl="1" indent="0">
              <a:buNone/>
            </a:pPr>
            <a:endParaRPr lang="fr-FR" dirty="0"/>
          </a:p>
        </p:txBody>
      </p:sp>
      <p:pic>
        <p:nvPicPr>
          <p:cNvPr id="9220" name="Picture 4" descr="not sure if conversation is two way thing">
            <a:extLst>
              <a:ext uri="{FF2B5EF4-FFF2-40B4-BE49-F238E27FC236}">
                <a16:creationId xmlns:a16="http://schemas.microsoft.com/office/drawing/2014/main" xmlns="" id="{585CA110-4DAB-499C-8B7D-5886F8312C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8464" y="2011780"/>
            <a:ext cx="1892062" cy="1417220"/>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a:extLst>
              <a:ext uri="{FF2B5EF4-FFF2-40B4-BE49-F238E27FC236}">
                <a16:creationId xmlns:a16="http://schemas.microsoft.com/office/drawing/2014/main" xmlns="" id="{5E7E9443-FEDF-42EA-B3A5-721B200A566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2480" y="4398745"/>
            <a:ext cx="1751903" cy="1751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298345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5BC4C09D-3221-4B08-B3DE-4DB670043088}"/>
              </a:ext>
            </a:extLst>
          </p:cNvPr>
          <p:cNvSpPr>
            <a:spLocks noGrp="1"/>
          </p:cNvSpPr>
          <p:nvPr>
            <p:ph type="title"/>
          </p:nvPr>
        </p:nvSpPr>
        <p:spPr/>
        <p:txBody>
          <a:bodyPr/>
          <a:lstStyle/>
          <a:p>
            <a:r>
              <a:rPr lang="fr-FR" dirty="0" err="1"/>
              <a:t>Tp</a:t>
            </a:r>
            <a:r>
              <a:rPr lang="fr-FR" dirty="0"/>
              <a:t> faire un composant formulaire</a:t>
            </a:r>
          </a:p>
        </p:txBody>
      </p:sp>
      <p:sp>
        <p:nvSpPr>
          <p:cNvPr id="3" name="Espace réservé du contenu 2">
            <a:extLst>
              <a:ext uri="{FF2B5EF4-FFF2-40B4-BE49-F238E27FC236}">
                <a16:creationId xmlns:a16="http://schemas.microsoft.com/office/drawing/2014/main" xmlns="" id="{C2B3E521-E3B1-4B07-BAA8-9CDF27CA0A05}"/>
              </a:ext>
            </a:extLst>
          </p:cNvPr>
          <p:cNvSpPr>
            <a:spLocks noGrp="1"/>
          </p:cNvSpPr>
          <p:nvPr>
            <p:ph idx="1"/>
          </p:nvPr>
        </p:nvSpPr>
        <p:spPr/>
        <p:txBody>
          <a:bodyPr/>
          <a:lstStyle/>
          <a:p>
            <a:r>
              <a:rPr lang="fr-FR" dirty="0"/>
              <a:t>Faites saisir l’utilisateur :</a:t>
            </a:r>
          </a:p>
          <a:p>
            <a:pPr lvl="1"/>
            <a:endParaRPr lang="fr-FR" dirty="0"/>
          </a:p>
          <a:p>
            <a:pPr lvl="1"/>
            <a:r>
              <a:rPr lang="fr-FR" dirty="0"/>
              <a:t>Faites un Button personnalisé</a:t>
            </a:r>
          </a:p>
          <a:p>
            <a:pPr lvl="1"/>
            <a:r>
              <a:rPr lang="fr-FR" dirty="0"/>
              <a:t>Faite un </a:t>
            </a:r>
            <a:r>
              <a:rPr lang="fr-FR" dirty="0" err="1"/>
              <a:t>Slider</a:t>
            </a:r>
            <a:r>
              <a:rPr lang="fr-FR" dirty="0"/>
              <a:t> qui affiche on/off</a:t>
            </a:r>
          </a:p>
          <a:p>
            <a:pPr lvl="1"/>
            <a:endParaRPr lang="fr-FR" dirty="0"/>
          </a:p>
          <a:p>
            <a:pPr lvl="1"/>
            <a:r>
              <a:rPr lang="fr-FR" dirty="0"/>
              <a:t>Un formulaire avec plusieurs champs</a:t>
            </a:r>
          </a:p>
          <a:p>
            <a:pPr lvl="1"/>
            <a:r>
              <a:rPr lang="fr-FR" dirty="0"/>
              <a:t>Retranscrivez en texte la valeur de l’état</a:t>
            </a:r>
          </a:p>
          <a:p>
            <a:pPr lvl="1"/>
            <a:endParaRPr lang="fr-FR" dirty="0"/>
          </a:p>
          <a:p>
            <a:pPr lvl="1"/>
            <a:r>
              <a:rPr lang="fr-FR" dirty="0"/>
              <a:t>Faite un formulaire d’ajout d’image grâce aux liens url de l’image</a:t>
            </a:r>
          </a:p>
        </p:txBody>
      </p:sp>
    </p:spTree>
    <p:extLst>
      <p:ext uri="{BB962C8B-B14F-4D97-AF65-F5344CB8AC3E}">
        <p14:creationId xmlns:p14="http://schemas.microsoft.com/office/powerpoint/2010/main" val="71085335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0CB752B3-8775-42FD-9B5C-FAA04CE61F45}"/>
              </a:ext>
            </a:extLst>
          </p:cNvPr>
          <p:cNvSpPr>
            <a:spLocks noGrp="1"/>
          </p:cNvSpPr>
          <p:nvPr>
            <p:ph type="title"/>
          </p:nvPr>
        </p:nvSpPr>
        <p:spPr/>
        <p:txBody>
          <a:bodyPr/>
          <a:lstStyle/>
          <a:p>
            <a:r>
              <a:rPr lang="fr-FR" dirty="0"/>
              <a:t>Tout le reste n’est que JS </a:t>
            </a:r>
          </a:p>
        </p:txBody>
      </p:sp>
      <p:sp>
        <p:nvSpPr>
          <p:cNvPr id="3" name="Espace réservé du contenu 2">
            <a:extLst>
              <a:ext uri="{FF2B5EF4-FFF2-40B4-BE49-F238E27FC236}">
                <a16:creationId xmlns:a16="http://schemas.microsoft.com/office/drawing/2014/main" xmlns="" id="{AA2C9A18-07E7-456F-854B-0A6D18659696}"/>
              </a:ext>
            </a:extLst>
          </p:cNvPr>
          <p:cNvSpPr>
            <a:spLocks noGrp="1"/>
          </p:cNvSpPr>
          <p:nvPr>
            <p:ph idx="1"/>
          </p:nvPr>
        </p:nvSpPr>
        <p:spPr>
          <a:xfrm>
            <a:off x="380960" y="1142984"/>
            <a:ext cx="6337474" cy="5286412"/>
          </a:xfrm>
        </p:spPr>
        <p:txBody>
          <a:bodyPr>
            <a:normAutofit fontScale="85000" lnSpcReduction="20000"/>
          </a:bodyPr>
          <a:lstStyle/>
          <a:p>
            <a:r>
              <a:rPr lang="fr-FR" dirty="0"/>
              <a:t>React ne permet que la confection rapide de l’app </a:t>
            </a:r>
          </a:p>
          <a:p>
            <a:pPr lvl="2"/>
            <a:r>
              <a:rPr lang="fr-FR" dirty="0"/>
              <a:t>Assembler avec des component </a:t>
            </a:r>
          </a:p>
          <a:p>
            <a:pPr lvl="2"/>
            <a:endParaRPr lang="fr-FR" dirty="0"/>
          </a:p>
          <a:p>
            <a:r>
              <a:rPr lang="fr-FR" dirty="0"/>
              <a:t>Qui s’occupera du </a:t>
            </a:r>
            <a:r>
              <a:rPr lang="fr-FR" b="1" i="1" dirty="0" err="1"/>
              <a:t>rest</a:t>
            </a:r>
            <a:r>
              <a:rPr lang="fr-FR" dirty="0"/>
              <a:t> ?</a:t>
            </a:r>
          </a:p>
          <a:p>
            <a:pPr lvl="1"/>
            <a:endParaRPr lang="fr-FR" dirty="0"/>
          </a:p>
          <a:p>
            <a:pPr lvl="1"/>
            <a:r>
              <a:rPr lang="fr-FR" dirty="0"/>
              <a:t>Les appels http</a:t>
            </a:r>
          </a:p>
          <a:p>
            <a:pPr lvl="1"/>
            <a:endParaRPr lang="fr-FR" dirty="0"/>
          </a:p>
          <a:p>
            <a:pPr lvl="1"/>
            <a:r>
              <a:rPr lang="fr-FR" dirty="0"/>
              <a:t>Le cycle de vie </a:t>
            </a:r>
          </a:p>
          <a:p>
            <a:pPr lvl="2"/>
            <a:r>
              <a:rPr lang="fr-FR" dirty="0"/>
              <a:t>Le composant est déjà monté</a:t>
            </a:r>
          </a:p>
          <a:p>
            <a:pPr lvl="2"/>
            <a:r>
              <a:rPr lang="fr-FR" b="1" dirty="0" err="1"/>
              <a:t>componentDidMount</a:t>
            </a:r>
            <a:endParaRPr lang="fr-FR" b="1" dirty="0"/>
          </a:p>
          <a:p>
            <a:pPr lvl="3"/>
            <a:r>
              <a:rPr lang="fr-FR" dirty="0"/>
              <a:t>Initial </a:t>
            </a:r>
            <a:r>
              <a:rPr lang="fr-FR" dirty="0" err="1"/>
              <a:t>fetch</a:t>
            </a:r>
            <a:r>
              <a:rPr lang="fr-FR" dirty="0"/>
              <a:t> for a component and son</a:t>
            </a:r>
          </a:p>
          <a:p>
            <a:pPr lvl="1"/>
            <a:endParaRPr lang="fr-FR" dirty="0"/>
          </a:p>
          <a:p>
            <a:pPr lvl="1"/>
            <a:r>
              <a:rPr lang="fr-FR" sz="2200" dirty="0" err="1"/>
              <a:t>await</a:t>
            </a:r>
            <a:r>
              <a:rPr lang="fr-FR" sz="2200" dirty="0"/>
              <a:t> / async (es7/</a:t>
            </a:r>
            <a:r>
              <a:rPr lang="fr-FR" sz="2200" dirty="0" err="1"/>
              <a:t>ts</a:t>
            </a:r>
            <a:r>
              <a:rPr lang="fr-FR" sz="2200" dirty="0"/>
              <a:t>)</a:t>
            </a:r>
          </a:p>
          <a:p>
            <a:pPr lvl="2"/>
            <a:r>
              <a:rPr lang="fr-FR" sz="1900" b="1" dirty="0"/>
              <a:t>async</a:t>
            </a:r>
            <a:r>
              <a:rPr lang="fr-FR" sz="1900" dirty="0"/>
              <a:t> </a:t>
            </a:r>
            <a:r>
              <a:rPr lang="fr-FR" sz="1900" dirty="0" err="1"/>
              <a:t>componentDidMount</a:t>
            </a:r>
            <a:endParaRPr lang="fr-FR" sz="1900" dirty="0"/>
          </a:p>
          <a:p>
            <a:pPr marL="457200" lvl="1" indent="0">
              <a:buNone/>
            </a:pPr>
            <a:endParaRPr lang="fr-FR" dirty="0"/>
          </a:p>
        </p:txBody>
      </p:sp>
      <p:pic>
        <p:nvPicPr>
          <p:cNvPr id="19458" name="Picture 2" descr="look son xhr requests - Computer dad | Meme Generator">
            <a:extLst>
              <a:ext uri="{FF2B5EF4-FFF2-40B4-BE49-F238E27FC236}">
                <a16:creationId xmlns:a16="http://schemas.microsoft.com/office/drawing/2014/main" xmlns="" id="{59B102E3-FB29-4527-A74A-C7B781FF24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5454" y="2817693"/>
            <a:ext cx="4016978" cy="3528246"/>
          </a:xfrm>
          <a:prstGeom prst="rect">
            <a:avLst/>
          </a:prstGeom>
          <a:noFill/>
          <a:extLst>
            <a:ext uri="{909E8E84-426E-40DD-AFC4-6F175D3DCCD1}">
              <a14:hiddenFill xmlns:a14="http://schemas.microsoft.com/office/drawing/2010/main">
                <a:solidFill>
                  <a:srgbClr val="FFFFFF"/>
                </a:solidFill>
              </a14:hiddenFill>
            </a:ext>
          </a:extLst>
        </p:spPr>
      </p:pic>
      <p:sp>
        <p:nvSpPr>
          <p:cNvPr id="5" name="Phylactère : pensées 4">
            <a:extLst>
              <a:ext uri="{FF2B5EF4-FFF2-40B4-BE49-F238E27FC236}">
                <a16:creationId xmlns:a16="http://schemas.microsoft.com/office/drawing/2014/main" xmlns="" id="{402F9BD6-92B5-4A26-BFC9-25D9DD5EB526}"/>
              </a:ext>
            </a:extLst>
          </p:cNvPr>
          <p:cNvSpPr/>
          <p:nvPr/>
        </p:nvSpPr>
        <p:spPr>
          <a:xfrm>
            <a:off x="6096000" y="928670"/>
            <a:ext cx="6096000" cy="1654873"/>
          </a:xfrm>
          <a:prstGeom prst="cloudCallout">
            <a:avLst>
              <a:gd name="adj1" fmla="val -15025"/>
              <a:gd name="adj2" fmla="val 99633"/>
            </a:avLst>
          </a:prstGeom>
          <a:solidFill>
            <a:srgbClr val="4F81BD">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lvl="0" algn="ctr"/>
            <a:r>
              <a:rPr lang="fr-FR" sz="36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Do I tell </a:t>
            </a:r>
            <a:r>
              <a:rPr lang="fr-FR" sz="3600" b="1" dirty="0" err="1">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him</a:t>
            </a:r>
            <a:endParaRPr lang="fr-FR" sz="36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endParaRPr>
          </a:p>
          <a:p>
            <a:pPr lvl="0" algn="ctr"/>
            <a:r>
              <a:rPr lang="fr-FR" sz="3600" b="1" dirty="0" err="1">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fetch</a:t>
            </a:r>
            <a:r>
              <a:rPr lang="fr-FR" sz="36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 and </a:t>
            </a:r>
            <a:r>
              <a:rPr lang="fr-FR" sz="3600" b="1" dirty="0" err="1">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then</a:t>
            </a:r>
            <a:r>
              <a:rPr lang="fr-FR" sz="36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a:t>
            </a:r>
          </a:p>
        </p:txBody>
      </p:sp>
    </p:spTree>
    <p:extLst>
      <p:ext uri="{BB962C8B-B14F-4D97-AF65-F5344CB8AC3E}">
        <p14:creationId xmlns:p14="http://schemas.microsoft.com/office/powerpoint/2010/main" val="223104933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C11EABEF-698F-4AC7-B7AB-791D3CC93C96}"/>
              </a:ext>
            </a:extLst>
          </p:cNvPr>
          <p:cNvSpPr>
            <a:spLocks noGrp="1"/>
          </p:cNvSpPr>
          <p:nvPr>
            <p:ph type="title"/>
          </p:nvPr>
        </p:nvSpPr>
        <p:spPr/>
        <p:txBody>
          <a:bodyPr/>
          <a:lstStyle/>
          <a:p>
            <a:r>
              <a:rPr lang="fr-FR" dirty="0" err="1"/>
              <a:t>Tp</a:t>
            </a:r>
            <a:r>
              <a:rPr lang="fr-FR" dirty="0"/>
              <a:t> </a:t>
            </a:r>
            <a:r>
              <a:rPr lang="fr-FR" dirty="0" err="1"/>
              <a:t>fetch</a:t>
            </a:r>
            <a:endParaRPr lang="fr-FR" dirty="0"/>
          </a:p>
        </p:txBody>
      </p:sp>
      <p:sp>
        <p:nvSpPr>
          <p:cNvPr id="3" name="Espace réservé du contenu 2">
            <a:extLst>
              <a:ext uri="{FF2B5EF4-FFF2-40B4-BE49-F238E27FC236}">
                <a16:creationId xmlns:a16="http://schemas.microsoft.com/office/drawing/2014/main" xmlns="" id="{C30E9AD9-3D56-4F13-9553-A818F91BAA9D}"/>
              </a:ext>
            </a:extLst>
          </p:cNvPr>
          <p:cNvSpPr>
            <a:spLocks noGrp="1"/>
          </p:cNvSpPr>
          <p:nvPr>
            <p:ph idx="1"/>
          </p:nvPr>
        </p:nvSpPr>
        <p:spPr/>
        <p:txBody>
          <a:bodyPr>
            <a:normAutofit lnSpcReduction="10000"/>
          </a:bodyPr>
          <a:lstStyle/>
          <a:p>
            <a:r>
              <a:rPr lang="fr-FR" dirty="0"/>
              <a:t>Finir les fonctions de l’objet CRUD</a:t>
            </a:r>
          </a:p>
          <a:p>
            <a:pPr lvl="1"/>
            <a:endParaRPr lang="fr-FR" dirty="0"/>
          </a:p>
          <a:p>
            <a:pPr lvl="1"/>
            <a:r>
              <a:rPr lang="fr-FR" b="1" dirty="0"/>
              <a:t>Privilégier </a:t>
            </a:r>
            <a:r>
              <a:rPr lang="fr-FR" dirty="0"/>
              <a:t>la méthode </a:t>
            </a:r>
            <a:r>
              <a:rPr lang="fr-FR" b="1" dirty="0" err="1"/>
              <a:t>fetch</a:t>
            </a:r>
            <a:r>
              <a:rPr lang="fr-FR" b="1" dirty="0"/>
              <a:t> </a:t>
            </a:r>
            <a:r>
              <a:rPr lang="fr-FR" dirty="0"/>
              <a:t>aux </a:t>
            </a:r>
            <a:r>
              <a:rPr lang="fr-FR" b="1" dirty="0"/>
              <a:t>xhr</a:t>
            </a:r>
          </a:p>
          <a:p>
            <a:pPr lvl="1"/>
            <a:endParaRPr lang="fr-FR" dirty="0"/>
          </a:p>
          <a:p>
            <a:r>
              <a:rPr lang="fr-FR" dirty="0"/>
              <a:t>Implémenter objet </a:t>
            </a:r>
            <a:r>
              <a:rPr lang="fr-FR" dirty="0" err="1"/>
              <a:t>crud</a:t>
            </a:r>
            <a:r>
              <a:rPr lang="fr-FR" dirty="0"/>
              <a:t> dans un component de liste</a:t>
            </a:r>
          </a:p>
          <a:p>
            <a:endParaRPr lang="fr-FR" dirty="0"/>
          </a:p>
          <a:p>
            <a:endParaRPr lang="fr-FR" dirty="0"/>
          </a:p>
          <a:p>
            <a:r>
              <a:rPr lang="fr-FR" dirty="0"/>
              <a:t>De même pour un élément unique de la liste</a:t>
            </a:r>
          </a:p>
          <a:p>
            <a:pPr lvl="2"/>
            <a:r>
              <a:rPr lang="fr-FR" dirty="0"/>
              <a:t>Traiter </a:t>
            </a:r>
          </a:p>
          <a:p>
            <a:pPr lvl="2"/>
            <a:r>
              <a:rPr lang="fr-FR" dirty="0"/>
              <a:t>afficher</a:t>
            </a:r>
          </a:p>
        </p:txBody>
      </p:sp>
    </p:spTree>
    <p:extLst>
      <p:ext uri="{BB962C8B-B14F-4D97-AF65-F5344CB8AC3E}">
        <p14:creationId xmlns:p14="http://schemas.microsoft.com/office/powerpoint/2010/main" val="305042735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0CB752B3-8775-42FD-9B5C-FAA04CE61F45}"/>
              </a:ext>
            </a:extLst>
          </p:cNvPr>
          <p:cNvSpPr>
            <a:spLocks noGrp="1"/>
          </p:cNvSpPr>
          <p:nvPr>
            <p:ph type="title"/>
          </p:nvPr>
        </p:nvSpPr>
        <p:spPr/>
        <p:txBody>
          <a:bodyPr/>
          <a:lstStyle/>
          <a:p>
            <a:r>
              <a:rPr lang="fr-FR" dirty="0"/>
              <a:t>Tout le reste n’est que JS </a:t>
            </a:r>
          </a:p>
        </p:txBody>
      </p:sp>
      <p:pic>
        <p:nvPicPr>
          <p:cNvPr id="5128" name="Picture 8" descr="TypeScript, the good, the bad &amp; the type safety">
            <a:extLst>
              <a:ext uri="{FF2B5EF4-FFF2-40B4-BE49-F238E27FC236}">
                <a16:creationId xmlns:a16="http://schemas.microsoft.com/office/drawing/2014/main" xmlns="" id="{810C5338-0A81-4F8B-B729-76C7BC1484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57582" y="4552013"/>
            <a:ext cx="2503177" cy="1877383"/>
          </a:xfrm>
          <a:prstGeom prst="rect">
            <a:avLst/>
          </a:prstGeom>
          <a:noFill/>
          <a:extLst>
            <a:ext uri="{909E8E84-426E-40DD-AFC4-6F175D3DCCD1}">
              <a14:hiddenFill xmlns:a14="http://schemas.microsoft.com/office/drawing/2010/main">
                <a:solidFill>
                  <a:srgbClr val="FFFFFF"/>
                </a:solidFill>
              </a14:hiddenFill>
            </a:ext>
          </a:extLst>
        </p:spPr>
      </p:pic>
      <p:sp>
        <p:nvSpPr>
          <p:cNvPr id="3" name="Espace réservé du contenu 2">
            <a:extLst>
              <a:ext uri="{FF2B5EF4-FFF2-40B4-BE49-F238E27FC236}">
                <a16:creationId xmlns:a16="http://schemas.microsoft.com/office/drawing/2014/main" xmlns="" id="{AA2C9A18-07E7-456F-854B-0A6D18659696}"/>
              </a:ext>
            </a:extLst>
          </p:cNvPr>
          <p:cNvSpPr>
            <a:spLocks noGrp="1"/>
          </p:cNvSpPr>
          <p:nvPr>
            <p:ph idx="1"/>
          </p:nvPr>
        </p:nvSpPr>
        <p:spPr>
          <a:xfrm>
            <a:off x="380960" y="1142984"/>
            <a:ext cx="6337474" cy="5286412"/>
          </a:xfrm>
        </p:spPr>
        <p:txBody>
          <a:bodyPr>
            <a:normAutofit fontScale="92500" lnSpcReduction="20000"/>
          </a:bodyPr>
          <a:lstStyle/>
          <a:p>
            <a:r>
              <a:rPr lang="fr-FR" dirty="0"/>
              <a:t>Comment faire les appelles réseaux?</a:t>
            </a:r>
          </a:p>
          <a:p>
            <a:pPr lvl="2"/>
            <a:r>
              <a:rPr lang="fr-FR" dirty="0"/>
              <a:t>API </a:t>
            </a:r>
            <a:r>
              <a:rPr lang="fr-FR" dirty="0" err="1"/>
              <a:t>fetch</a:t>
            </a:r>
            <a:endParaRPr lang="fr-FR" dirty="0"/>
          </a:p>
          <a:p>
            <a:pPr lvl="2"/>
            <a:r>
              <a:rPr lang="fr-FR" dirty="0"/>
              <a:t>Xhr</a:t>
            </a:r>
          </a:p>
          <a:p>
            <a:r>
              <a:rPr lang="fr-FR" dirty="0"/>
              <a:t>Comment parler en composants?</a:t>
            </a:r>
          </a:p>
          <a:p>
            <a:pPr lvl="2"/>
            <a:r>
              <a:rPr lang="fr-FR" dirty="0"/>
              <a:t>Les </a:t>
            </a:r>
            <a:r>
              <a:rPr lang="fr-FR" dirty="0" err="1"/>
              <a:t>props</a:t>
            </a:r>
            <a:endParaRPr lang="fr-FR" dirty="0"/>
          </a:p>
          <a:p>
            <a:pPr lvl="3"/>
            <a:r>
              <a:rPr lang="fr-FR" dirty="0"/>
              <a:t>Envois de fonction de « </a:t>
            </a:r>
            <a:r>
              <a:rPr lang="fr-FR" i="1" dirty="0" err="1"/>
              <a:t>callbak</a:t>
            </a:r>
            <a:r>
              <a:rPr lang="fr-FR" i="1" dirty="0"/>
              <a:t> </a:t>
            </a:r>
            <a:r>
              <a:rPr lang="fr-FR" dirty="0"/>
              <a:t>»</a:t>
            </a:r>
          </a:p>
          <a:p>
            <a:pPr lvl="1"/>
            <a:endParaRPr lang="fr-FR" dirty="0"/>
          </a:p>
          <a:p>
            <a:pPr lvl="1"/>
            <a:r>
              <a:rPr lang="fr-FR" dirty="0"/>
              <a:t>Approche </a:t>
            </a:r>
            <a:r>
              <a:rPr lang="fr-FR" dirty="0" err="1"/>
              <a:t>HighOrderComponent</a:t>
            </a:r>
            <a:endParaRPr lang="fr-FR" dirty="0"/>
          </a:p>
          <a:p>
            <a:pPr lvl="3"/>
            <a:r>
              <a:rPr lang="fr-FR" dirty="0"/>
              <a:t>On parle de </a:t>
            </a:r>
            <a:r>
              <a:rPr lang="fr-FR" dirty="0" err="1"/>
              <a:t>wrapper</a:t>
            </a:r>
            <a:r>
              <a:rPr lang="fr-FR" dirty="0"/>
              <a:t> de component</a:t>
            </a:r>
          </a:p>
          <a:p>
            <a:pPr lvl="3"/>
            <a:r>
              <a:rPr lang="fr-FR" dirty="0"/>
              <a:t>Un composant </a:t>
            </a:r>
            <a:r>
              <a:rPr lang="fr-FR" dirty="0" err="1"/>
              <a:t>gerant</a:t>
            </a:r>
            <a:r>
              <a:rPr lang="fr-FR" dirty="0"/>
              <a:t> un enfant, connu ou passé en </a:t>
            </a:r>
            <a:r>
              <a:rPr lang="fr-FR" dirty="0" err="1"/>
              <a:t>children</a:t>
            </a:r>
            <a:r>
              <a:rPr lang="fr-FR" dirty="0"/>
              <a:t>, et de datas, </a:t>
            </a:r>
          </a:p>
          <a:p>
            <a:pPr lvl="4"/>
            <a:r>
              <a:rPr lang="fr-FR" dirty="0"/>
              <a:t>en régulant le partage </a:t>
            </a:r>
          </a:p>
          <a:p>
            <a:pPr marL="1828800" lvl="4" indent="0">
              <a:buNone/>
            </a:pPr>
            <a:r>
              <a:rPr lang="fr-FR" dirty="0"/>
              <a:t>fils</a:t>
            </a:r>
            <a:r>
              <a:rPr lang="fr-FR" dirty="0">
                <a:sym typeface="Wingdings" panose="05000000000000000000" pitchFamily="2" charset="2"/>
              </a:rPr>
              <a:t>&lt;-&gt; </a:t>
            </a:r>
            <a:r>
              <a:rPr lang="fr-FR" dirty="0"/>
              <a:t>parent&lt;-&gt;app(niveau supérieur)</a:t>
            </a:r>
          </a:p>
          <a:p>
            <a:pPr lvl="1"/>
            <a:endParaRPr lang="fr-FR" dirty="0"/>
          </a:p>
          <a:p>
            <a:pPr lvl="1"/>
            <a:r>
              <a:rPr lang="fr-FR" dirty="0"/>
              <a:t>Approche store, </a:t>
            </a:r>
            <a:r>
              <a:rPr lang="fr-FR" dirty="0" err="1"/>
              <a:t>redux</a:t>
            </a:r>
            <a:r>
              <a:rPr lang="fr-FR" dirty="0"/>
              <a:t>, </a:t>
            </a:r>
            <a:r>
              <a:rPr lang="fr-FR" dirty="0" err="1"/>
              <a:t>mobx</a:t>
            </a:r>
            <a:r>
              <a:rPr lang="fr-FR" dirty="0"/>
              <a:t>, …</a:t>
            </a:r>
          </a:p>
        </p:txBody>
      </p:sp>
      <p:sp>
        <p:nvSpPr>
          <p:cNvPr id="4" name="Phylactère : pensées 3">
            <a:extLst>
              <a:ext uri="{FF2B5EF4-FFF2-40B4-BE49-F238E27FC236}">
                <a16:creationId xmlns:a16="http://schemas.microsoft.com/office/drawing/2014/main" xmlns="" id="{2489800E-D107-4F0E-BC09-B67A9AB6247A}"/>
              </a:ext>
            </a:extLst>
          </p:cNvPr>
          <p:cNvSpPr/>
          <p:nvPr/>
        </p:nvSpPr>
        <p:spPr>
          <a:xfrm flipH="1">
            <a:off x="6016191" y="755373"/>
            <a:ext cx="6337472" cy="3273919"/>
          </a:xfrm>
          <a:prstGeom prst="cloudCallout">
            <a:avLst>
              <a:gd name="adj1" fmla="val -12364"/>
              <a:gd name="adj2" fmla="val 788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8" name="Groupe 7">
            <a:extLst>
              <a:ext uri="{FF2B5EF4-FFF2-40B4-BE49-F238E27FC236}">
                <a16:creationId xmlns:a16="http://schemas.microsoft.com/office/drawing/2014/main" xmlns="" id="{679AAC40-3484-41BB-969E-CBCA464F85C2}"/>
              </a:ext>
            </a:extLst>
          </p:cNvPr>
          <p:cNvGrpSpPr/>
          <p:nvPr/>
        </p:nvGrpSpPr>
        <p:grpSpPr>
          <a:xfrm>
            <a:off x="6772883" y="1165906"/>
            <a:ext cx="2097156" cy="1530625"/>
            <a:chOff x="7245626" y="1928802"/>
            <a:chExt cx="3349487" cy="2176059"/>
          </a:xfrm>
        </p:grpSpPr>
        <p:sp>
          <p:nvSpPr>
            <p:cNvPr id="5" name="Rectangle : avec coin rogné 4">
              <a:extLst>
                <a:ext uri="{FF2B5EF4-FFF2-40B4-BE49-F238E27FC236}">
                  <a16:creationId xmlns:a16="http://schemas.microsoft.com/office/drawing/2014/main" xmlns="" id="{744A48E6-50C2-4E56-9763-AC7345C05F7F}"/>
                </a:ext>
              </a:extLst>
            </p:cNvPr>
            <p:cNvSpPr/>
            <p:nvPr/>
          </p:nvSpPr>
          <p:spPr>
            <a:xfrm>
              <a:off x="7245626" y="1928802"/>
              <a:ext cx="3349487" cy="2176059"/>
            </a:xfrm>
            <a:prstGeom prst="snip1Rect">
              <a:avLst/>
            </a:prstGeom>
          </p:spPr>
          <p:style>
            <a:lnRef idx="2">
              <a:schemeClr val="accent5">
                <a:shade val="50000"/>
              </a:schemeClr>
            </a:lnRef>
            <a:fillRef idx="1">
              <a:schemeClr val="accent5"/>
            </a:fillRef>
            <a:effectRef idx="0">
              <a:schemeClr val="accent5"/>
            </a:effectRef>
            <a:fontRef idx="minor">
              <a:schemeClr val="lt1"/>
            </a:fontRef>
          </p:style>
          <p:txBody>
            <a:bodyPr tIns="0" rtlCol="0" anchor="t" anchorCtr="0"/>
            <a:lstStyle/>
            <a:p>
              <a:pPr algn="ctr"/>
              <a:r>
                <a:rPr lang="fr-FR" sz="1200" dirty="0"/>
                <a:t>&lt;App&gt;</a:t>
              </a:r>
            </a:p>
            <a:p>
              <a:pPr algn="ctr"/>
              <a:endParaRPr lang="fr-FR" sz="1200" dirty="0"/>
            </a:p>
            <a:p>
              <a:pPr algn="ctr"/>
              <a:endParaRPr lang="fr-FR" sz="1200" dirty="0"/>
            </a:p>
            <a:p>
              <a:pPr algn="ctr"/>
              <a:endParaRPr lang="fr-FR" sz="1200" dirty="0"/>
            </a:p>
            <a:p>
              <a:pPr algn="ctr"/>
              <a:endParaRPr lang="fr-FR" sz="1200" dirty="0"/>
            </a:p>
            <a:p>
              <a:pPr algn="ctr"/>
              <a:endParaRPr lang="fr-FR" sz="1200" dirty="0"/>
            </a:p>
            <a:p>
              <a:pPr algn="ctr"/>
              <a:r>
                <a:rPr lang="fr-FR" sz="1200" dirty="0"/>
                <a:t>&lt;/App&gt;</a:t>
              </a:r>
            </a:p>
          </p:txBody>
        </p:sp>
        <p:sp>
          <p:nvSpPr>
            <p:cNvPr id="6" name="Trapèze 5">
              <a:extLst>
                <a:ext uri="{FF2B5EF4-FFF2-40B4-BE49-F238E27FC236}">
                  <a16:creationId xmlns:a16="http://schemas.microsoft.com/office/drawing/2014/main" xmlns="" id="{52EF76D1-666F-4183-9CEE-B726AD67DCC4}"/>
                </a:ext>
              </a:extLst>
            </p:cNvPr>
            <p:cNvSpPr/>
            <p:nvPr/>
          </p:nvSpPr>
          <p:spPr>
            <a:xfrm>
              <a:off x="7414591" y="2413221"/>
              <a:ext cx="3051313" cy="1264257"/>
            </a:xfrm>
            <a:prstGeom prst="trapezoid">
              <a:avLst/>
            </a:prstGeom>
          </p:spPr>
          <p:style>
            <a:lnRef idx="2">
              <a:schemeClr val="accent4">
                <a:shade val="50000"/>
              </a:schemeClr>
            </a:lnRef>
            <a:fillRef idx="1">
              <a:schemeClr val="accent4"/>
            </a:fillRef>
            <a:effectRef idx="0">
              <a:schemeClr val="accent4"/>
            </a:effectRef>
            <a:fontRef idx="minor">
              <a:schemeClr val="lt1"/>
            </a:fontRef>
          </p:style>
          <p:txBody>
            <a:bodyPr rtlCol="0" anchor="t" anchorCtr="0"/>
            <a:lstStyle/>
            <a:p>
              <a:pPr algn="ctr"/>
              <a:r>
                <a:rPr lang="fr-FR" sz="1200" dirty="0"/>
                <a:t>&lt;</a:t>
              </a:r>
              <a:r>
                <a:rPr lang="fr-FR" sz="1200" dirty="0" err="1"/>
                <a:t>HighOrder</a:t>
              </a:r>
              <a:r>
                <a:rPr lang="fr-FR" sz="1200" dirty="0"/>
                <a:t>&gt;</a:t>
              </a:r>
            </a:p>
            <a:p>
              <a:pPr algn="ctr"/>
              <a:endParaRPr lang="fr-FR" sz="1200" dirty="0"/>
            </a:p>
            <a:p>
              <a:pPr algn="ctr"/>
              <a:endParaRPr lang="fr-FR" sz="1200" dirty="0"/>
            </a:p>
            <a:p>
              <a:pPr algn="ctr"/>
              <a:r>
                <a:rPr lang="fr-FR" sz="1200" dirty="0"/>
                <a:t>&lt;/</a:t>
              </a:r>
              <a:r>
                <a:rPr lang="fr-FR" sz="1200" dirty="0" err="1"/>
                <a:t>HighOrder</a:t>
              </a:r>
              <a:r>
                <a:rPr lang="fr-FR" sz="1200" dirty="0"/>
                <a:t>&gt;</a:t>
              </a:r>
            </a:p>
          </p:txBody>
        </p:sp>
        <p:sp>
          <p:nvSpPr>
            <p:cNvPr id="7" name="Rectangle : coins arrondis 6">
              <a:extLst>
                <a:ext uri="{FF2B5EF4-FFF2-40B4-BE49-F238E27FC236}">
                  <a16:creationId xmlns:a16="http://schemas.microsoft.com/office/drawing/2014/main" xmlns="" id="{0D918B14-2C4A-441D-B0AC-49CB182AD264}"/>
                </a:ext>
              </a:extLst>
            </p:cNvPr>
            <p:cNvSpPr/>
            <p:nvPr/>
          </p:nvSpPr>
          <p:spPr>
            <a:xfrm>
              <a:off x="7802217" y="2872409"/>
              <a:ext cx="2325757" cy="4373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&lt;component/&gt;</a:t>
              </a:r>
            </a:p>
          </p:txBody>
        </p:sp>
      </p:grpSp>
      <p:pic>
        <p:nvPicPr>
          <p:cNvPr id="16386" name="Picture 2" descr="Photo gratuite de à l'intérieur, boutique, boutiques">
            <a:extLst>
              <a:ext uri="{FF2B5EF4-FFF2-40B4-BE49-F238E27FC236}">
                <a16:creationId xmlns:a16="http://schemas.microsoft.com/office/drawing/2014/main" xmlns="" id="{35AADD75-E52A-4509-BBB2-889BD0BF25B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12737" y="2053560"/>
            <a:ext cx="2538826" cy="12859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939731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4CC87F1D-B54D-413C-91F0-612FEB6CDE42}"/>
              </a:ext>
            </a:extLst>
          </p:cNvPr>
          <p:cNvSpPr>
            <a:spLocks noGrp="1"/>
          </p:cNvSpPr>
          <p:nvPr>
            <p:ph type="title"/>
          </p:nvPr>
        </p:nvSpPr>
        <p:spPr/>
        <p:txBody>
          <a:bodyPr/>
          <a:lstStyle/>
          <a:p>
            <a:r>
              <a:rPr lang="fr-FR" dirty="0"/>
              <a:t>React-router-dom</a:t>
            </a:r>
          </a:p>
        </p:txBody>
      </p:sp>
      <p:sp>
        <p:nvSpPr>
          <p:cNvPr id="3" name="Espace réservé du contenu 2">
            <a:extLst>
              <a:ext uri="{FF2B5EF4-FFF2-40B4-BE49-F238E27FC236}">
                <a16:creationId xmlns:a16="http://schemas.microsoft.com/office/drawing/2014/main" xmlns="" id="{D58E6AC2-2A6D-434C-B3DC-EBBBE8C4F668}"/>
              </a:ext>
            </a:extLst>
          </p:cNvPr>
          <p:cNvSpPr>
            <a:spLocks noGrp="1"/>
          </p:cNvSpPr>
          <p:nvPr>
            <p:ph idx="1"/>
          </p:nvPr>
        </p:nvSpPr>
        <p:spPr/>
        <p:txBody>
          <a:bodyPr>
            <a:normAutofit fontScale="85000" lnSpcReduction="10000"/>
          </a:bodyPr>
          <a:lstStyle/>
          <a:p>
            <a:r>
              <a:rPr lang="fr-FR" dirty="0"/>
              <a:t>Le GPS qui construit le chemin pour monter l’app</a:t>
            </a:r>
          </a:p>
          <a:p>
            <a:pPr lvl="1"/>
            <a:r>
              <a:rPr lang="fr-FR" dirty="0"/>
              <a:t>En fonction d’une simple adresse</a:t>
            </a:r>
          </a:p>
          <a:p>
            <a:endParaRPr lang="fr-FR" dirty="0"/>
          </a:p>
          <a:p>
            <a:r>
              <a:rPr lang="fr-FR" dirty="0"/>
              <a:t>Le routeur js pour react</a:t>
            </a:r>
          </a:p>
          <a:p>
            <a:pPr lvl="2"/>
            <a:r>
              <a:rPr lang="fr-FR" dirty="0"/>
              <a:t>React-router-dom</a:t>
            </a:r>
          </a:p>
          <a:p>
            <a:pPr lvl="2"/>
            <a:r>
              <a:rPr lang="fr-FR" dirty="0"/>
              <a:t>Associe une URL à </a:t>
            </a:r>
          </a:p>
          <a:p>
            <a:pPr lvl="3"/>
            <a:r>
              <a:rPr lang="fr-FR" dirty="0"/>
              <a:t>des valeurs étatique </a:t>
            </a:r>
          </a:p>
          <a:p>
            <a:pPr lvl="3"/>
            <a:r>
              <a:rPr lang="fr-FR" dirty="0"/>
              <a:t>une représentation de l’état</a:t>
            </a:r>
          </a:p>
          <a:p>
            <a:pPr lvl="3"/>
            <a:endParaRPr lang="fr-FR" dirty="0"/>
          </a:p>
          <a:p>
            <a:r>
              <a:rPr lang="fr-FR" dirty="0"/>
              <a:t>Non livré avec CRA</a:t>
            </a:r>
          </a:p>
          <a:p>
            <a:pPr lvl="2"/>
            <a:r>
              <a:rPr lang="fr-FR" dirty="0"/>
              <a:t>Installation via </a:t>
            </a:r>
          </a:p>
          <a:p>
            <a:pPr lvl="3"/>
            <a:r>
              <a:rPr lang="fr-FR" dirty="0" err="1"/>
              <a:t>yarn</a:t>
            </a:r>
            <a:r>
              <a:rPr lang="fr-FR" dirty="0"/>
              <a:t> : </a:t>
            </a:r>
            <a:r>
              <a:rPr lang="fr-FR" i="1" dirty="0" err="1"/>
              <a:t>yarn</a:t>
            </a:r>
            <a:r>
              <a:rPr lang="fr-FR" i="1" dirty="0"/>
              <a:t> add react-router-dom</a:t>
            </a:r>
          </a:p>
          <a:p>
            <a:pPr lvl="3"/>
            <a:r>
              <a:rPr lang="fr-FR" dirty="0"/>
              <a:t>Npm :npm </a:t>
            </a:r>
            <a:r>
              <a:rPr lang="fr-FR" dirty="0" err="1"/>
              <a:t>install</a:t>
            </a:r>
            <a:r>
              <a:rPr lang="fr-FR" dirty="0"/>
              <a:t> --save  react-router-dom</a:t>
            </a:r>
          </a:p>
          <a:p>
            <a:pPr lvl="2"/>
            <a:r>
              <a:rPr lang="fr-FR" dirty="0"/>
              <a:t>Imports :</a:t>
            </a:r>
          </a:p>
          <a:p>
            <a:pPr lvl="3"/>
            <a:r>
              <a:rPr lang="fr-FR" b="1" dirty="0"/>
              <a:t>Import</a:t>
            </a:r>
            <a:r>
              <a:rPr lang="fr-FR" dirty="0"/>
              <a:t> {</a:t>
            </a:r>
            <a:r>
              <a:rPr lang="fr-FR" dirty="0" err="1"/>
              <a:t>Link,Route,Switch,BrowserRouter</a:t>
            </a:r>
            <a:r>
              <a:rPr lang="fr-FR" dirty="0"/>
              <a:t> as Router} </a:t>
            </a:r>
            <a:r>
              <a:rPr lang="fr-FR" b="1" dirty="0" err="1"/>
              <a:t>from</a:t>
            </a:r>
            <a:r>
              <a:rPr lang="fr-FR" dirty="0"/>
              <a:t> ‘react-router-dom’</a:t>
            </a:r>
          </a:p>
        </p:txBody>
      </p:sp>
      <p:pic>
        <p:nvPicPr>
          <p:cNvPr id="1026" name="Picture 2" descr="GPS Camper 2020 | GPS pour caravane | GPS pour camping-car - TomTom">
            <a:extLst>
              <a:ext uri="{FF2B5EF4-FFF2-40B4-BE49-F238E27FC236}">
                <a16:creationId xmlns:a16="http://schemas.microsoft.com/office/drawing/2014/main" xmlns="" id="{CF391F1C-55FB-4ED1-A9FE-8B19A42031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8264" y="1248993"/>
            <a:ext cx="8580120" cy="4826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183059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A514862E-AA30-42CA-8811-5777A4812021}"/>
              </a:ext>
            </a:extLst>
          </p:cNvPr>
          <p:cNvSpPr>
            <a:spLocks noGrp="1"/>
          </p:cNvSpPr>
          <p:nvPr>
            <p:ph type="title"/>
          </p:nvPr>
        </p:nvSpPr>
        <p:spPr/>
        <p:txBody>
          <a:bodyPr/>
          <a:lstStyle/>
          <a:p>
            <a:r>
              <a:rPr lang="fr-FR" dirty="0"/>
              <a:t>React-router-dom</a:t>
            </a:r>
          </a:p>
        </p:txBody>
      </p:sp>
      <p:sp>
        <p:nvSpPr>
          <p:cNvPr id="3" name="Espace réservé du contenu 2">
            <a:extLst>
              <a:ext uri="{FF2B5EF4-FFF2-40B4-BE49-F238E27FC236}">
                <a16:creationId xmlns:a16="http://schemas.microsoft.com/office/drawing/2014/main" xmlns="" id="{14394920-DC4C-423B-8F2C-36EE093CFE4F}"/>
              </a:ext>
            </a:extLst>
          </p:cNvPr>
          <p:cNvSpPr>
            <a:spLocks noGrp="1"/>
          </p:cNvSpPr>
          <p:nvPr>
            <p:ph idx="1"/>
          </p:nvPr>
        </p:nvSpPr>
        <p:spPr/>
        <p:txBody>
          <a:bodyPr>
            <a:normAutofit fontScale="92500" lnSpcReduction="10000"/>
          </a:bodyPr>
          <a:lstStyle/>
          <a:p>
            <a:r>
              <a:rPr lang="fr-FR" dirty="0"/>
              <a:t>Concept R.R.D</a:t>
            </a:r>
          </a:p>
          <a:p>
            <a:pPr lvl="2"/>
            <a:r>
              <a:rPr lang="fr-FR" dirty="0"/>
              <a:t>Notion de routeur </a:t>
            </a:r>
          </a:p>
          <a:p>
            <a:pPr lvl="4"/>
            <a:r>
              <a:rPr lang="fr-FR" dirty="0" err="1"/>
              <a:t>BrowserRouter</a:t>
            </a:r>
            <a:r>
              <a:rPr lang="fr-FR" sz="1600" dirty="0"/>
              <a:t>, </a:t>
            </a:r>
          </a:p>
          <a:p>
            <a:pPr lvl="4"/>
            <a:r>
              <a:rPr lang="fr-FR" sz="1200" dirty="0" err="1"/>
              <a:t>memoryRouter</a:t>
            </a:r>
            <a:endParaRPr lang="fr-FR" dirty="0"/>
          </a:p>
          <a:p>
            <a:pPr lvl="2"/>
            <a:r>
              <a:rPr lang="fr-FR" dirty="0"/>
              <a:t>Component Router</a:t>
            </a:r>
          </a:p>
          <a:p>
            <a:pPr lvl="4"/>
            <a:r>
              <a:rPr lang="fr-FR" dirty="0"/>
              <a:t>Elle englobe tout l’appli concernée par le routage</a:t>
            </a:r>
          </a:p>
          <a:p>
            <a:pPr lvl="4"/>
            <a:r>
              <a:rPr lang="fr-FR" dirty="0"/>
              <a:t>&lt;Router/&gt;</a:t>
            </a:r>
          </a:p>
          <a:p>
            <a:pPr lvl="2"/>
            <a:r>
              <a:rPr lang="fr-FR" dirty="0"/>
              <a:t>Component Route</a:t>
            </a:r>
          </a:p>
          <a:p>
            <a:pPr lvl="4"/>
            <a:r>
              <a:rPr lang="fr-FR" dirty="0"/>
              <a:t>Défini le contenu à exécuter selon un chemin (strict ou non)</a:t>
            </a:r>
          </a:p>
          <a:p>
            <a:pPr lvl="4"/>
            <a:r>
              <a:rPr lang="fr-FR" dirty="0"/>
              <a:t> &lt;Route path="/"&gt;</a:t>
            </a:r>
          </a:p>
          <a:p>
            <a:pPr lvl="2"/>
            <a:r>
              <a:rPr lang="fr-FR" dirty="0"/>
              <a:t>Component Link</a:t>
            </a:r>
          </a:p>
          <a:p>
            <a:pPr lvl="4"/>
            <a:r>
              <a:rPr lang="fr-FR" dirty="0" err="1"/>
              <a:t>Equiv</a:t>
            </a:r>
            <a:r>
              <a:rPr lang="fr-FR" dirty="0"/>
              <a:t> &lt;a href=«  »&gt; sur des chemins virtuels(pas lié à une arborescence de fichier)</a:t>
            </a:r>
          </a:p>
        </p:txBody>
      </p:sp>
      <p:sp>
        <p:nvSpPr>
          <p:cNvPr id="4" name="Espace réservé du contenu 3">
            <a:extLst>
              <a:ext uri="{FF2B5EF4-FFF2-40B4-BE49-F238E27FC236}">
                <a16:creationId xmlns:a16="http://schemas.microsoft.com/office/drawing/2014/main" xmlns="" id="{006CB61C-9182-4DE3-95E8-A11F842869C4}"/>
              </a:ext>
            </a:extLst>
          </p:cNvPr>
          <p:cNvSpPr>
            <a:spLocks noGrp="1"/>
          </p:cNvSpPr>
          <p:nvPr>
            <p:ph sz="quarter" idx="14"/>
          </p:nvPr>
        </p:nvSpPr>
        <p:spPr/>
        <p:txBody>
          <a:bodyPr>
            <a:normAutofit lnSpcReduction="10000"/>
          </a:bodyPr>
          <a:lstStyle/>
          <a:p>
            <a:r>
              <a:rPr lang="fr-FR" dirty="0"/>
              <a:t>Exemple de </a:t>
            </a:r>
            <a:r>
              <a:rPr lang="fr-FR" dirty="0" err="1"/>
              <a:t>link</a:t>
            </a:r>
            <a:r>
              <a:rPr lang="fr-FR" dirty="0"/>
              <a:t>:</a:t>
            </a:r>
          </a:p>
          <a:p>
            <a:pPr marL="0" lvl="0" indent="0">
              <a:spcBef>
                <a:spcPts val="0"/>
              </a:spcBef>
              <a:buNone/>
            </a:pPr>
            <a:r>
              <a:rPr lang="en-US" sz="1800" baseline="0" dirty="0">
                <a:solidFill>
                  <a:srgbClr val="800000"/>
                </a:solidFill>
                <a:latin typeface="Consolas" panose="020B0609020204030204" pitchFamily="49" charset="0"/>
                <a:ea typeface="+mn-ea"/>
              </a:rPr>
              <a:t>&lt;Router&gt;</a:t>
            </a:r>
            <a:endParaRPr lang="en-US" sz="1800" baseline="0" dirty="0">
              <a:solidFill>
                <a:srgbClr val="000000"/>
              </a:solidFill>
              <a:latin typeface="Consolas" panose="020B0609020204030204" pitchFamily="49" charset="0"/>
              <a:ea typeface="+mn-ea"/>
            </a:endParaRPr>
          </a:p>
          <a:p>
            <a:pPr marL="0" indent="0">
              <a:spcBef>
                <a:spcPts val="0"/>
              </a:spcBef>
              <a:buNone/>
            </a:pPr>
            <a:r>
              <a:rPr lang="en-US" sz="1800" baseline="0" dirty="0">
                <a:solidFill>
                  <a:srgbClr val="800000"/>
                </a:solidFill>
                <a:latin typeface="Consolas" panose="020B0609020204030204" pitchFamily="49" charset="0"/>
              </a:rPr>
              <a:t>  &lt;ul&gt;</a:t>
            </a:r>
            <a:endParaRPr lang="en-US" sz="1800" baseline="0" dirty="0">
              <a:solidFill>
                <a:srgbClr val="000000"/>
              </a:solidFill>
              <a:latin typeface="Consolas" panose="020B0609020204030204" pitchFamily="49" charset="0"/>
            </a:endParaRPr>
          </a:p>
          <a:p>
            <a:pPr marL="0" lvl="0" indent="0">
              <a:spcBef>
                <a:spcPts val="0"/>
              </a:spcBef>
              <a:buNone/>
            </a:pPr>
            <a:r>
              <a:rPr lang="en-US" sz="1800" baseline="0" dirty="0">
                <a:solidFill>
                  <a:srgbClr val="000000"/>
                </a:solidFill>
                <a:latin typeface="Consolas" panose="020B0609020204030204" pitchFamily="49" charset="0"/>
                <a:ea typeface="+mn-ea"/>
              </a:rPr>
              <a:t>   </a:t>
            </a:r>
            <a:r>
              <a:rPr lang="en-US" sz="1800" baseline="0" dirty="0">
                <a:solidFill>
                  <a:srgbClr val="800000"/>
                </a:solidFill>
                <a:latin typeface="Consolas" panose="020B0609020204030204" pitchFamily="49" charset="0"/>
                <a:ea typeface="+mn-ea"/>
              </a:rPr>
              <a:t>&lt;li&gt;</a:t>
            </a:r>
            <a:endParaRPr lang="en-US" sz="1800" baseline="0" dirty="0">
              <a:solidFill>
                <a:srgbClr val="000000"/>
              </a:solidFill>
              <a:latin typeface="Consolas" panose="020B0609020204030204" pitchFamily="49" charset="0"/>
              <a:ea typeface="+mn-ea"/>
            </a:endParaRPr>
          </a:p>
          <a:p>
            <a:pPr marL="0" lvl="0" indent="0">
              <a:spcBef>
                <a:spcPts val="0"/>
              </a:spcBef>
              <a:buNone/>
            </a:pPr>
            <a:r>
              <a:rPr lang="en-US" sz="1800" baseline="0" dirty="0">
                <a:solidFill>
                  <a:srgbClr val="000000"/>
                </a:solidFill>
                <a:latin typeface="Consolas" panose="020B0609020204030204" pitchFamily="49" charset="0"/>
                <a:ea typeface="+mn-ea"/>
              </a:rPr>
              <a:t>     </a:t>
            </a:r>
            <a:r>
              <a:rPr lang="en-US" sz="1800" baseline="0" dirty="0">
                <a:solidFill>
                  <a:srgbClr val="800000"/>
                </a:solidFill>
                <a:latin typeface="Consolas" panose="020B0609020204030204" pitchFamily="49" charset="0"/>
                <a:ea typeface="+mn-ea"/>
              </a:rPr>
              <a:t>&lt;Link</a:t>
            </a:r>
            <a:r>
              <a:rPr lang="en-US" sz="1800" baseline="0" dirty="0">
                <a:solidFill>
                  <a:srgbClr val="000000"/>
                </a:solidFill>
                <a:latin typeface="Consolas" panose="020B0609020204030204" pitchFamily="49" charset="0"/>
                <a:ea typeface="+mn-ea"/>
              </a:rPr>
              <a:t> </a:t>
            </a:r>
            <a:r>
              <a:rPr lang="en-US" sz="1800" baseline="0" dirty="0">
                <a:solidFill>
                  <a:srgbClr val="FF0000"/>
                </a:solidFill>
                <a:latin typeface="Consolas" panose="020B0609020204030204" pitchFamily="49" charset="0"/>
                <a:ea typeface="+mn-ea"/>
              </a:rPr>
              <a:t>to</a:t>
            </a:r>
            <a:r>
              <a:rPr lang="en-US" sz="1800" baseline="0" dirty="0">
                <a:solidFill>
                  <a:srgbClr val="000000"/>
                </a:solidFill>
                <a:latin typeface="Consolas" panose="020B0609020204030204" pitchFamily="49" charset="0"/>
                <a:ea typeface="+mn-ea"/>
              </a:rPr>
              <a:t>=</a:t>
            </a:r>
            <a:r>
              <a:rPr lang="en-US" sz="1800" baseline="0" dirty="0">
                <a:solidFill>
                  <a:srgbClr val="A31515"/>
                </a:solidFill>
                <a:latin typeface="Consolas" panose="020B0609020204030204" pitchFamily="49" charset="0"/>
                <a:ea typeface="+mn-ea"/>
              </a:rPr>
              <a:t>"/"</a:t>
            </a:r>
            <a:r>
              <a:rPr lang="en-US" sz="1800" baseline="0" dirty="0">
                <a:solidFill>
                  <a:srgbClr val="800000"/>
                </a:solidFill>
                <a:latin typeface="Consolas" panose="020B0609020204030204" pitchFamily="49" charset="0"/>
                <a:ea typeface="+mn-ea"/>
              </a:rPr>
              <a:t>&gt;</a:t>
            </a:r>
            <a:r>
              <a:rPr lang="en-US" sz="1800" baseline="0" dirty="0">
                <a:solidFill>
                  <a:srgbClr val="000000"/>
                </a:solidFill>
                <a:latin typeface="Consolas" panose="020B0609020204030204" pitchFamily="49" charset="0"/>
                <a:ea typeface="+mn-ea"/>
              </a:rPr>
              <a:t>Home</a:t>
            </a:r>
            <a:r>
              <a:rPr lang="en-US" sz="1800" baseline="0" dirty="0">
                <a:solidFill>
                  <a:srgbClr val="800000"/>
                </a:solidFill>
                <a:latin typeface="Consolas" panose="020B0609020204030204" pitchFamily="49" charset="0"/>
                <a:ea typeface="+mn-ea"/>
              </a:rPr>
              <a:t>&lt;/Link&gt;</a:t>
            </a:r>
            <a:endParaRPr lang="en-US" sz="1800" baseline="0" dirty="0">
              <a:solidFill>
                <a:srgbClr val="000000"/>
              </a:solidFill>
              <a:latin typeface="Consolas" panose="020B0609020204030204" pitchFamily="49" charset="0"/>
              <a:ea typeface="+mn-ea"/>
            </a:endParaRPr>
          </a:p>
          <a:p>
            <a:pPr marL="0" lvl="0" indent="0">
              <a:spcBef>
                <a:spcPts val="0"/>
              </a:spcBef>
              <a:buNone/>
            </a:pPr>
            <a:r>
              <a:rPr lang="en-US" sz="1800" baseline="0" dirty="0">
                <a:solidFill>
                  <a:srgbClr val="000000"/>
                </a:solidFill>
                <a:latin typeface="Consolas" panose="020B0609020204030204" pitchFamily="49" charset="0"/>
                <a:ea typeface="+mn-ea"/>
              </a:rPr>
              <a:t>    </a:t>
            </a:r>
            <a:r>
              <a:rPr lang="en-US" sz="1800" baseline="0" dirty="0">
                <a:solidFill>
                  <a:srgbClr val="800000"/>
                </a:solidFill>
                <a:latin typeface="Consolas" panose="020B0609020204030204" pitchFamily="49" charset="0"/>
                <a:ea typeface="+mn-ea"/>
              </a:rPr>
              <a:t>&lt;/li&gt;</a:t>
            </a:r>
            <a:endParaRPr lang="en-US" sz="1800" baseline="0" dirty="0">
              <a:solidFill>
                <a:srgbClr val="000000"/>
              </a:solidFill>
              <a:latin typeface="Consolas" panose="020B0609020204030204" pitchFamily="49" charset="0"/>
              <a:ea typeface="+mn-ea"/>
            </a:endParaRPr>
          </a:p>
          <a:p>
            <a:pPr marL="0" lvl="0" indent="0">
              <a:spcBef>
                <a:spcPts val="0"/>
              </a:spcBef>
              <a:buNone/>
            </a:pPr>
            <a:r>
              <a:rPr lang="en-US" sz="1800" baseline="0" dirty="0">
                <a:solidFill>
                  <a:srgbClr val="000000"/>
                </a:solidFill>
                <a:latin typeface="Consolas" panose="020B0609020204030204" pitchFamily="49" charset="0"/>
                <a:ea typeface="+mn-ea"/>
              </a:rPr>
              <a:t>    </a:t>
            </a:r>
            <a:r>
              <a:rPr lang="en-US" sz="1800" baseline="0" dirty="0">
                <a:solidFill>
                  <a:srgbClr val="800000"/>
                </a:solidFill>
                <a:latin typeface="Consolas" panose="020B0609020204030204" pitchFamily="49" charset="0"/>
                <a:ea typeface="+mn-ea"/>
              </a:rPr>
              <a:t>&lt;li&gt;</a:t>
            </a:r>
            <a:endParaRPr lang="en-US" sz="1800" baseline="0" dirty="0">
              <a:solidFill>
                <a:srgbClr val="000000"/>
              </a:solidFill>
              <a:latin typeface="Consolas" panose="020B0609020204030204" pitchFamily="49" charset="0"/>
              <a:ea typeface="+mn-ea"/>
            </a:endParaRPr>
          </a:p>
          <a:p>
            <a:pPr marL="0" lvl="0" indent="0">
              <a:spcBef>
                <a:spcPts val="0"/>
              </a:spcBef>
              <a:buNone/>
            </a:pPr>
            <a:r>
              <a:rPr lang="en-US" sz="1800" baseline="0" dirty="0">
                <a:solidFill>
                  <a:srgbClr val="000000"/>
                </a:solidFill>
                <a:latin typeface="Consolas" panose="020B0609020204030204" pitchFamily="49" charset="0"/>
                <a:ea typeface="+mn-ea"/>
              </a:rPr>
              <a:t>     </a:t>
            </a:r>
            <a:r>
              <a:rPr lang="en-US" sz="1800" baseline="0" dirty="0">
                <a:solidFill>
                  <a:srgbClr val="800000"/>
                </a:solidFill>
                <a:latin typeface="Consolas" panose="020B0609020204030204" pitchFamily="49" charset="0"/>
                <a:ea typeface="+mn-ea"/>
              </a:rPr>
              <a:t>&lt;Link</a:t>
            </a:r>
            <a:r>
              <a:rPr lang="en-US" sz="1800" baseline="0" dirty="0">
                <a:solidFill>
                  <a:srgbClr val="000000"/>
                </a:solidFill>
                <a:latin typeface="Consolas" panose="020B0609020204030204" pitchFamily="49" charset="0"/>
                <a:ea typeface="+mn-ea"/>
              </a:rPr>
              <a:t> </a:t>
            </a:r>
            <a:r>
              <a:rPr lang="en-US" sz="1800" baseline="0" dirty="0">
                <a:solidFill>
                  <a:srgbClr val="FF0000"/>
                </a:solidFill>
                <a:latin typeface="Consolas" panose="020B0609020204030204" pitchFamily="49" charset="0"/>
                <a:ea typeface="+mn-ea"/>
              </a:rPr>
              <a:t>to</a:t>
            </a:r>
            <a:r>
              <a:rPr lang="en-US" sz="1800" baseline="0" dirty="0">
                <a:solidFill>
                  <a:srgbClr val="000000"/>
                </a:solidFill>
                <a:latin typeface="Consolas" panose="020B0609020204030204" pitchFamily="49" charset="0"/>
                <a:ea typeface="+mn-ea"/>
              </a:rPr>
              <a:t>=</a:t>
            </a:r>
            <a:r>
              <a:rPr lang="en-US" sz="1800" baseline="0" dirty="0">
                <a:solidFill>
                  <a:srgbClr val="A31515"/>
                </a:solidFill>
                <a:latin typeface="Consolas" panose="020B0609020204030204" pitchFamily="49" charset="0"/>
                <a:ea typeface="+mn-ea"/>
              </a:rPr>
              <a:t>"/about"</a:t>
            </a:r>
            <a:r>
              <a:rPr lang="en-US" sz="1800" baseline="0" dirty="0">
                <a:solidFill>
                  <a:srgbClr val="800000"/>
                </a:solidFill>
                <a:latin typeface="Consolas" panose="020B0609020204030204" pitchFamily="49" charset="0"/>
                <a:ea typeface="+mn-ea"/>
              </a:rPr>
              <a:t>&gt;</a:t>
            </a:r>
            <a:r>
              <a:rPr lang="en-US" sz="1800" baseline="0" dirty="0">
                <a:solidFill>
                  <a:srgbClr val="000000"/>
                </a:solidFill>
                <a:latin typeface="Consolas" panose="020B0609020204030204" pitchFamily="49" charset="0"/>
                <a:ea typeface="+mn-ea"/>
              </a:rPr>
              <a:t>About</a:t>
            </a:r>
            <a:r>
              <a:rPr lang="en-US" sz="1800" baseline="0" dirty="0">
                <a:solidFill>
                  <a:srgbClr val="800000"/>
                </a:solidFill>
                <a:latin typeface="Consolas" panose="020B0609020204030204" pitchFamily="49" charset="0"/>
                <a:ea typeface="+mn-ea"/>
              </a:rPr>
              <a:t>&lt;/Link&gt;</a:t>
            </a:r>
            <a:endParaRPr lang="en-US" sz="1800" baseline="0" dirty="0">
              <a:solidFill>
                <a:srgbClr val="000000"/>
              </a:solidFill>
              <a:latin typeface="Consolas" panose="020B0609020204030204" pitchFamily="49" charset="0"/>
              <a:ea typeface="+mn-ea"/>
            </a:endParaRPr>
          </a:p>
          <a:p>
            <a:pPr marL="0" lvl="0" indent="0">
              <a:spcBef>
                <a:spcPts val="0"/>
              </a:spcBef>
              <a:buNone/>
            </a:pPr>
            <a:r>
              <a:rPr lang="en-US" sz="1800" baseline="0" dirty="0">
                <a:solidFill>
                  <a:srgbClr val="000000"/>
                </a:solidFill>
                <a:latin typeface="Consolas" panose="020B0609020204030204" pitchFamily="49" charset="0"/>
                <a:ea typeface="+mn-ea"/>
              </a:rPr>
              <a:t>    </a:t>
            </a:r>
            <a:r>
              <a:rPr lang="en-US" sz="1800" baseline="0" dirty="0">
                <a:solidFill>
                  <a:srgbClr val="800000"/>
                </a:solidFill>
                <a:latin typeface="Consolas" panose="020B0609020204030204" pitchFamily="49" charset="0"/>
                <a:ea typeface="+mn-ea"/>
              </a:rPr>
              <a:t>&lt;/li&gt;</a:t>
            </a:r>
            <a:endParaRPr lang="en-US" sz="1800" baseline="0" dirty="0">
              <a:solidFill>
                <a:srgbClr val="000000"/>
              </a:solidFill>
              <a:latin typeface="Consolas" panose="020B0609020204030204" pitchFamily="49" charset="0"/>
              <a:ea typeface="+mn-ea"/>
            </a:endParaRPr>
          </a:p>
          <a:p>
            <a:pPr marL="0" lvl="0" indent="0">
              <a:spcBef>
                <a:spcPts val="0"/>
              </a:spcBef>
              <a:buNone/>
            </a:pPr>
            <a:r>
              <a:rPr lang="en-US" sz="1800" baseline="0" dirty="0">
                <a:solidFill>
                  <a:srgbClr val="000000"/>
                </a:solidFill>
                <a:latin typeface="Consolas" panose="020B0609020204030204" pitchFamily="49" charset="0"/>
                <a:ea typeface="+mn-ea"/>
              </a:rPr>
              <a:t>  </a:t>
            </a:r>
            <a:r>
              <a:rPr lang="en-US" sz="1800" baseline="0" dirty="0">
                <a:solidFill>
                  <a:srgbClr val="800000"/>
                </a:solidFill>
                <a:latin typeface="Consolas" panose="020B0609020204030204" pitchFamily="49" charset="0"/>
                <a:ea typeface="+mn-ea"/>
              </a:rPr>
              <a:t>&lt;/ul&gt;</a:t>
            </a:r>
            <a:endParaRPr lang="en-US" sz="1800" baseline="0" dirty="0">
              <a:solidFill>
                <a:srgbClr val="000000"/>
              </a:solidFill>
              <a:latin typeface="Consolas" panose="020B0609020204030204" pitchFamily="49" charset="0"/>
              <a:ea typeface="+mn-ea"/>
            </a:endParaRPr>
          </a:p>
          <a:p>
            <a:pPr marL="0" indent="0">
              <a:buNone/>
            </a:pPr>
            <a:r>
              <a:rPr lang="fr-FR" dirty="0">
                <a:solidFill>
                  <a:srgbClr val="800000"/>
                </a:solidFill>
                <a:latin typeface="Consolas" panose="020B0609020204030204" pitchFamily="49" charset="0"/>
              </a:rPr>
              <a:t>  &lt;Route</a:t>
            </a:r>
            <a:r>
              <a:rPr lang="fr-FR" dirty="0">
                <a:solidFill>
                  <a:srgbClr val="000000"/>
                </a:solidFill>
                <a:latin typeface="Consolas" panose="020B0609020204030204" pitchFamily="49" charset="0"/>
              </a:rPr>
              <a:t> </a:t>
            </a:r>
            <a:r>
              <a:rPr lang="fr-FR" dirty="0">
                <a:solidFill>
                  <a:srgbClr val="FF0000"/>
                </a:solidFill>
                <a:latin typeface="Consolas" panose="020B0609020204030204" pitchFamily="49" charset="0"/>
              </a:rPr>
              <a:t>exact</a:t>
            </a:r>
            <a:r>
              <a:rPr lang="fr-FR" dirty="0">
                <a:solidFill>
                  <a:srgbClr val="000000"/>
                </a:solidFill>
                <a:latin typeface="Consolas" panose="020B0609020204030204" pitchFamily="49" charset="0"/>
              </a:rPr>
              <a:t> </a:t>
            </a:r>
            <a:r>
              <a:rPr lang="fr-FR" dirty="0">
                <a:solidFill>
                  <a:srgbClr val="FF0000"/>
                </a:solidFill>
                <a:latin typeface="Consolas" panose="020B0609020204030204" pitchFamily="49" charset="0"/>
              </a:rPr>
              <a:t>to</a:t>
            </a:r>
            <a:r>
              <a:rPr lang="fr-FR" dirty="0">
                <a:solidFill>
                  <a:srgbClr val="000000"/>
                </a:solidFill>
                <a:latin typeface="Consolas" panose="020B0609020204030204" pitchFamily="49" charset="0"/>
              </a:rPr>
              <a:t>=</a:t>
            </a:r>
            <a:r>
              <a:rPr lang="fr-FR" dirty="0">
                <a:solidFill>
                  <a:srgbClr val="A31515"/>
                </a:solidFill>
                <a:latin typeface="Consolas" panose="020B0609020204030204" pitchFamily="49" charset="0"/>
              </a:rPr>
              <a:t>"/"</a:t>
            </a:r>
            <a:r>
              <a:rPr lang="fr-FR" dirty="0">
                <a:solidFill>
                  <a:srgbClr val="800000"/>
                </a:solidFill>
                <a:latin typeface="Consolas" panose="020B0609020204030204" pitchFamily="49" charset="0"/>
              </a:rPr>
              <a:t>&gt;&lt;Home/&gt;&lt;/Route&gt;</a:t>
            </a:r>
          </a:p>
          <a:p>
            <a:pPr marL="0" lvl="0" indent="0">
              <a:spcBef>
                <a:spcPts val="0"/>
              </a:spcBef>
              <a:buNone/>
            </a:pPr>
            <a:r>
              <a:rPr lang="en-US" sz="1800" baseline="0" dirty="0">
                <a:solidFill>
                  <a:srgbClr val="800000"/>
                </a:solidFill>
                <a:latin typeface="Consolas" panose="020B0609020204030204" pitchFamily="49" charset="0"/>
              </a:rPr>
              <a:t>&lt;Router&gt;</a:t>
            </a:r>
            <a:endParaRPr lang="en-US" sz="1800" baseline="0" dirty="0">
              <a:solidFill>
                <a:srgbClr val="000000"/>
              </a:solidFill>
              <a:latin typeface="Consolas" panose="020B0609020204030204" pitchFamily="49" charset="0"/>
            </a:endParaRPr>
          </a:p>
          <a:p>
            <a:pPr marL="0" indent="0">
              <a:buNone/>
            </a:pPr>
            <a:endParaRPr lang="fr-FR" dirty="0">
              <a:solidFill>
                <a:srgbClr val="000000"/>
              </a:solidFill>
              <a:latin typeface="Consolas" panose="020B0609020204030204" pitchFamily="49" charset="0"/>
            </a:endParaRPr>
          </a:p>
          <a:p>
            <a:endParaRPr lang="fr-FR" dirty="0"/>
          </a:p>
          <a:p>
            <a:endParaRPr lang="fr-FR" dirty="0"/>
          </a:p>
        </p:txBody>
      </p:sp>
    </p:spTree>
    <p:extLst>
      <p:ext uri="{BB962C8B-B14F-4D97-AF65-F5344CB8AC3E}">
        <p14:creationId xmlns:p14="http://schemas.microsoft.com/office/powerpoint/2010/main" val="89473232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BF0121F2-ADF3-4E82-8E1E-437A55004DD9}"/>
              </a:ext>
            </a:extLst>
          </p:cNvPr>
          <p:cNvSpPr>
            <a:spLocks noGrp="1"/>
          </p:cNvSpPr>
          <p:nvPr>
            <p:ph type="title"/>
          </p:nvPr>
        </p:nvSpPr>
        <p:spPr/>
        <p:txBody>
          <a:bodyPr/>
          <a:lstStyle/>
          <a:p>
            <a:r>
              <a:rPr lang="fr-FR" dirty="0"/>
              <a:t>React-router-dom</a:t>
            </a:r>
          </a:p>
        </p:txBody>
      </p:sp>
      <p:sp>
        <p:nvSpPr>
          <p:cNvPr id="3" name="Espace réservé du contenu 2">
            <a:extLst>
              <a:ext uri="{FF2B5EF4-FFF2-40B4-BE49-F238E27FC236}">
                <a16:creationId xmlns:a16="http://schemas.microsoft.com/office/drawing/2014/main" xmlns="" id="{119F74E1-189B-431B-91C2-E550BD605310}"/>
              </a:ext>
            </a:extLst>
          </p:cNvPr>
          <p:cNvSpPr>
            <a:spLocks noGrp="1"/>
          </p:cNvSpPr>
          <p:nvPr>
            <p:ph idx="1"/>
          </p:nvPr>
        </p:nvSpPr>
        <p:spPr/>
        <p:txBody>
          <a:bodyPr/>
          <a:lstStyle/>
          <a:p>
            <a:pPr lvl="1"/>
            <a:r>
              <a:rPr lang="fr-FR" dirty="0"/>
              <a:t>Si l’exécution est conditionnelle avec plusieurs issues possibles pour un bloc XML</a:t>
            </a:r>
          </a:p>
          <a:p>
            <a:pPr lvl="2"/>
            <a:r>
              <a:rPr lang="fr-FR" dirty="0"/>
              <a:t>Balise Switch</a:t>
            </a:r>
          </a:p>
          <a:p>
            <a:pPr lvl="4"/>
            <a:r>
              <a:rPr lang="fr-FR" dirty="0"/>
              <a:t>&lt;Switch&gt;&lt;Route+/&gt;&lt;/Switch&gt;</a:t>
            </a:r>
          </a:p>
          <a:p>
            <a:pPr lvl="4"/>
            <a:r>
              <a:rPr lang="fr-FR" dirty="0"/>
              <a:t>Une seule route sera exécuter </a:t>
            </a:r>
          </a:p>
          <a:p>
            <a:pPr lvl="4"/>
            <a:endParaRPr lang="fr-FR" dirty="0"/>
          </a:p>
        </p:txBody>
      </p:sp>
      <p:sp>
        <p:nvSpPr>
          <p:cNvPr id="4" name="Espace réservé du contenu 3">
            <a:extLst>
              <a:ext uri="{FF2B5EF4-FFF2-40B4-BE49-F238E27FC236}">
                <a16:creationId xmlns:a16="http://schemas.microsoft.com/office/drawing/2014/main" xmlns="" id="{E61E8250-7C9A-4DCD-964D-843768A8E680}"/>
              </a:ext>
            </a:extLst>
          </p:cNvPr>
          <p:cNvSpPr>
            <a:spLocks noGrp="1"/>
          </p:cNvSpPr>
          <p:nvPr>
            <p:ph sz="quarter" idx="14"/>
          </p:nvPr>
        </p:nvSpPr>
        <p:spPr/>
        <p:txBody>
          <a:bodyPr/>
          <a:lstStyle/>
          <a:p>
            <a:r>
              <a:rPr lang="fr-FR" sz="3600" dirty="0"/>
              <a:t>Attention</a:t>
            </a:r>
            <a:r>
              <a:rPr lang="fr-FR" dirty="0"/>
              <a:t> à l’ordre de déclaration des routes.</a:t>
            </a:r>
          </a:p>
          <a:p>
            <a:pPr lvl="1"/>
            <a:r>
              <a:rPr lang="fr-FR" dirty="0"/>
              <a:t>La 1ere à être vrai sera alors la seul exécuter</a:t>
            </a:r>
          </a:p>
          <a:p>
            <a:pPr lvl="1"/>
            <a:endParaRPr lang="fr-FR" dirty="0"/>
          </a:p>
          <a:p>
            <a:pPr lvl="2"/>
            <a:r>
              <a:rPr lang="fr-FR" dirty="0"/>
              <a:t>Privilégier la déclaration en 1</a:t>
            </a:r>
            <a:r>
              <a:rPr lang="fr-FR" baseline="30000" dirty="0"/>
              <a:t>er</a:t>
            </a:r>
            <a:r>
              <a:rPr lang="fr-FR" dirty="0"/>
              <a:t> des routes ayant les profondeurs les plus importante d’url</a:t>
            </a:r>
          </a:p>
        </p:txBody>
      </p:sp>
      <p:sp>
        <p:nvSpPr>
          <p:cNvPr id="8" name="Rectangle 7">
            <a:extLst>
              <a:ext uri="{FF2B5EF4-FFF2-40B4-BE49-F238E27FC236}">
                <a16:creationId xmlns:a16="http://schemas.microsoft.com/office/drawing/2014/main" xmlns="" id="{BF7DABAE-EC3F-4DCF-ABE3-4138B193EA1F}"/>
              </a:ext>
            </a:extLst>
          </p:cNvPr>
          <p:cNvSpPr/>
          <p:nvPr/>
        </p:nvSpPr>
        <p:spPr>
          <a:xfrm>
            <a:off x="1685544" y="3769328"/>
            <a:ext cx="6096000" cy="2585323"/>
          </a:xfrm>
          <a:prstGeom prst="rect">
            <a:avLst/>
          </a:prstGeom>
        </p:spPr>
        <p:txBody>
          <a:bodyPr>
            <a:spAutoFit/>
          </a:bodyPr>
          <a:lstStyle/>
          <a:p>
            <a:r>
              <a:rPr lang="en-US" dirty="0">
                <a:solidFill>
                  <a:srgbClr val="800000"/>
                </a:solidFill>
                <a:latin typeface="Consolas" panose="020B0609020204030204" pitchFamily="49" charset="0"/>
              </a:rPr>
              <a:t>&lt;Switch&gt;</a:t>
            </a:r>
          </a:p>
          <a:p>
            <a:r>
              <a:rPr lang="en-US" dirty="0">
                <a:solidFill>
                  <a:srgbClr val="800000"/>
                </a:solidFill>
                <a:latin typeface="Consolas" panose="020B0609020204030204" pitchFamily="49" charset="0"/>
              </a:rPr>
              <a:t>	&lt;Route</a:t>
            </a:r>
            <a:r>
              <a:rPr lang="en-US" dirty="0">
                <a:solidFill>
                  <a:srgbClr val="000000"/>
                </a:solidFill>
                <a:latin typeface="Consolas" panose="020B0609020204030204" pitchFamily="49" charset="0"/>
              </a:rPr>
              <a:t> </a:t>
            </a:r>
            <a:r>
              <a:rPr lang="en-US" dirty="0">
                <a:solidFill>
                  <a:srgbClr val="FF0000"/>
                </a:solidFill>
                <a:latin typeface="Consolas" panose="020B0609020204030204" pitchFamily="49" charset="0"/>
              </a:rPr>
              <a:t>exact</a:t>
            </a:r>
            <a:r>
              <a:rPr lang="en-US" dirty="0">
                <a:solidFill>
                  <a:srgbClr val="000000"/>
                </a:solidFill>
                <a:latin typeface="Consolas" panose="020B0609020204030204" pitchFamily="49" charset="0"/>
              </a:rPr>
              <a:t> </a:t>
            </a:r>
            <a:r>
              <a:rPr lang="en-US" dirty="0">
                <a:solidFill>
                  <a:srgbClr val="FF0000"/>
                </a:solidFill>
                <a:latin typeface="Consolas" panose="020B0609020204030204" pitchFamily="49" charset="0"/>
              </a:rPr>
              <a:t>path</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a:solidFill>
                  <a:srgbClr val="800000"/>
                </a:solidFill>
                <a:latin typeface="Consolas" panose="020B0609020204030204" pitchFamily="49" charset="0"/>
              </a:rPr>
              <a:t>&gt;</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&lt;Home</a:t>
            </a:r>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/&gt;</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&lt;/Route&gt;</a:t>
            </a:r>
            <a:endParaRPr lang="en-US" dirty="0">
              <a:solidFill>
                <a:srgbClr val="000000"/>
              </a:solidFill>
              <a:latin typeface="Consolas" panose="020B0609020204030204" pitchFamily="49" charset="0"/>
            </a:endParaRPr>
          </a:p>
          <a:p>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&lt;Route</a:t>
            </a:r>
            <a:r>
              <a:rPr lang="en-US" dirty="0">
                <a:solidFill>
                  <a:srgbClr val="000000"/>
                </a:solidFill>
                <a:latin typeface="Consolas" panose="020B0609020204030204" pitchFamily="49" charset="0"/>
              </a:rPr>
              <a:t> </a:t>
            </a:r>
            <a:r>
              <a:rPr lang="en-US" dirty="0">
                <a:solidFill>
                  <a:srgbClr val="FF0000"/>
                </a:solidFill>
                <a:latin typeface="Consolas" panose="020B0609020204030204" pitchFamily="49" charset="0"/>
              </a:rPr>
              <a:t>exact</a:t>
            </a:r>
            <a:r>
              <a:rPr lang="en-US" dirty="0">
                <a:solidFill>
                  <a:srgbClr val="000000"/>
                </a:solidFill>
                <a:latin typeface="Consolas" panose="020B0609020204030204" pitchFamily="49" charset="0"/>
              </a:rPr>
              <a:t> </a:t>
            </a:r>
            <a:r>
              <a:rPr lang="en-US" dirty="0">
                <a:solidFill>
                  <a:srgbClr val="FF0000"/>
                </a:solidFill>
                <a:latin typeface="Consolas" panose="020B0609020204030204" pitchFamily="49" charset="0"/>
              </a:rPr>
              <a:t>path</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"/meme"</a:t>
            </a:r>
            <a:r>
              <a:rPr lang="en-US" dirty="0">
                <a:solidFill>
                  <a:srgbClr val="800000"/>
                </a:solidFill>
                <a:latin typeface="Consolas" panose="020B0609020204030204" pitchFamily="49" charset="0"/>
              </a:rPr>
              <a:t>&gt;</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&lt;Meme</a:t>
            </a:r>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/&gt;</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&lt;/Route&gt;</a:t>
            </a:r>
            <a:endParaRPr lang="en-US" dirty="0">
              <a:solidFill>
                <a:srgbClr val="000000"/>
              </a:solidFill>
              <a:latin typeface="Consolas" panose="020B0609020204030204" pitchFamily="49" charset="0"/>
            </a:endParaRPr>
          </a:p>
          <a:p>
            <a:r>
              <a:rPr lang="en-US" dirty="0">
                <a:solidFill>
                  <a:srgbClr val="800000"/>
                </a:solidFill>
                <a:latin typeface="Consolas" panose="020B0609020204030204" pitchFamily="49" charset="0"/>
              </a:rPr>
              <a:t>&lt;/Switch&gt;</a:t>
            </a:r>
            <a:endParaRPr lang="en-US" b="0" dirty="0">
              <a:solidFill>
                <a:srgbClr val="000000"/>
              </a:solidFill>
              <a:effectLst/>
              <a:latin typeface="Consolas" panose="020B0609020204030204" pitchFamily="49" charset="0"/>
            </a:endParaRPr>
          </a:p>
        </p:txBody>
      </p:sp>
      <p:cxnSp>
        <p:nvCxnSpPr>
          <p:cNvPr id="10" name="Connecteur droit avec flèche 9">
            <a:extLst>
              <a:ext uri="{FF2B5EF4-FFF2-40B4-BE49-F238E27FC236}">
                <a16:creationId xmlns:a16="http://schemas.microsoft.com/office/drawing/2014/main" xmlns="" id="{2BAD4E9D-A939-4DF8-A9B8-81EF97BB86CA}"/>
              </a:ext>
            </a:extLst>
          </p:cNvPr>
          <p:cNvCxnSpPr/>
          <p:nvPr/>
        </p:nvCxnSpPr>
        <p:spPr>
          <a:xfrm flipH="1">
            <a:off x="5486400" y="2231136"/>
            <a:ext cx="1856232" cy="192024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1" name="Connecteur droit avec flèche 10">
            <a:extLst>
              <a:ext uri="{FF2B5EF4-FFF2-40B4-BE49-F238E27FC236}">
                <a16:creationId xmlns:a16="http://schemas.microsoft.com/office/drawing/2014/main" xmlns="" id="{5B69F209-A3D4-4E0E-B5E1-51537E99DFBC}"/>
              </a:ext>
            </a:extLst>
          </p:cNvPr>
          <p:cNvCxnSpPr>
            <a:cxnSpLocks/>
          </p:cNvCxnSpPr>
          <p:nvPr/>
        </p:nvCxnSpPr>
        <p:spPr>
          <a:xfrm flipH="1">
            <a:off x="5511475" y="2231136"/>
            <a:ext cx="1831157" cy="297181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39728479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BF0121F2-ADF3-4E82-8E1E-437A55004DD9}"/>
              </a:ext>
            </a:extLst>
          </p:cNvPr>
          <p:cNvSpPr>
            <a:spLocks noGrp="1"/>
          </p:cNvSpPr>
          <p:nvPr>
            <p:ph type="title"/>
          </p:nvPr>
        </p:nvSpPr>
        <p:spPr/>
        <p:txBody>
          <a:bodyPr/>
          <a:lstStyle/>
          <a:p>
            <a:r>
              <a:rPr lang="fr-FR" dirty="0"/>
              <a:t>React-router-dom v6.x</a:t>
            </a:r>
          </a:p>
        </p:txBody>
      </p:sp>
      <p:sp>
        <p:nvSpPr>
          <p:cNvPr id="3" name="Espace réservé du contenu 2">
            <a:extLst>
              <a:ext uri="{FF2B5EF4-FFF2-40B4-BE49-F238E27FC236}">
                <a16:creationId xmlns:a16="http://schemas.microsoft.com/office/drawing/2014/main" xmlns="" id="{119F74E1-189B-431B-91C2-E550BD605310}"/>
              </a:ext>
            </a:extLst>
          </p:cNvPr>
          <p:cNvSpPr>
            <a:spLocks noGrp="1"/>
          </p:cNvSpPr>
          <p:nvPr>
            <p:ph idx="1"/>
          </p:nvPr>
        </p:nvSpPr>
        <p:spPr/>
        <p:txBody>
          <a:bodyPr/>
          <a:lstStyle/>
          <a:p>
            <a:pPr lvl="1"/>
            <a:r>
              <a:rPr lang="fr-FR" dirty="0"/>
              <a:t>Si l’exécution est conditionnelle avec plusieurs issues possibles pour un bloc XML</a:t>
            </a:r>
          </a:p>
          <a:p>
            <a:pPr lvl="2"/>
            <a:r>
              <a:rPr lang="fr-FR" dirty="0"/>
              <a:t>Balise Switch</a:t>
            </a:r>
          </a:p>
          <a:p>
            <a:pPr lvl="4"/>
            <a:r>
              <a:rPr lang="fr-FR" dirty="0"/>
              <a:t>&lt;Switch&gt;&lt;Route+/&gt;&lt;/Switch&gt;</a:t>
            </a:r>
          </a:p>
          <a:p>
            <a:pPr lvl="4"/>
            <a:r>
              <a:rPr lang="fr-FR" dirty="0"/>
              <a:t>Une seule route sera exécuter </a:t>
            </a:r>
          </a:p>
          <a:p>
            <a:pPr lvl="4"/>
            <a:endParaRPr lang="fr-FR" dirty="0"/>
          </a:p>
        </p:txBody>
      </p:sp>
      <p:sp>
        <p:nvSpPr>
          <p:cNvPr id="4" name="Espace réservé du contenu 3">
            <a:extLst>
              <a:ext uri="{FF2B5EF4-FFF2-40B4-BE49-F238E27FC236}">
                <a16:creationId xmlns:a16="http://schemas.microsoft.com/office/drawing/2014/main" xmlns="" id="{E61E8250-7C9A-4DCD-964D-843768A8E680}"/>
              </a:ext>
            </a:extLst>
          </p:cNvPr>
          <p:cNvSpPr>
            <a:spLocks noGrp="1"/>
          </p:cNvSpPr>
          <p:nvPr>
            <p:ph sz="quarter" idx="14"/>
          </p:nvPr>
        </p:nvSpPr>
        <p:spPr/>
        <p:txBody>
          <a:bodyPr/>
          <a:lstStyle/>
          <a:p>
            <a:r>
              <a:rPr lang="fr-FR" sz="3600" dirty="0"/>
              <a:t>Attention</a:t>
            </a:r>
          </a:p>
          <a:p>
            <a:pPr marL="0" indent="0">
              <a:buNone/>
            </a:pPr>
            <a:r>
              <a:rPr lang="fr-FR" sz="3600" dirty="0"/>
              <a:t>Changements V6</a:t>
            </a:r>
            <a:endParaRPr lang="fr-FR" dirty="0"/>
          </a:p>
          <a:p>
            <a:pPr lvl="1"/>
            <a:r>
              <a:rPr lang="fr-FR" dirty="0"/>
              <a:t>Routes remplace Switch</a:t>
            </a:r>
          </a:p>
          <a:p>
            <a:pPr lvl="1"/>
            <a:endParaRPr lang="fr-FR" dirty="0"/>
          </a:p>
          <a:p>
            <a:pPr lvl="1"/>
            <a:r>
              <a:rPr lang="fr-FR"/>
              <a:t>Exact </a:t>
            </a:r>
            <a:r>
              <a:rPr lang="fr-FR" dirty="0"/>
              <a:t>a été supprimé de route</a:t>
            </a:r>
          </a:p>
          <a:p>
            <a:pPr lvl="1"/>
            <a:endParaRPr lang="fr-FR" dirty="0"/>
          </a:p>
          <a:p>
            <a:pPr lvl="1"/>
            <a:r>
              <a:rPr lang="fr-FR" dirty="0"/>
              <a:t>Le composant a afficher est dans la </a:t>
            </a:r>
            <a:r>
              <a:rPr lang="fr-FR" dirty="0" err="1"/>
              <a:t>props</a:t>
            </a:r>
            <a:r>
              <a:rPr lang="fr-FR" dirty="0"/>
              <a:t> </a:t>
            </a:r>
            <a:r>
              <a:rPr lang="fr-FR" i="1" u="sng" dirty="0" err="1"/>
              <a:t>element</a:t>
            </a:r>
            <a:endParaRPr lang="fr-FR" i="1" u="sng" dirty="0"/>
          </a:p>
        </p:txBody>
      </p:sp>
      <p:sp>
        <p:nvSpPr>
          <p:cNvPr id="8" name="Rectangle 7">
            <a:extLst>
              <a:ext uri="{FF2B5EF4-FFF2-40B4-BE49-F238E27FC236}">
                <a16:creationId xmlns:a16="http://schemas.microsoft.com/office/drawing/2014/main" xmlns="" id="{BF7DABAE-EC3F-4DCF-ABE3-4138B193EA1F}"/>
              </a:ext>
            </a:extLst>
          </p:cNvPr>
          <p:cNvSpPr/>
          <p:nvPr/>
        </p:nvSpPr>
        <p:spPr>
          <a:xfrm>
            <a:off x="1685544" y="3769328"/>
            <a:ext cx="6096000" cy="2585323"/>
          </a:xfrm>
          <a:prstGeom prst="rect">
            <a:avLst/>
          </a:prstGeom>
        </p:spPr>
        <p:txBody>
          <a:bodyPr>
            <a:spAutoFit/>
          </a:bodyPr>
          <a:lstStyle/>
          <a:p>
            <a:r>
              <a:rPr lang="en-US" dirty="0">
                <a:solidFill>
                  <a:srgbClr val="800000"/>
                </a:solidFill>
                <a:latin typeface="Consolas" panose="020B0609020204030204" pitchFamily="49" charset="0"/>
              </a:rPr>
              <a:t>&lt;Routes&gt;</a:t>
            </a:r>
          </a:p>
          <a:p>
            <a:r>
              <a:rPr lang="en-US" dirty="0">
                <a:solidFill>
                  <a:srgbClr val="800000"/>
                </a:solidFill>
                <a:latin typeface="Consolas" panose="020B0609020204030204" pitchFamily="49" charset="0"/>
              </a:rPr>
              <a:t>	&lt;Route</a:t>
            </a:r>
            <a:r>
              <a:rPr lang="en-US" dirty="0">
                <a:solidFill>
                  <a:srgbClr val="000000"/>
                </a:solidFill>
                <a:latin typeface="Consolas" panose="020B0609020204030204" pitchFamily="49" charset="0"/>
              </a:rPr>
              <a:t> </a:t>
            </a:r>
            <a:r>
              <a:rPr lang="en-US" dirty="0">
                <a:solidFill>
                  <a:srgbClr val="FF0000"/>
                </a:solidFill>
                <a:latin typeface="Consolas" panose="020B0609020204030204" pitchFamily="49" charset="0"/>
              </a:rPr>
              <a:t>path</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element={</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&lt;Home</a:t>
            </a:r>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/&gt;</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a:solidFill>
                  <a:srgbClr val="800000"/>
                </a:solidFill>
                <a:latin typeface="Consolas" panose="020B0609020204030204" pitchFamily="49" charset="0"/>
              </a:rPr>
              <a:t>&gt;</a:t>
            </a:r>
            <a:endParaRPr lang="en-US" dirty="0">
              <a:solidFill>
                <a:srgbClr val="000000"/>
              </a:solidFill>
              <a:latin typeface="Consolas" panose="020B0609020204030204" pitchFamily="49" charset="0"/>
            </a:endParaRPr>
          </a:p>
          <a:p>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&lt;Route</a:t>
            </a:r>
            <a:r>
              <a:rPr lang="en-US" dirty="0">
                <a:solidFill>
                  <a:srgbClr val="000000"/>
                </a:solidFill>
                <a:latin typeface="Consolas" panose="020B0609020204030204" pitchFamily="49" charset="0"/>
              </a:rPr>
              <a:t> </a:t>
            </a:r>
            <a:r>
              <a:rPr lang="en-US" dirty="0">
                <a:solidFill>
                  <a:srgbClr val="FF0000"/>
                </a:solidFill>
                <a:latin typeface="Consolas" panose="020B0609020204030204" pitchFamily="49" charset="0"/>
              </a:rPr>
              <a:t>path</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"/meme“</a:t>
            </a:r>
            <a:r>
              <a:rPr lang="en-US" dirty="0">
                <a:solidFill>
                  <a:srgbClr val="800000"/>
                </a:solidFill>
                <a:latin typeface="Consolas" panose="020B0609020204030204" pitchFamily="49" charset="0"/>
              </a:rPr>
              <a:t> element={</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&lt;Meme</a:t>
            </a:r>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/&gt;</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a:solidFill>
                  <a:srgbClr val="800000"/>
                </a:solidFill>
                <a:latin typeface="Consolas" panose="020B0609020204030204" pitchFamily="49" charset="0"/>
              </a:rPr>
              <a:t>&gt;</a:t>
            </a:r>
            <a:endParaRPr lang="en-US" dirty="0">
              <a:solidFill>
                <a:srgbClr val="000000"/>
              </a:solidFill>
              <a:latin typeface="Consolas" panose="020B0609020204030204" pitchFamily="49" charset="0"/>
            </a:endParaRPr>
          </a:p>
          <a:p>
            <a:r>
              <a:rPr lang="en-US" dirty="0">
                <a:solidFill>
                  <a:srgbClr val="800000"/>
                </a:solidFill>
                <a:latin typeface="Consolas" panose="020B0609020204030204" pitchFamily="49" charset="0"/>
              </a:rPr>
              <a:t>&lt;/Routes&gt;</a:t>
            </a:r>
            <a:endParaRPr lang="en-US" b="0" dirty="0">
              <a:solidFill>
                <a:srgbClr val="000000"/>
              </a:solidFill>
              <a:effectLst/>
              <a:latin typeface="Consolas" panose="020B0609020204030204" pitchFamily="49" charset="0"/>
            </a:endParaRPr>
          </a:p>
        </p:txBody>
      </p:sp>
      <p:cxnSp>
        <p:nvCxnSpPr>
          <p:cNvPr id="10" name="Connecteur droit avec flèche 9">
            <a:extLst>
              <a:ext uri="{FF2B5EF4-FFF2-40B4-BE49-F238E27FC236}">
                <a16:creationId xmlns:a16="http://schemas.microsoft.com/office/drawing/2014/main" xmlns="" id="{2BAD4E9D-A939-4DF8-A9B8-81EF97BB86CA}"/>
              </a:ext>
            </a:extLst>
          </p:cNvPr>
          <p:cNvCxnSpPr/>
          <p:nvPr/>
        </p:nvCxnSpPr>
        <p:spPr>
          <a:xfrm flipH="1">
            <a:off x="5486400" y="2231136"/>
            <a:ext cx="1856232" cy="192024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1" name="Connecteur droit avec flèche 10">
            <a:extLst>
              <a:ext uri="{FF2B5EF4-FFF2-40B4-BE49-F238E27FC236}">
                <a16:creationId xmlns:a16="http://schemas.microsoft.com/office/drawing/2014/main" xmlns="" id="{5B69F209-A3D4-4E0E-B5E1-51537E99DFBC}"/>
              </a:ext>
            </a:extLst>
          </p:cNvPr>
          <p:cNvCxnSpPr>
            <a:cxnSpLocks/>
          </p:cNvCxnSpPr>
          <p:nvPr/>
        </p:nvCxnSpPr>
        <p:spPr>
          <a:xfrm flipH="1">
            <a:off x="5511475" y="2231136"/>
            <a:ext cx="1831157" cy="297181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95435644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D2C820F9-CE50-437E-9FA0-F4352210442C}"/>
              </a:ext>
            </a:extLst>
          </p:cNvPr>
          <p:cNvSpPr>
            <a:spLocks noGrp="1"/>
          </p:cNvSpPr>
          <p:nvPr>
            <p:ph type="title"/>
          </p:nvPr>
        </p:nvSpPr>
        <p:spPr/>
        <p:txBody>
          <a:bodyPr/>
          <a:lstStyle/>
          <a:p>
            <a:r>
              <a:rPr lang="fr-FR" dirty="0"/>
              <a:t>Routes &amp; paramètres </a:t>
            </a:r>
          </a:p>
        </p:txBody>
      </p:sp>
      <p:sp>
        <p:nvSpPr>
          <p:cNvPr id="3" name="Espace réservé du contenu 2">
            <a:extLst>
              <a:ext uri="{FF2B5EF4-FFF2-40B4-BE49-F238E27FC236}">
                <a16:creationId xmlns:a16="http://schemas.microsoft.com/office/drawing/2014/main" xmlns="" id="{54DDA40C-EE04-4DB3-AD1F-341A1033FABA}"/>
              </a:ext>
            </a:extLst>
          </p:cNvPr>
          <p:cNvSpPr>
            <a:spLocks noGrp="1"/>
          </p:cNvSpPr>
          <p:nvPr>
            <p:ph idx="1"/>
          </p:nvPr>
        </p:nvSpPr>
        <p:spPr/>
        <p:txBody>
          <a:bodyPr>
            <a:normAutofit fontScale="85000" lnSpcReduction="20000"/>
          </a:bodyPr>
          <a:lstStyle/>
          <a:p>
            <a:r>
              <a:rPr lang="fr-FR" dirty="0"/>
              <a:t>En plus de lié des ensembles de ressources présélectionnées	,</a:t>
            </a:r>
          </a:p>
          <a:p>
            <a:endParaRPr lang="fr-FR" dirty="0"/>
          </a:p>
          <a:p>
            <a:r>
              <a:rPr lang="fr-FR" dirty="0"/>
              <a:t>Il est possible de fournir des paramètres dans l’url pour rendre la construction encore </a:t>
            </a:r>
          </a:p>
          <a:p>
            <a:pPr lvl="2"/>
            <a:r>
              <a:rPr lang="fr-FR" dirty="0"/>
              <a:t>plus dynamique</a:t>
            </a:r>
          </a:p>
          <a:p>
            <a:pPr lvl="2"/>
            <a:r>
              <a:rPr lang="fr-FR" dirty="0"/>
              <a:t>Mieux ciblé</a:t>
            </a:r>
          </a:p>
          <a:p>
            <a:pPr lvl="2"/>
            <a:r>
              <a:rPr lang="fr-FR" dirty="0"/>
              <a:t>Exemple :    /ressource/:id</a:t>
            </a:r>
          </a:p>
          <a:p>
            <a:pPr marL="914400" lvl="2" indent="0">
              <a:buNone/>
            </a:pPr>
            <a:r>
              <a:rPr lang="fr-FR" dirty="0"/>
              <a:t>	         /:ressource/:id?</a:t>
            </a:r>
          </a:p>
          <a:p>
            <a:endParaRPr lang="fr-FR" dirty="0"/>
          </a:p>
          <a:p>
            <a:r>
              <a:rPr lang="fr-FR" dirty="0"/>
              <a:t>HOC &amp; Injections dans les </a:t>
            </a:r>
            <a:r>
              <a:rPr lang="fr-FR" dirty="0" err="1"/>
              <a:t>props</a:t>
            </a:r>
            <a:r>
              <a:rPr lang="fr-FR" dirty="0"/>
              <a:t> des datas du router, </a:t>
            </a:r>
            <a:r>
              <a:rPr lang="fr-FR" i="1" dirty="0" err="1"/>
              <a:t>withRouter</a:t>
            </a:r>
            <a:r>
              <a:rPr lang="fr-FR" i="1" dirty="0"/>
              <a:t> </a:t>
            </a:r>
            <a:r>
              <a:rPr lang="fr-FR" dirty="0"/>
              <a:t>: </a:t>
            </a:r>
            <a:r>
              <a:rPr lang="fr-FR" dirty="0">
                <a:hlinkClick r:id="rId3"/>
              </a:rPr>
              <a:t>https://reacttraining.com/react-router/web/api/withRouter</a:t>
            </a:r>
            <a:endParaRPr lang="fr-FR" dirty="0"/>
          </a:p>
          <a:p>
            <a:pPr lvl="2"/>
            <a:endParaRPr lang="fr-FR" dirty="0"/>
          </a:p>
          <a:p>
            <a:pPr lvl="2"/>
            <a:endParaRPr lang="fr-FR" dirty="0"/>
          </a:p>
        </p:txBody>
      </p:sp>
      <p:sp>
        <p:nvSpPr>
          <p:cNvPr id="4" name="Espace réservé du contenu 3">
            <a:extLst>
              <a:ext uri="{FF2B5EF4-FFF2-40B4-BE49-F238E27FC236}">
                <a16:creationId xmlns:a16="http://schemas.microsoft.com/office/drawing/2014/main" xmlns="" id="{390A30DC-B5F1-4B94-8A5D-F479A4318DC1}"/>
              </a:ext>
            </a:extLst>
          </p:cNvPr>
          <p:cNvSpPr>
            <a:spLocks noGrp="1"/>
          </p:cNvSpPr>
          <p:nvPr>
            <p:ph sz="quarter" idx="14"/>
          </p:nvPr>
        </p:nvSpPr>
        <p:spPr>
          <a:xfrm rot="160723">
            <a:off x="7161191" y="1370550"/>
            <a:ext cx="4580389" cy="3856239"/>
          </a:xfrm>
        </p:spPr>
        <p:txBody>
          <a:bodyPr>
            <a:normAutofit/>
          </a:bodyPr>
          <a:lstStyle/>
          <a:p>
            <a:r>
              <a:rPr lang="fr-FR" dirty="0"/>
              <a:t>Exemple de param</a:t>
            </a:r>
          </a:p>
          <a:p>
            <a:endParaRPr lang="fr-FR" dirty="0"/>
          </a:p>
        </p:txBody>
      </p:sp>
      <p:sp>
        <p:nvSpPr>
          <p:cNvPr id="5" name="Rectangle 4">
            <a:extLst>
              <a:ext uri="{FF2B5EF4-FFF2-40B4-BE49-F238E27FC236}">
                <a16:creationId xmlns:a16="http://schemas.microsoft.com/office/drawing/2014/main" xmlns="" id="{0D3573F3-7ECE-444C-B701-64DF9B4E8AEE}"/>
              </a:ext>
            </a:extLst>
          </p:cNvPr>
          <p:cNvSpPr/>
          <p:nvPr/>
        </p:nvSpPr>
        <p:spPr>
          <a:xfrm>
            <a:off x="7269480" y="1636675"/>
            <a:ext cx="4657948" cy="4462760"/>
          </a:xfrm>
          <a:prstGeom prst="rect">
            <a:avLst/>
          </a:prstGeom>
        </p:spPr>
        <p:txBody>
          <a:bodyPr wrap="square">
            <a:spAutoFit/>
          </a:bodyPr>
          <a:lstStyle/>
          <a:p>
            <a:r>
              <a:rPr lang="en-US" sz="1400" dirty="0">
                <a:solidFill>
                  <a:srgbClr val="0000FF"/>
                </a:solidFill>
                <a:latin typeface="Consolas" panose="020B0609020204030204" pitchFamily="49" charset="0"/>
              </a:rPr>
              <a:t>const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TestCmp</a:t>
            </a:r>
            <a:r>
              <a:rPr lang="en-US" sz="1400" dirty="0">
                <a:solidFill>
                  <a:srgbClr val="000000"/>
                </a:solidFill>
                <a:latin typeface="Consolas" panose="020B0609020204030204" pitchFamily="49" charset="0"/>
              </a:rPr>
              <a:t> = () </a:t>
            </a:r>
            <a:r>
              <a:rPr lang="en-US" sz="1400" dirty="0">
                <a:solidFill>
                  <a:srgbClr val="0000FF"/>
                </a:solidFill>
                <a:latin typeface="Consolas" panose="020B0609020204030204" pitchFamily="49" charset="0"/>
              </a:rPr>
              <a:t>=&gt;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&lt;Router&gt;</a:t>
            </a:r>
            <a:endParaRPr lang="en-US" sz="1400" dirty="0">
              <a:solidFill>
                <a:srgbClr val="000000"/>
              </a:solidFill>
              <a:latin typeface="Consolas" panose="020B0609020204030204" pitchFamily="49" charset="0"/>
            </a:endParaRPr>
          </a:p>
          <a:p>
            <a:r>
              <a:rPr lang="en-US" b="1" dirty="0">
                <a:solidFill>
                  <a:srgbClr val="000000"/>
                </a:solidFill>
                <a:latin typeface="Consolas" panose="020B0609020204030204" pitchFamily="49" charset="0"/>
              </a:rPr>
              <a:t>    </a:t>
            </a:r>
            <a:r>
              <a:rPr lang="en-US" b="1" dirty="0">
                <a:solidFill>
                  <a:srgbClr val="800000"/>
                </a:solidFill>
                <a:latin typeface="Consolas" panose="020B0609020204030204" pitchFamily="49" charset="0"/>
              </a:rPr>
              <a:t>&lt;Route</a:t>
            </a:r>
            <a:r>
              <a:rPr lang="en-US" b="1" dirty="0">
                <a:solidFill>
                  <a:srgbClr val="000000"/>
                </a:solidFill>
                <a:latin typeface="Consolas" panose="020B0609020204030204" pitchFamily="49" charset="0"/>
              </a:rPr>
              <a:t> </a:t>
            </a:r>
            <a:r>
              <a:rPr lang="en-US" b="1" dirty="0">
                <a:solidFill>
                  <a:srgbClr val="FF0000"/>
                </a:solidFill>
                <a:latin typeface="Consolas" panose="020B0609020204030204" pitchFamily="49" charset="0"/>
              </a:rPr>
              <a:t>path</a:t>
            </a:r>
            <a:r>
              <a:rPr lang="en-US" b="1" dirty="0">
                <a:solidFill>
                  <a:srgbClr val="000000"/>
                </a:solidFill>
                <a:latin typeface="Consolas" panose="020B0609020204030204" pitchFamily="49" charset="0"/>
              </a:rPr>
              <a:t>=</a:t>
            </a:r>
            <a:r>
              <a:rPr lang="en-US" b="1" dirty="0">
                <a:solidFill>
                  <a:srgbClr val="A31515"/>
                </a:solidFill>
                <a:latin typeface="Consolas" panose="020B0609020204030204" pitchFamily="49" charset="0"/>
              </a:rPr>
              <a:t>"/memes/:id"</a:t>
            </a:r>
            <a:r>
              <a:rPr lang="en-US" b="1" dirty="0">
                <a:solidFill>
                  <a:srgbClr val="000000"/>
                </a:solidFill>
                <a:latin typeface="Consolas" panose="020B0609020204030204" pitchFamily="49" charset="0"/>
              </a:rPr>
              <a:t> </a:t>
            </a:r>
            <a:r>
              <a:rPr lang="en-US" b="1" dirty="0">
                <a:solidFill>
                  <a:srgbClr val="800000"/>
                </a:solidFill>
                <a:latin typeface="Consolas" panose="020B0609020204030204" pitchFamily="49" charset="0"/>
              </a:rPr>
              <a:t>&gt;</a:t>
            </a:r>
            <a:endParaRPr lang="en-US" b="1"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&lt;Child&gt;&lt;/Child&gt;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&lt;/Route&gt;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&lt;Route</a:t>
            </a:r>
            <a:r>
              <a:rPr lang="en-US" sz="1400" dirty="0">
                <a:solidFill>
                  <a:srgbClr val="000000"/>
                </a:solidFill>
                <a:latin typeface="Consolas" panose="020B0609020204030204" pitchFamily="49" charset="0"/>
              </a:rPr>
              <a:t> </a:t>
            </a:r>
            <a:r>
              <a:rPr lang="en-US" sz="1400" dirty="0">
                <a:solidFill>
                  <a:srgbClr val="FF0000"/>
                </a:solidFill>
                <a:latin typeface="Consolas" panose="020B0609020204030204" pitchFamily="49" charset="0"/>
              </a:rPr>
              <a:t>path</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"/memes"</a:t>
            </a:r>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&gt;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&lt;Home&gt;&lt;/Home&gt;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&lt;/Route&gt;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&lt;/Router&gt;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r>
            <a:br>
              <a:rPr lang="en-US" sz="1400" dirty="0">
                <a:solidFill>
                  <a:srgbClr val="000000"/>
                </a:solidFill>
                <a:latin typeface="Consolas" panose="020B0609020204030204" pitchFamily="49" charset="0"/>
              </a:rPr>
            </a:br>
            <a:r>
              <a:rPr lang="en-US" sz="1400" dirty="0">
                <a:solidFill>
                  <a:srgbClr val="000000"/>
                </a:solidFill>
                <a:latin typeface="Consolas" panose="020B0609020204030204" pitchFamily="49" charset="0"/>
              </a:rPr>
              <a:t/>
            </a:r>
            <a:br>
              <a:rPr lang="en-US" sz="1400" dirty="0">
                <a:solidFill>
                  <a:srgbClr val="000000"/>
                </a:solidFill>
                <a:latin typeface="Consolas" panose="020B0609020204030204" pitchFamily="49" charset="0"/>
              </a:rPr>
            </a:br>
            <a:r>
              <a:rPr lang="en-US" sz="1400" dirty="0">
                <a:solidFill>
                  <a:srgbClr val="0000FF"/>
                </a:solidFill>
                <a:latin typeface="Consolas" panose="020B0609020204030204" pitchFamily="49" charset="0"/>
              </a:rPr>
              <a:t>const</a:t>
            </a:r>
            <a:r>
              <a:rPr lang="en-US" sz="1400" dirty="0">
                <a:solidFill>
                  <a:srgbClr val="000000"/>
                </a:solidFill>
                <a:latin typeface="Consolas" panose="020B0609020204030204" pitchFamily="49" charset="0"/>
              </a:rPr>
              <a:t> Child = () </a:t>
            </a:r>
            <a:r>
              <a:rPr lang="en-US" sz="1400" dirty="0">
                <a:solidFill>
                  <a:srgbClr val="0000FF"/>
                </a:solidFill>
                <a:latin typeface="Consolas" panose="020B0609020204030204" pitchFamily="49" charset="0"/>
              </a:rPr>
              <a:t>=&gt;</a:t>
            </a:r>
            <a:r>
              <a:rPr lang="en-US" sz="1400" dirty="0">
                <a:solidFill>
                  <a:srgbClr val="000000"/>
                </a:solidFill>
                <a:latin typeface="Consolas" panose="020B0609020204030204" pitchFamily="49" charset="0"/>
              </a:rPr>
              <a:t> {</a:t>
            </a:r>
          </a:p>
          <a:p>
            <a:r>
              <a:rPr lang="en-US" sz="1600" b="1" dirty="0">
                <a:solidFill>
                  <a:srgbClr val="000000"/>
                </a:solidFill>
                <a:latin typeface="Consolas" panose="020B0609020204030204" pitchFamily="49" charset="0"/>
              </a:rPr>
              <a:t>  </a:t>
            </a:r>
            <a:r>
              <a:rPr lang="en-US" sz="1600" b="1" dirty="0">
                <a:solidFill>
                  <a:srgbClr val="0000FF"/>
                </a:solidFill>
                <a:latin typeface="Consolas" panose="020B0609020204030204" pitchFamily="49" charset="0"/>
              </a:rPr>
              <a:t>let</a:t>
            </a:r>
            <a:r>
              <a:rPr lang="en-US" sz="1600" b="1" dirty="0">
                <a:solidFill>
                  <a:srgbClr val="000000"/>
                </a:solidFill>
                <a:latin typeface="Consolas" panose="020B0609020204030204" pitchFamily="49" charset="0"/>
              </a:rPr>
              <a:t> { id } = </a:t>
            </a:r>
            <a:r>
              <a:rPr lang="en-US" sz="1600" b="1" dirty="0" err="1">
                <a:solidFill>
                  <a:srgbClr val="000000"/>
                </a:solidFill>
                <a:latin typeface="Consolas" panose="020B0609020204030204" pitchFamily="49" charset="0"/>
              </a:rPr>
              <a:t>useParams</a:t>
            </a:r>
            <a:r>
              <a:rPr lang="en-US" sz="1600" b="1"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&lt;div&gt;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t>
            </a:r>
            <a:r>
              <a:rPr lang="en-US" sz="1400" dirty="0">
                <a:solidFill>
                  <a:srgbClr val="000000"/>
                </a:solidFill>
                <a:latin typeface="Consolas" panose="020B0609020204030204" pitchFamily="49" charset="0"/>
              </a:rPr>
              <a:t>id</a:t>
            </a:r>
            <a:r>
              <a:rPr lang="en-US" sz="1400" dirty="0">
                <a:solidFill>
                  <a:srgbClr val="0000FF"/>
                </a:solidFill>
                <a:latin typeface="Consolas" panose="020B0609020204030204" pitchFamily="49" charset="0"/>
              </a:rPr>
              <a: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800000"/>
                </a:solidFill>
                <a:latin typeface="Consolas" panose="020B0609020204030204" pitchFamily="49" charset="0"/>
              </a:rPr>
              <a:t>&lt;/div&gt;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a:t>
            </a:r>
            <a:endParaRPr lang="en-US" sz="1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560710887"/>
      </p:ext>
    </p:extLst>
  </p:cSld>
  <p:clrMapOvr>
    <a:masterClrMapping/>
  </p:clrMapOvr>
</p:sld>
</file>

<file path=ppt/theme/theme1.xml><?xml version="1.0" encoding="utf-8"?>
<a:theme xmlns:a="http://schemas.openxmlformats.org/drawingml/2006/main" name="OrsysGraphitiv201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rsysGraphitiv2019" id="{71882897-E537-4314-8A07-C6876EB9BD10}" vid="{2E11BF1D-A2DB-41E0-9DB3-63986476B7E9}"/>
    </a:ext>
  </a:extLst>
</a:theme>
</file>

<file path=ppt/theme/theme2.xml><?xml version="1.0" encoding="utf-8"?>
<a:theme xmlns:a="http://schemas.openxmlformats.org/drawingml/2006/main" name="OrsysGraphitiv2020">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rsysGraphitiv2020" id="{1A4C29EE-0964-4612-BA54-EB23CB9C7FF2}" vid="{24D9E1A9-996E-460F-AB7A-0B930479B5FA}"/>
    </a:ext>
  </a:extLst>
</a:theme>
</file>

<file path=ppt/theme/theme3.xml><?xml version="1.0" encoding="utf-8"?>
<a:theme xmlns:a="http://schemas.openxmlformats.org/drawingml/2006/main" name="Thè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OrsysGraphitiv2019</Template>
  <TotalTime>43326</TotalTime>
  <Words>9206</Words>
  <Application>Microsoft Office PowerPoint</Application>
  <PresentationFormat>Grand écran</PresentationFormat>
  <Paragraphs>2609</Paragraphs>
  <Slides>142</Slides>
  <Notes>126</Notes>
  <HiddenSlides>0</HiddenSlides>
  <MMClips>0</MMClips>
  <ScaleCrop>false</ScaleCrop>
  <HeadingPairs>
    <vt:vector size="6" baseType="variant">
      <vt:variant>
        <vt:lpstr>Polices utilisées</vt:lpstr>
      </vt:variant>
      <vt:variant>
        <vt:i4>19</vt:i4>
      </vt:variant>
      <vt:variant>
        <vt:lpstr>Thème</vt:lpstr>
      </vt:variant>
      <vt:variant>
        <vt:i4>3</vt:i4>
      </vt:variant>
      <vt:variant>
        <vt:lpstr>Titres des diapositives</vt:lpstr>
      </vt:variant>
      <vt:variant>
        <vt:i4>142</vt:i4>
      </vt:variant>
    </vt:vector>
  </HeadingPairs>
  <TitlesOfParts>
    <vt:vector size="164" baseType="lpstr">
      <vt:lpstr>Arial Unicode MS</vt:lpstr>
      <vt:lpstr>Aharoni</vt:lpstr>
      <vt:lpstr>Arial</vt:lpstr>
      <vt:lpstr>Calibri</vt:lpstr>
      <vt:lpstr>Consolas</vt:lpstr>
      <vt:lpstr>Courier New</vt:lpstr>
      <vt:lpstr>Georgia</vt:lpstr>
      <vt:lpstr>Inconsolata</vt:lpstr>
      <vt:lpstr>inherit</vt:lpstr>
      <vt:lpstr>Menlo</vt:lpstr>
      <vt:lpstr>Monaco</vt:lpstr>
      <vt:lpstr>MS Mincho</vt:lpstr>
      <vt:lpstr>Permanent Marker</vt:lpstr>
      <vt:lpstr>Source Code Pro</vt:lpstr>
      <vt:lpstr>Source Sans Pro</vt:lpstr>
      <vt:lpstr>source-code-pro</vt:lpstr>
      <vt:lpstr>Taviraj</vt:lpstr>
      <vt:lpstr>Wingdings</vt:lpstr>
      <vt:lpstr>Wingdings 2</vt:lpstr>
      <vt:lpstr>OrsysGraphitiv2019</vt:lpstr>
      <vt:lpstr>OrsysGraphitiv2020</vt:lpstr>
      <vt:lpstr>Thème1</vt:lpstr>
      <vt:lpstr>React.js</vt:lpstr>
      <vt:lpstr>Orsys &amp; vous</vt:lpstr>
      <vt:lpstr>Bienvenue chez Orsys  Présentation</vt:lpstr>
      <vt:lpstr>Bienvenue chez Orsys  logistique</vt:lpstr>
      <vt:lpstr>Présentation </vt:lpstr>
      <vt:lpstr>Présentation </vt:lpstr>
      <vt:lpstr>Une librairie</vt:lpstr>
      <vt:lpstr>Une librairie</vt:lpstr>
      <vt:lpstr>Pour assurer la construction</vt:lpstr>
      <vt:lpstr>Une commande</vt:lpstr>
      <vt:lpstr>CRA</vt:lpstr>
      <vt:lpstr>Configuration du poste</vt:lpstr>
      <vt:lpstr>Windows Apache Mysql Php </vt:lpstr>
      <vt:lpstr>Windows Apache Mysql Php </vt:lpstr>
      <vt:lpstr>Choix d’un serveur</vt:lpstr>
      <vt:lpstr>Node.js &amp; npm </vt:lpstr>
      <vt:lpstr>npm</vt:lpstr>
      <vt:lpstr>Serveur fake REST</vt:lpstr>
      <vt:lpstr>Editeurs avancés pour le html/css/php/mysql/…</vt:lpstr>
      <vt:lpstr>Vs code les plugins</vt:lpstr>
      <vt:lpstr>Typescript react snippets</vt:lpstr>
      <vt:lpstr>Serveur GIT</vt:lpstr>
      <vt:lpstr>Git - bitbuckets</vt:lpstr>
      <vt:lpstr>Outils de debug</vt:lpstr>
      <vt:lpstr>Configuration Node.js</vt:lpstr>
      <vt:lpstr>Rappels ECMA / TypeScript</vt:lpstr>
      <vt:lpstr>Bonnes pratiques</vt:lpstr>
      <vt:lpstr>Es7 2016 / Es6  2015</vt:lpstr>
      <vt:lpstr>Nouveautés syntaxiques es6 :</vt:lpstr>
      <vt:lpstr>Nouveautés syntaxiques es6 :</vt:lpstr>
      <vt:lpstr>Syntaxe es6</vt:lpstr>
      <vt:lpstr>C’est l’histoire d’un mec …</vt:lpstr>
      <vt:lpstr>C’est l’histoire d’un mec …</vt:lpstr>
      <vt:lpstr>C’est l’histoire d’un mec</vt:lpstr>
      <vt:lpstr> technique</vt:lpstr>
      <vt:lpstr>Async / await / Promise</vt:lpstr>
      <vt:lpstr>Les décorateurs </vt:lpstr>
      <vt:lpstr>Type script</vt:lpstr>
      <vt:lpstr>Typage</vt:lpstr>
      <vt:lpstr>Typage arrays et autre generiques</vt:lpstr>
      <vt:lpstr>Typage</vt:lpstr>
      <vt:lpstr>Class</vt:lpstr>
      <vt:lpstr>C’est l’histoire d’un mec…</vt:lpstr>
      <vt:lpstr>C’est l’histoire d’un mec…</vt:lpstr>
      <vt:lpstr>Class machine à café</vt:lpstr>
      <vt:lpstr>C’est l’histoire d’un mec…</vt:lpstr>
      <vt:lpstr>Class machine à café</vt:lpstr>
      <vt:lpstr>C’est l’histoire d’un mec…</vt:lpstr>
      <vt:lpstr>C’est l’histoire d’un mec…</vt:lpstr>
      <vt:lpstr>C’est l’histoire d’un mec…</vt:lpstr>
      <vt:lpstr>La gestion de imports</vt:lpstr>
      <vt:lpstr>tsc</vt:lpstr>
      <vt:lpstr>Tscconfig.json</vt:lpstr>
      <vt:lpstr>Rappels architecture</vt:lpstr>
      <vt:lpstr>Qui fais quoi ?</vt:lpstr>
      <vt:lpstr>Un web service </vt:lpstr>
      <vt:lpstr>Un bistro service ?</vt:lpstr>
      <vt:lpstr>Un bistro service?</vt:lpstr>
      <vt:lpstr>Les services Web</vt:lpstr>
      <vt:lpstr>Un bistrot sur le web?</vt:lpstr>
      <vt:lpstr>REST</vt:lpstr>
      <vt:lpstr>REST</vt:lpstr>
      <vt:lpstr>Un bistrot sur le web !</vt:lpstr>
      <vt:lpstr>Tout le reste n’est que JS </vt:lpstr>
      <vt:lpstr>l’intégration de rest WS en js</vt:lpstr>
      <vt:lpstr>Examinons fetch</vt:lpstr>
      <vt:lpstr>TP rappels</vt:lpstr>
      <vt:lpstr>Concept React</vt:lpstr>
      <vt:lpstr>CRA</vt:lpstr>
      <vt:lpstr>CRNA</vt:lpstr>
      <vt:lpstr>Mise en place d’un appli</vt:lpstr>
      <vt:lpstr>Cra scripts commandes</vt:lpstr>
      <vt:lpstr>Arborescence</vt:lpstr>
      <vt:lpstr>Analysons le répertoire src</vt:lpstr>
      <vt:lpstr>Analysons le répertoire src</vt:lpstr>
      <vt:lpstr>Component concepts</vt:lpstr>
      <vt:lpstr>Component Function vs class</vt:lpstr>
      <vt:lpstr>Import &amp; export Component</vt:lpstr>
      <vt:lpstr>Créer votre premier composant</vt:lpstr>
      <vt:lpstr>Evénements</vt:lpstr>
      <vt:lpstr>Jsx subset</vt:lpstr>
      <vt:lpstr>Jsx subset</vt:lpstr>
      <vt:lpstr>Usage des composants</vt:lpstr>
      <vt:lpstr>PropsType</vt:lpstr>
      <vt:lpstr>defaultPropsType</vt:lpstr>
      <vt:lpstr>State et data dynamique du component</vt:lpstr>
      <vt:lpstr>Class et state</vt:lpstr>
      <vt:lpstr>Le cycle de vie</vt:lpstr>
      <vt:lpstr>Tout le reste n’est que JS </vt:lpstr>
      <vt:lpstr>Les formulaires</vt:lpstr>
      <vt:lpstr>Tp faire un composant formulaire</vt:lpstr>
      <vt:lpstr>Tout le reste n’est que JS </vt:lpstr>
      <vt:lpstr>Tp fetch</vt:lpstr>
      <vt:lpstr>Tout le reste n’est que JS </vt:lpstr>
      <vt:lpstr>React-router-dom</vt:lpstr>
      <vt:lpstr>React-router-dom</vt:lpstr>
      <vt:lpstr>React-router-dom</vt:lpstr>
      <vt:lpstr>React-router-dom v6.x</vt:lpstr>
      <vt:lpstr>Routes &amp; paramètres </vt:lpstr>
      <vt:lpstr>Ecosysteme</vt:lpstr>
      <vt:lpstr>React-bootstrap</vt:lpstr>
      <vt:lpstr>React-map-gl</vt:lpstr>
      <vt:lpstr>react-modal</vt:lpstr>
      <vt:lpstr>Redux</vt:lpstr>
      <vt:lpstr>redux</vt:lpstr>
      <vt:lpstr>Redux devtools</vt:lpstr>
      <vt:lpstr>electron</vt:lpstr>
      <vt:lpstr>React-pdf</vt:lpstr>
      <vt:lpstr>@react-pdf/renderer</vt:lpstr>
      <vt:lpstr>Conception de pdf</vt:lpstr>
      <vt:lpstr>Pdf styling</vt:lpstr>
      <vt:lpstr>Afficher un modèle</vt:lpstr>
      <vt:lpstr>Télécharger un modèle</vt:lpstr>
      <vt:lpstr>Pdf Document</vt:lpstr>
      <vt:lpstr>Pdf Page</vt:lpstr>
      <vt:lpstr>Pdf View</vt:lpstr>
      <vt:lpstr>Pdf Image</vt:lpstr>
      <vt:lpstr>Pdf Text / Link / Note</vt:lpstr>
      <vt:lpstr>Pdf et les dessins</vt:lpstr>
      <vt:lpstr>@react-pdf mise en œuvre sous CRA</vt:lpstr>
      <vt:lpstr>tools</vt:lpstr>
      <vt:lpstr>Pour les fan du angular/cli</vt:lpstr>
      <vt:lpstr>React-proto</vt:lpstr>
      <vt:lpstr>Create-react-library</vt:lpstr>
      <vt:lpstr>TP1 : MEME generator</vt:lpstr>
      <vt:lpstr>SVG</vt:lpstr>
      <vt:lpstr>Définition</vt:lpstr>
      <vt:lpstr>SVG Définition</vt:lpstr>
      <vt:lpstr>SVG Définition</vt:lpstr>
      <vt:lpstr>Structure SVG</vt:lpstr>
      <vt:lpstr>svg &amp; css</vt:lpstr>
      <vt:lpstr>SVG &amp; Système de coordonnées</vt:lpstr>
      <vt:lpstr>Présentation PowerPoint</vt:lpstr>
      <vt:lpstr>Formes complexes SVG</vt:lpstr>
      <vt:lpstr>Remplissage et traits</vt:lpstr>
      <vt:lpstr>Les Groupes SVG</vt:lpstr>
      <vt:lpstr>Texte, liens, symboles, images</vt:lpstr>
      <vt:lpstr>Textures</vt:lpstr>
      <vt:lpstr>Gradient SVG (dégradés)</vt:lpstr>
      <vt:lpstr>Filtres  SVG</vt:lpstr>
      <vt:lpstr>Animations</vt:lpstr>
      <vt:lpstr>Multiformats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Champix</dc:creator>
  <cp:lastModifiedBy>orsys</cp:lastModifiedBy>
  <cp:revision>205</cp:revision>
  <dcterms:created xsi:type="dcterms:W3CDTF">2020-01-05T23:24:51Z</dcterms:created>
  <dcterms:modified xsi:type="dcterms:W3CDTF">2023-09-11T13:07:35Z</dcterms:modified>
</cp:coreProperties>
</file>